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6" r:id="rId4"/>
  </p:sldMasterIdLst>
  <p:notesMasterIdLst>
    <p:notesMasterId r:id="rId95"/>
  </p:notesMasterIdLst>
  <p:sldIdLst>
    <p:sldId id="256" r:id="rId5"/>
    <p:sldId id="687" r:id="rId6"/>
    <p:sldId id="688" r:id="rId7"/>
    <p:sldId id="707" r:id="rId8"/>
    <p:sldId id="689" r:id="rId9"/>
    <p:sldId id="692" r:id="rId10"/>
    <p:sldId id="708" r:id="rId11"/>
    <p:sldId id="693" r:id="rId12"/>
    <p:sldId id="694" r:id="rId13"/>
    <p:sldId id="544" r:id="rId14"/>
    <p:sldId id="695" r:id="rId15"/>
    <p:sldId id="709" r:id="rId16"/>
    <p:sldId id="696" r:id="rId17"/>
    <p:sldId id="545" r:id="rId18"/>
    <p:sldId id="697" r:id="rId19"/>
    <p:sldId id="546" r:id="rId20"/>
    <p:sldId id="710" r:id="rId21"/>
    <p:sldId id="690" r:id="rId22"/>
    <p:sldId id="639" r:id="rId23"/>
    <p:sldId id="698" r:id="rId24"/>
    <p:sldId id="711" r:id="rId25"/>
    <p:sldId id="699" r:id="rId26"/>
    <p:sldId id="712" r:id="rId27"/>
    <p:sldId id="713" r:id="rId28"/>
    <p:sldId id="700" r:id="rId29"/>
    <p:sldId id="641" r:id="rId30"/>
    <p:sldId id="642" r:id="rId31"/>
    <p:sldId id="643" r:id="rId32"/>
    <p:sldId id="714" r:id="rId33"/>
    <p:sldId id="644" r:id="rId34"/>
    <p:sldId id="715" r:id="rId35"/>
    <p:sldId id="691" r:id="rId36"/>
    <p:sldId id="645" r:id="rId37"/>
    <p:sldId id="716" r:id="rId38"/>
    <p:sldId id="717" r:id="rId39"/>
    <p:sldId id="646" r:id="rId40"/>
    <p:sldId id="718" r:id="rId41"/>
    <p:sldId id="719" r:id="rId42"/>
    <p:sldId id="647" r:id="rId43"/>
    <p:sldId id="648" r:id="rId44"/>
    <p:sldId id="720" r:id="rId45"/>
    <p:sldId id="721" r:id="rId46"/>
    <p:sldId id="649" r:id="rId47"/>
    <p:sldId id="650" r:id="rId48"/>
    <p:sldId id="651" r:id="rId49"/>
    <p:sldId id="722" r:id="rId50"/>
    <p:sldId id="452" r:id="rId51"/>
    <p:sldId id="652" r:id="rId52"/>
    <p:sldId id="701" r:id="rId53"/>
    <p:sldId id="702" r:id="rId54"/>
    <p:sldId id="703" r:id="rId55"/>
    <p:sldId id="723" r:id="rId56"/>
    <p:sldId id="704" r:id="rId57"/>
    <p:sldId id="653" r:id="rId58"/>
    <p:sldId id="705" r:id="rId59"/>
    <p:sldId id="724" r:id="rId60"/>
    <p:sldId id="706" r:id="rId61"/>
    <p:sldId id="654" r:id="rId62"/>
    <p:sldId id="655" r:id="rId63"/>
    <p:sldId id="656" r:id="rId64"/>
    <p:sldId id="657" r:id="rId65"/>
    <p:sldId id="658" r:id="rId66"/>
    <p:sldId id="659" r:id="rId67"/>
    <p:sldId id="725" r:id="rId68"/>
    <p:sldId id="660" r:id="rId69"/>
    <p:sldId id="661" r:id="rId70"/>
    <p:sldId id="662" r:id="rId71"/>
    <p:sldId id="663" r:id="rId72"/>
    <p:sldId id="664" r:id="rId73"/>
    <p:sldId id="665" r:id="rId74"/>
    <p:sldId id="666" r:id="rId75"/>
    <p:sldId id="667" r:id="rId76"/>
    <p:sldId id="668" r:id="rId77"/>
    <p:sldId id="669" r:id="rId78"/>
    <p:sldId id="670" r:id="rId79"/>
    <p:sldId id="671" r:id="rId80"/>
    <p:sldId id="672" r:id="rId81"/>
    <p:sldId id="726" r:id="rId82"/>
    <p:sldId id="673" r:id="rId83"/>
    <p:sldId id="674" r:id="rId84"/>
    <p:sldId id="675" r:id="rId85"/>
    <p:sldId id="676" r:id="rId86"/>
    <p:sldId id="677" r:id="rId87"/>
    <p:sldId id="678" r:id="rId88"/>
    <p:sldId id="679" r:id="rId89"/>
    <p:sldId id="680" r:id="rId90"/>
    <p:sldId id="681" r:id="rId91"/>
    <p:sldId id="307" r:id="rId92"/>
    <p:sldId id="309" r:id="rId93"/>
    <p:sldId id="682" r:id="rId94"/>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094" autoAdjust="0"/>
    <p:restoredTop sz="90929"/>
  </p:normalViewPr>
  <p:slideViewPr>
    <p:cSldViewPr showGuides="1">
      <p:cViewPr varScale="1">
        <p:scale>
          <a:sx n="48" d="100"/>
          <a:sy n="48" d="100"/>
        </p:scale>
        <p:origin x="1475" y="32"/>
      </p:cViewPr>
      <p:guideLst>
        <p:guide orient="horz" pos="2166"/>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2790"/>
    </p:cViewPr>
  </p:sorterViewPr>
  <p:gridSpacing cx="72008" cy="72008"/>
</p:viewPr>
</file>

<file path=ppt/_rels/presentation.xml.rels><?xml version="1.0" encoding="UTF-8" standalone="yes"?>
<Relationships xmlns="http://schemas.openxmlformats.org/package/2006/relationships"><Relationship Id="rId98" Type="http://schemas.openxmlformats.org/officeDocument/2006/relationships/tableStyles" Target="tableStyles.xml"/><Relationship Id="rId97" Type="http://schemas.openxmlformats.org/officeDocument/2006/relationships/viewProps" Target="viewProps.xml"/><Relationship Id="rId96" Type="http://schemas.openxmlformats.org/officeDocument/2006/relationships/presProps" Target="presProps.xml"/><Relationship Id="rId95" Type="http://schemas.openxmlformats.org/officeDocument/2006/relationships/notesMaster" Target="notesMasters/notesMaster1.xml"/><Relationship Id="rId94" Type="http://schemas.openxmlformats.org/officeDocument/2006/relationships/slide" Target="slides/slide90.xml"/><Relationship Id="rId93" Type="http://schemas.openxmlformats.org/officeDocument/2006/relationships/slide" Target="slides/slide89.xml"/><Relationship Id="rId92" Type="http://schemas.openxmlformats.org/officeDocument/2006/relationships/slide" Target="slides/slide88.xml"/><Relationship Id="rId91" Type="http://schemas.openxmlformats.org/officeDocument/2006/relationships/slide" Target="slides/slide87.xml"/><Relationship Id="rId90" Type="http://schemas.openxmlformats.org/officeDocument/2006/relationships/slide" Target="slides/slide86.xml"/><Relationship Id="rId9" Type="http://schemas.openxmlformats.org/officeDocument/2006/relationships/slide" Target="slides/slide5.xml"/><Relationship Id="rId89" Type="http://schemas.openxmlformats.org/officeDocument/2006/relationships/slide" Target="slides/slide85.xml"/><Relationship Id="rId88" Type="http://schemas.openxmlformats.org/officeDocument/2006/relationships/slide" Target="slides/slide84.xml"/><Relationship Id="rId87" Type="http://schemas.openxmlformats.org/officeDocument/2006/relationships/slide" Target="slides/slide83.xml"/><Relationship Id="rId86" Type="http://schemas.openxmlformats.org/officeDocument/2006/relationships/slide" Target="slides/slide82.xml"/><Relationship Id="rId85" Type="http://schemas.openxmlformats.org/officeDocument/2006/relationships/slide" Target="slides/slide81.xml"/><Relationship Id="rId84" Type="http://schemas.openxmlformats.org/officeDocument/2006/relationships/slide" Target="slides/slide80.xml"/><Relationship Id="rId83" Type="http://schemas.openxmlformats.org/officeDocument/2006/relationships/slide" Target="slides/slide79.xml"/><Relationship Id="rId82" Type="http://schemas.openxmlformats.org/officeDocument/2006/relationships/slide" Target="slides/slide78.xml"/><Relationship Id="rId81" Type="http://schemas.openxmlformats.org/officeDocument/2006/relationships/slide" Target="slides/slide77.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kumimoji="1"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6083" name="Rectangle 3"/>
          <p:cNvSpPr>
            <a:spLocks noGrp="1" noChangeArrowheads="1"/>
          </p:cNvSpPr>
          <p:nvPr>
            <p:ph type="dt" idx="1"/>
          </p:nvPr>
        </p:nvSpPr>
        <p:spPr bwMode="auto">
          <a:xfrm>
            <a:off x="3886200"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kumimoji="1"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244" name="Rectangle 4"/>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46085" name="Rectangle 5"/>
          <p:cNvSpPr>
            <a:spLocks noGrp="1" noChangeArrowheads="1"/>
          </p:cNvSpPr>
          <p:nvPr>
            <p:ph type="body" sz="quarter" idx="3"/>
          </p:nvPr>
        </p:nvSpPr>
        <p:spPr bwMode="auto">
          <a:xfrm>
            <a:off x="914400" y="4343400"/>
            <a:ext cx="50292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单击此处编辑母版文本样式</a:t>
            </a: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第二级</a:t>
            </a: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第三级</a:t>
            </a: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第四级</a:t>
            </a: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第五级</a:t>
            </a:r>
            <a:endParaRPr kumimoji="1"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6086" name="Rectangle 6"/>
          <p:cNvSpPr>
            <a:spLocks noGrp="1" noChangeArrowheads="1"/>
          </p:cNvSpPr>
          <p:nvPr>
            <p:ph type="ftr" sz="quarter" idx="4"/>
          </p:nvPr>
        </p:nvSpPr>
        <p:spPr bwMode="auto">
          <a:xfrm>
            <a:off x="0" y="8686800"/>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kumimoji="1"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1" lang="en-US" altLang="zh-CN"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6087" name="Rectangle 7"/>
          <p:cNvSpPr>
            <a:spLocks noGrp="1" noChangeArrowheads="1"/>
          </p:cNvSpPr>
          <p:nvPr>
            <p:ph type="sldNum" sz="quarter" idx="5"/>
          </p:nvPr>
        </p:nvSpPr>
        <p:spPr bwMode="auto">
          <a:xfrm>
            <a:off x="3886200" y="8686800"/>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fld id="{9A0DB2DC-4C9A-4742-B13C-FB6460FD3503}" type="slidenum">
              <a:rPr lang="zh-CN" altLang="en-US" sz="1200" strike="noStrike" noProof="1" dirty="0">
                <a:latin typeface="Times New Roman" panose="02020603050405020304" pitchFamily="18" charset="0"/>
                <a:ea typeface="宋体" panose="02010600030101010101" pitchFamily="2" charset="-122"/>
                <a:cs typeface="+mn-cs"/>
              </a:rPr>
            </a:fld>
            <a:endParaRPr lang="zh-CN" altLang="en-US" sz="1200"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6"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oleObject" Target="../embeddings/oleObject2.bin"/><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vmlDrawing" Target="../drawings/vmlDrawing3.v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png"/><Relationship Id="rId2" Type="http://schemas.openxmlformats.org/officeDocument/2006/relationships/oleObject" Target="../embeddings/oleObject3.bin"/><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aphicFrame>
        <p:nvGraphicFramePr>
          <p:cNvPr id="4098"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1150" name="" r:id="rId2" imgW="10210800" imgH="1816100" progId="Photoshop.Image.6">
                  <p:embed/>
                </p:oleObj>
              </mc:Choice>
              <mc:Fallback>
                <p:oleObj name="" r:id="rId2" imgW="10210800" imgH="1816100" progId="Photoshop.Image.6">
                  <p:embed/>
                  <p:pic>
                    <p:nvPicPr>
                      <p:cNvPr id="0" name="图片 3075"/>
                      <p:cNvPicPr/>
                      <p:nvPr/>
                    </p:nvPicPr>
                    <p:blipFill>
                      <a:blip r:embed="rId3"/>
                      <a:stretch>
                        <a:fillRect/>
                      </a:stretch>
                    </p:blipFill>
                    <p:spPr>
                      <a:xfrm>
                        <a:off x="44450" y="2393950"/>
                        <a:ext cx="9077325" cy="1819275"/>
                      </a:xfrm>
                      <a:prstGeom prst="rect">
                        <a:avLst/>
                      </a:prstGeom>
                      <a:noFill/>
                      <a:ln w="38100">
                        <a:noFill/>
                        <a:miter/>
                      </a:ln>
                    </p:spPr>
                  </p:pic>
                </p:oleObj>
              </mc:Fallback>
            </mc:AlternateContent>
          </a:graphicData>
        </a:graphic>
      </p:graphicFrame>
      <p:grpSp>
        <p:nvGrpSpPr>
          <p:cNvPr id="4099" name="Group 16"/>
          <p:cNvGrpSpPr/>
          <p:nvPr/>
        </p:nvGrpSpPr>
        <p:grpSpPr>
          <a:xfrm>
            <a:off x="34925" y="4292600"/>
            <a:ext cx="9074150" cy="2520950"/>
            <a:chOff x="0" y="2640"/>
            <a:chExt cx="5760" cy="1680"/>
          </a:xfrm>
        </p:grpSpPr>
        <p:sp>
          <p:nvSpPr>
            <p:cNvPr id="4100" name="Rectangle 17"/>
            <p:cNvSpPr/>
            <p:nvPr/>
          </p:nvSpPr>
          <p:spPr>
            <a:xfrm>
              <a:off x="0" y="2640"/>
              <a:ext cx="5760" cy="1680"/>
            </a:xfrm>
            <a:prstGeom prst="rect">
              <a:avLst/>
            </a:prstGeom>
            <a:solidFill>
              <a:schemeClr val="bg2"/>
            </a:solidFill>
            <a:ln w="9525">
              <a:noFill/>
            </a:ln>
          </p:spPr>
          <p:txBody>
            <a:bodyPr wrap="none" anchor="ctr"/>
            <a:lstStyle/>
            <a:p>
              <a:pPr lvl="0" eaLnBrk="0" hangingPunct="0"/>
              <a:endParaRPr lang="zh-CN" altLang="en-US" dirty="0">
                <a:latin typeface="Times New Roman" panose="02020603050405020304" pitchFamily="18" charset="0"/>
              </a:endParaRPr>
            </a:p>
          </p:txBody>
        </p:sp>
        <p:sp>
          <p:nvSpPr>
            <p:cNvPr id="18" name="Rectangle 18"/>
            <p:cNvSpPr>
              <a:spLocks noChangeArrowheads="1"/>
            </p:cNvSpPr>
            <p:nvPr/>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9"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4103" name="Group 20"/>
          <p:cNvGrpSpPr/>
          <p:nvPr/>
        </p:nvGrpSpPr>
        <p:grpSpPr>
          <a:xfrm>
            <a:off x="-4762" y="0"/>
            <a:ext cx="9148762" cy="6856413"/>
            <a:chOff x="-3" y="0"/>
            <a:chExt cx="5763" cy="4319"/>
          </a:xfrm>
        </p:grpSpPr>
        <p:sp>
          <p:nvSpPr>
            <p:cNvPr id="4104" name="AutoShape 21"/>
            <p:cNvSpPr/>
            <p:nvPr/>
          </p:nvSpPr>
          <p:spPr>
            <a:xfrm>
              <a:off x="24" y="24"/>
              <a:ext cx="5712" cy="4272"/>
            </a:xfrm>
            <a:prstGeom prst="roundRect">
              <a:avLst>
                <a:gd name="adj" fmla="val 6227"/>
              </a:avLst>
            </a:prstGeom>
            <a:noFill/>
            <a:ln w="76200" cap="flat" cmpd="sng">
              <a:solidFill>
                <a:schemeClr val="bg1"/>
              </a:solidFill>
              <a:prstDash val="solid"/>
              <a:round/>
              <a:headEnd type="none" w="med" len="med"/>
              <a:tailEnd type="none" w="med" len="med"/>
            </a:ln>
          </p:spPr>
          <p:txBody>
            <a:bodyPr wrap="none" anchor="ctr"/>
            <a:lstStyle/>
            <a:p>
              <a:pPr lvl="0" eaLnBrk="0" hangingPunct="0"/>
              <a:endParaRPr lang="zh-CN" altLang="en-US" dirty="0">
                <a:latin typeface="Times New Roman" panose="02020603050405020304" pitchFamily="18" charset="0"/>
              </a:endParaRPr>
            </a:p>
          </p:txBody>
        </p:sp>
        <p:sp>
          <p:nvSpPr>
            <p:cNvPr id="4105" name="Freeform 22"/>
            <p:cNvSpPr/>
            <p:nvPr/>
          </p:nvSpPr>
          <p:spPr>
            <a:xfrm>
              <a:off x="0"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4106" name="Freeform 23"/>
            <p:cNvSpPr/>
            <p:nvPr/>
          </p:nvSpPr>
          <p:spPr>
            <a:xfrm rot="-5408600">
              <a:off x="-50" y="4030"/>
              <a:ext cx="336" cy="242"/>
            </a:xfrm>
            <a:custGeom>
              <a:avLst/>
              <a:gdLst/>
              <a:ahLst/>
              <a:cxnLst>
                <a:cxn ang="0">
                  <a:pos x="0" y="12"/>
                </a:cxn>
                <a:cxn ang="0">
                  <a:pos x="0" y="96"/>
                </a:cxn>
                <a:cxn ang="0">
                  <a:pos x="96" y="48"/>
                </a:cxn>
                <a:cxn ang="0">
                  <a:pos x="192" y="12"/>
                </a:cxn>
                <a:cxn ang="0">
                  <a:pos x="336"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4107" name="Freeform 24"/>
            <p:cNvSpPr/>
            <p:nvPr/>
          </p:nvSpPr>
          <p:spPr>
            <a:xfrm rot="10769190">
              <a:off x="5519" y="4031"/>
              <a:ext cx="232" cy="287"/>
            </a:xfrm>
            <a:custGeom>
              <a:avLst/>
              <a:gdLst/>
              <a:ahLst/>
              <a:cxnLst>
                <a:cxn ang="0">
                  <a:pos x="0" y="20"/>
                </a:cxn>
                <a:cxn ang="0">
                  <a:pos x="0" y="161"/>
                </a:cxn>
                <a:cxn ang="0">
                  <a:pos x="32" y="81"/>
                </a:cxn>
                <a:cxn ang="0">
                  <a:pos x="64" y="20"/>
                </a:cxn>
                <a:cxn ang="0">
                  <a:pos x="110"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4108" name="Freeform 25"/>
            <p:cNvSpPr/>
            <p:nvPr/>
          </p:nvSpPr>
          <p:spPr>
            <a:xfrm rot="5400000">
              <a:off x="5472"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grpSp>
      <p:grpSp>
        <p:nvGrpSpPr>
          <p:cNvPr id="4109" name="Group 26"/>
          <p:cNvGrpSpPr/>
          <p:nvPr/>
        </p:nvGrpSpPr>
        <p:grpSpPr>
          <a:xfrm>
            <a:off x="2482850" y="2895600"/>
            <a:ext cx="2698750" cy="1041400"/>
            <a:chOff x="1610" y="1965"/>
            <a:chExt cx="1700" cy="656"/>
          </a:xfrm>
        </p:grpSpPr>
        <p:pic>
          <p:nvPicPr>
            <p:cNvPr id="4110" name="Picture 27" descr="Untitled-1 copy"/>
            <p:cNvPicPr>
              <a:picLocks noChangeAspect="1"/>
            </p:cNvPicPr>
            <p:nvPr/>
          </p:nvPicPr>
          <p:blipFill>
            <a:blip r:embed="rId4"/>
            <a:stretch>
              <a:fillRect/>
            </a:stretch>
          </p:blipFill>
          <p:spPr>
            <a:xfrm>
              <a:off x="2426" y="1965"/>
              <a:ext cx="590" cy="590"/>
            </a:xfrm>
            <a:prstGeom prst="rect">
              <a:avLst/>
            </a:prstGeom>
            <a:noFill/>
            <a:ln w="9525">
              <a:noFill/>
            </a:ln>
          </p:spPr>
        </p:pic>
        <p:pic>
          <p:nvPicPr>
            <p:cNvPr id="4111" name="Picture 28" descr="Untitled-1 copy"/>
            <p:cNvPicPr>
              <a:picLocks noChangeAspect="1"/>
            </p:cNvPicPr>
            <p:nvPr/>
          </p:nvPicPr>
          <p:blipFill>
            <a:blip r:embed="rId5"/>
            <a:stretch>
              <a:fillRect/>
            </a:stretch>
          </p:blipFill>
          <p:spPr>
            <a:xfrm>
              <a:off x="3061" y="2372"/>
              <a:ext cx="249" cy="249"/>
            </a:xfrm>
            <a:prstGeom prst="rect">
              <a:avLst/>
            </a:prstGeom>
            <a:noFill/>
            <a:ln w="9525">
              <a:noFill/>
            </a:ln>
          </p:spPr>
        </p:pic>
        <p:pic>
          <p:nvPicPr>
            <p:cNvPr id="4112" name="Picture 29" descr="Untitled-1 copy"/>
            <p:cNvPicPr>
              <a:picLocks noChangeAspect="1"/>
            </p:cNvPicPr>
            <p:nvPr/>
          </p:nvPicPr>
          <p:blipFill>
            <a:blip r:embed="rId4"/>
            <a:stretch>
              <a:fillRect/>
            </a:stretch>
          </p:blipFill>
          <p:spPr>
            <a:xfrm>
              <a:off x="1610" y="2237"/>
              <a:ext cx="363" cy="363"/>
            </a:xfrm>
            <a:prstGeom prst="rect">
              <a:avLst/>
            </a:prstGeom>
            <a:noFill/>
            <a:ln w="9525">
              <a:noFill/>
            </a:ln>
          </p:spPr>
        </p:pic>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pPr fontAlgn="base"/>
            <a:r>
              <a:rPr lang="zh-CN" altLang="en-US" strike="noStrike" noProof="1"/>
              <a:t>单击此处编辑母版标题样式</a:t>
            </a:r>
            <a:endParaRPr lang="zh-CN" altLang="en-US" strike="noStrike" noProof="1"/>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fontAlgn="base"/>
            <a:r>
              <a:rPr lang="zh-CN" altLang="en-US" strike="noStrike" noProof="1"/>
              <a:t>单击此处编辑母版副标题样式</a:t>
            </a:r>
            <a:endParaRPr lang="zh-CN" altLang="en-US" strike="noStrike" noProof="1"/>
          </a:p>
        </p:txBody>
      </p:sp>
      <p:sp>
        <p:nvSpPr>
          <p:cNvPr id="3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6122987"/>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hasCustomPrompt="1"/>
          </p:nvPr>
        </p:nvSpPr>
        <p:spPr>
          <a:xfrm>
            <a:off x="457200" y="1447800"/>
            <a:ext cx="8229600" cy="494982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单击图标添加表格</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301625" y="1600200"/>
            <a:ext cx="4194175" cy="44989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600200"/>
            <a:ext cx="4194175" cy="44989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5" name="日期占位符 4"/>
          <p:cNvSpPr>
            <a:spLocks noGrp="1"/>
          </p:cNvSpPr>
          <p:nvPr>
            <p:ph type="dt" sz="half" idx="1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灯片编号占位符 6"/>
          <p:cNvSpPr>
            <a:spLocks noGrp="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cs"/>
              </a:rPr>
            </a:fld>
            <a:endParaRPr lang="en-US" altLang="zh-CN"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aphicFrame>
        <p:nvGraphicFramePr>
          <p:cNvPr id="6146"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2174" name="" r:id="rId2" imgW="10210800" imgH="1816100" progId="Photoshop.Image.6">
                  <p:embed/>
                </p:oleObj>
              </mc:Choice>
              <mc:Fallback>
                <p:oleObj name="" r:id="rId2" imgW="10210800" imgH="1816100" progId="Photoshop.Image.6">
                  <p:embed/>
                  <p:pic>
                    <p:nvPicPr>
                      <p:cNvPr id="0" name="图片 3076"/>
                      <p:cNvPicPr/>
                      <p:nvPr/>
                    </p:nvPicPr>
                    <p:blipFill>
                      <a:blip r:embed="rId3"/>
                      <a:stretch>
                        <a:fillRect/>
                      </a:stretch>
                    </p:blipFill>
                    <p:spPr>
                      <a:xfrm>
                        <a:off x="44450" y="2393950"/>
                        <a:ext cx="9077325" cy="1819275"/>
                      </a:xfrm>
                      <a:prstGeom prst="rect">
                        <a:avLst/>
                      </a:prstGeom>
                      <a:noFill/>
                      <a:ln w="38100">
                        <a:noFill/>
                        <a:miter/>
                      </a:ln>
                    </p:spPr>
                  </p:pic>
                </p:oleObj>
              </mc:Fallback>
            </mc:AlternateContent>
          </a:graphicData>
        </a:graphic>
      </p:graphicFrame>
      <p:grpSp>
        <p:nvGrpSpPr>
          <p:cNvPr id="6147" name="Group 16"/>
          <p:cNvGrpSpPr/>
          <p:nvPr/>
        </p:nvGrpSpPr>
        <p:grpSpPr>
          <a:xfrm>
            <a:off x="34925" y="4292600"/>
            <a:ext cx="9074150" cy="2520950"/>
            <a:chOff x="0" y="2640"/>
            <a:chExt cx="5760" cy="1680"/>
          </a:xfrm>
        </p:grpSpPr>
        <p:sp>
          <p:nvSpPr>
            <p:cNvPr id="6148" name="Rectangle 17"/>
            <p:cNvSpPr/>
            <p:nvPr/>
          </p:nvSpPr>
          <p:spPr>
            <a:xfrm>
              <a:off x="0" y="2640"/>
              <a:ext cx="5760" cy="1680"/>
            </a:xfrm>
            <a:prstGeom prst="rect">
              <a:avLst/>
            </a:prstGeom>
            <a:solidFill>
              <a:schemeClr val="bg2"/>
            </a:soli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8" name="Rectangle 18"/>
            <p:cNvSpPr>
              <a:spLocks noChangeArrowheads="1"/>
            </p:cNvSpPr>
            <p:nvPr/>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9"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6151" name="Group 20"/>
          <p:cNvGrpSpPr/>
          <p:nvPr/>
        </p:nvGrpSpPr>
        <p:grpSpPr>
          <a:xfrm>
            <a:off x="-4762" y="0"/>
            <a:ext cx="9148762" cy="6856413"/>
            <a:chOff x="-3" y="0"/>
            <a:chExt cx="5763" cy="4319"/>
          </a:xfrm>
        </p:grpSpPr>
        <p:sp>
          <p:nvSpPr>
            <p:cNvPr id="6152" name="AutoShape 21"/>
            <p:cNvSpPr/>
            <p:nvPr/>
          </p:nvSpPr>
          <p:spPr>
            <a:xfrm>
              <a:off x="24" y="24"/>
              <a:ext cx="5712" cy="4272"/>
            </a:xfrm>
            <a:prstGeom prst="roundRect">
              <a:avLst>
                <a:gd name="adj" fmla="val 6227"/>
              </a:avLst>
            </a:prstGeom>
            <a:noFill/>
            <a:ln w="76200" cap="flat" cmpd="sng">
              <a:solidFill>
                <a:schemeClr val="bg1"/>
              </a:solidFill>
              <a:prstDash val="solid"/>
              <a:round/>
              <a:headEnd type="none" w="med" len="med"/>
              <a:tailEnd type="none" w="med" len="med"/>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6153" name="Freeform 22"/>
            <p:cNvSpPr/>
            <p:nvPr/>
          </p:nvSpPr>
          <p:spPr>
            <a:xfrm>
              <a:off x="0"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6154" name="Freeform 23"/>
            <p:cNvSpPr/>
            <p:nvPr/>
          </p:nvSpPr>
          <p:spPr>
            <a:xfrm rot="-5408600">
              <a:off x="-50" y="4030"/>
              <a:ext cx="336" cy="242"/>
            </a:xfrm>
            <a:custGeom>
              <a:avLst/>
              <a:gdLst/>
              <a:ahLst/>
              <a:cxnLst>
                <a:cxn ang="0">
                  <a:pos x="0" y="12"/>
                </a:cxn>
                <a:cxn ang="0">
                  <a:pos x="0" y="96"/>
                </a:cxn>
                <a:cxn ang="0">
                  <a:pos x="96" y="48"/>
                </a:cxn>
                <a:cxn ang="0">
                  <a:pos x="192" y="12"/>
                </a:cxn>
                <a:cxn ang="0">
                  <a:pos x="336"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6155" name="Freeform 24"/>
            <p:cNvSpPr/>
            <p:nvPr/>
          </p:nvSpPr>
          <p:spPr>
            <a:xfrm rot="10769190">
              <a:off x="5519" y="4031"/>
              <a:ext cx="232" cy="287"/>
            </a:xfrm>
            <a:custGeom>
              <a:avLst/>
              <a:gdLst/>
              <a:ahLst/>
              <a:cxnLst>
                <a:cxn ang="0">
                  <a:pos x="0" y="20"/>
                </a:cxn>
                <a:cxn ang="0">
                  <a:pos x="0" y="161"/>
                </a:cxn>
                <a:cxn ang="0">
                  <a:pos x="32" y="81"/>
                </a:cxn>
                <a:cxn ang="0">
                  <a:pos x="64" y="20"/>
                </a:cxn>
                <a:cxn ang="0">
                  <a:pos x="110"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6156" name="Freeform 25"/>
            <p:cNvSpPr/>
            <p:nvPr/>
          </p:nvSpPr>
          <p:spPr>
            <a:xfrm rot="5400000">
              <a:off x="5472"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grpSp>
      <p:grpSp>
        <p:nvGrpSpPr>
          <p:cNvPr id="6157" name="Group 26"/>
          <p:cNvGrpSpPr/>
          <p:nvPr/>
        </p:nvGrpSpPr>
        <p:grpSpPr>
          <a:xfrm>
            <a:off x="2482850" y="2895600"/>
            <a:ext cx="2698750" cy="1041400"/>
            <a:chOff x="1610" y="1965"/>
            <a:chExt cx="1700" cy="656"/>
          </a:xfrm>
        </p:grpSpPr>
        <p:pic>
          <p:nvPicPr>
            <p:cNvPr id="6158" name="Picture 27" descr="Untitled-1 copy"/>
            <p:cNvPicPr>
              <a:picLocks noChangeAspect="1"/>
            </p:cNvPicPr>
            <p:nvPr/>
          </p:nvPicPr>
          <p:blipFill>
            <a:blip r:embed="rId4"/>
            <a:stretch>
              <a:fillRect/>
            </a:stretch>
          </p:blipFill>
          <p:spPr>
            <a:xfrm>
              <a:off x="2426" y="1965"/>
              <a:ext cx="590" cy="590"/>
            </a:xfrm>
            <a:prstGeom prst="rect">
              <a:avLst/>
            </a:prstGeom>
            <a:noFill/>
            <a:ln w="9525">
              <a:noFill/>
            </a:ln>
          </p:spPr>
        </p:pic>
        <p:pic>
          <p:nvPicPr>
            <p:cNvPr id="6159" name="Picture 28" descr="Untitled-1 copy"/>
            <p:cNvPicPr>
              <a:picLocks noChangeAspect="1"/>
            </p:cNvPicPr>
            <p:nvPr/>
          </p:nvPicPr>
          <p:blipFill>
            <a:blip r:embed="rId5"/>
            <a:stretch>
              <a:fillRect/>
            </a:stretch>
          </p:blipFill>
          <p:spPr>
            <a:xfrm>
              <a:off x="3061" y="2372"/>
              <a:ext cx="249" cy="249"/>
            </a:xfrm>
            <a:prstGeom prst="rect">
              <a:avLst/>
            </a:prstGeom>
            <a:noFill/>
            <a:ln w="9525">
              <a:noFill/>
            </a:ln>
          </p:spPr>
        </p:pic>
        <p:pic>
          <p:nvPicPr>
            <p:cNvPr id="6160" name="Picture 29" descr="Untitled-1 copy"/>
            <p:cNvPicPr>
              <a:picLocks noChangeAspect="1"/>
            </p:cNvPicPr>
            <p:nvPr/>
          </p:nvPicPr>
          <p:blipFill>
            <a:blip r:embed="rId4"/>
            <a:stretch>
              <a:fillRect/>
            </a:stretch>
          </p:blipFill>
          <p:spPr>
            <a:xfrm>
              <a:off x="1610" y="2237"/>
              <a:ext cx="363" cy="363"/>
            </a:xfrm>
            <a:prstGeom prst="rect">
              <a:avLst/>
            </a:prstGeom>
            <a:noFill/>
            <a:ln w="9525">
              <a:noFill/>
            </a:ln>
          </p:spPr>
        </p:pic>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pPr fontAlgn="base"/>
            <a:r>
              <a:rPr lang="zh-CN" altLang="en-US" strike="noStrike" noProof="1"/>
              <a:t>单击此处编辑母版标题样式</a:t>
            </a:r>
            <a:endParaRPr lang="zh-CN" altLang="en-US" strike="noStrike" noProof="1"/>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fontAlgn="base"/>
            <a:r>
              <a:rPr lang="zh-CN" altLang="en-US" strike="noStrike" noProof="1"/>
              <a:t>单击此处编辑母版副标题样式</a:t>
            </a:r>
            <a:endParaRPr lang="zh-CN" altLang="en-US" strike="noStrike" noProof="1"/>
          </a:p>
        </p:txBody>
      </p:sp>
      <p:sp>
        <p:nvSpPr>
          <p:cNvPr id="3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6122987"/>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hasCustomPrompt="1"/>
          </p:nvPr>
        </p:nvSpPr>
        <p:spPr>
          <a:xfrm>
            <a:off x="457200" y="1447800"/>
            <a:ext cx="8229600" cy="494982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单击图标添加表格</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301625" y="1600200"/>
            <a:ext cx="4194175" cy="44989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600200"/>
            <a:ext cx="4194175" cy="44989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5" name="日期占位符 4"/>
          <p:cNvSpPr>
            <a:spLocks noGrp="1"/>
          </p:cNvSpPr>
          <p:nvPr>
            <p:ph type="dt" sz="half" idx="1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灯片编号占位符 6"/>
          <p:cNvSpPr>
            <a:spLocks noGrp="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cs"/>
              </a:rPr>
            </a:fld>
            <a:endParaRPr lang="en-US" altLang="zh-CN"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graphicFrame>
        <p:nvGraphicFramePr>
          <p:cNvPr id="8194" name="Object 15"/>
          <p:cNvGraphicFramePr>
            <a:graphicFrameLocks noChangeAspect="1"/>
          </p:cNvGraphicFramePr>
          <p:nvPr/>
        </p:nvGraphicFramePr>
        <p:xfrm>
          <a:off x="44450" y="2393950"/>
          <a:ext cx="9077325" cy="1819275"/>
        </p:xfrm>
        <a:graphic>
          <a:graphicData uri="http://schemas.openxmlformats.org/presentationml/2006/ole">
            <mc:AlternateContent xmlns:mc="http://schemas.openxmlformats.org/markup-compatibility/2006">
              <mc:Choice xmlns:v="urn:schemas-microsoft-com:vml" Requires="v">
                <p:oleObj spid="_x0000_s3198" name="" r:id="rId2" imgW="10210800" imgH="1816100" progId="Photoshop.Image.6">
                  <p:embed/>
                </p:oleObj>
              </mc:Choice>
              <mc:Fallback>
                <p:oleObj name="" r:id="rId2" imgW="10210800" imgH="1816100" progId="Photoshop.Image.6">
                  <p:embed/>
                  <p:pic>
                    <p:nvPicPr>
                      <p:cNvPr id="0" name="图片 3077"/>
                      <p:cNvPicPr/>
                      <p:nvPr/>
                    </p:nvPicPr>
                    <p:blipFill>
                      <a:blip r:embed="rId3"/>
                      <a:stretch>
                        <a:fillRect/>
                      </a:stretch>
                    </p:blipFill>
                    <p:spPr>
                      <a:xfrm>
                        <a:off x="44450" y="2393950"/>
                        <a:ext cx="9077325" cy="1819275"/>
                      </a:xfrm>
                      <a:prstGeom prst="rect">
                        <a:avLst/>
                      </a:prstGeom>
                      <a:noFill/>
                      <a:ln w="38100">
                        <a:noFill/>
                        <a:miter/>
                      </a:ln>
                    </p:spPr>
                  </p:pic>
                </p:oleObj>
              </mc:Fallback>
            </mc:AlternateContent>
          </a:graphicData>
        </a:graphic>
      </p:graphicFrame>
      <p:grpSp>
        <p:nvGrpSpPr>
          <p:cNvPr id="8195" name="Group 16"/>
          <p:cNvGrpSpPr/>
          <p:nvPr/>
        </p:nvGrpSpPr>
        <p:grpSpPr>
          <a:xfrm>
            <a:off x="34925" y="4292600"/>
            <a:ext cx="9074150" cy="2520950"/>
            <a:chOff x="0" y="2640"/>
            <a:chExt cx="5760" cy="1680"/>
          </a:xfrm>
        </p:grpSpPr>
        <p:sp>
          <p:nvSpPr>
            <p:cNvPr id="8196" name="Rectangle 17"/>
            <p:cNvSpPr/>
            <p:nvPr/>
          </p:nvSpPr>
          <p:spPr>
            <a:xfrm>
              <a:off x="0" y="2640"/>
              <a:ext cx="5760" cy="1680"/>
            </a:xfrm>
            <a:prstGeom prst="rect">
              <a:avLst/>
            </a:prstGeom>
            <a:solidFill>
              <a:schemeClr val="bg2"/>
            </a:soli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8" name="Rectangle 18"/>
            <p:cNvSpPr>
              <a:spLocks noChangeArrowheads="1"/>
            </p:cNvSpPr>
            <p:nvPr/>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9"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nvGrpSpPr>
          <p:cNvPr id="8199" name="Group 20"/>
          <p:cNvGrpSpPr/>
          <p:nvPr/>
        </p:nvGrpSpPr>
        <p:grpSpPr>
          <a:xfrm>
            <a:off x="-4762" y="0"/>
            <a:ext cx="9148762" cy="6856413"/>
            <a:chOff x="-3" y="0"/>
            <a:chExt cx="5763" cy="4319"/>
          </a:xfrm>
        </p:grpSpPr>
        <p:sp>
          <p:nvSpPr>
            <p:cNvPr id="8200" name="AutoShape 21"/>
            <p:cNvSpPr/>
            <p:nvPr/>
          </p:nvSpPr>
          <p:spPr>
            <a:xfrm>
              <a:off x="24" y="24"/>
              <a:ext cx="5712" cy="4272"/>
            </a:xfrm>
            <a:prstGeom prst="roundRect">
              <a:avLst>
                <a:gd name="adj" fmla="val 6227"/>
              </a:avLst>
            </a:prstGeom>
            <a:noFill/>
            <a:ln w="76200" cap="flat" cmpd="sng">
              <a:solidFill>
                <a:schemeClr val="bg1"/>
              </a:solidFill>
              <a:prstDash val="solid"/>
              <a:round/>
              <a:headEnd type="none" w="med" len="med"/>
              <a:tailEnd type="none" w="med" len="med"/>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8201" name="Freeform 22"/>
            <p:cNvSpPr/>
            <p:nvPr/>
          </p:nvSpPr>
          <p:spPr>
            <a:xfrm>
              <a:off x="0"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8202" name="Freeform 23"/>
            <p:cNvSpPr/>
            <p:nvPr/>
          </p:nvSpPr>
          <p:spPr>
            <a:xfrm rot="-5408600">
              <a:off x="-50" y="4030"/>
              <a:ext cx="336" cy="242"/>
            </a:xfrm>
            <a:custGeom>
              <a:avLst/>
              <a:gdLst/>
              <a:ahLst/>
              <a:cxnLst>
                <a:cxn ang="0">
                  <a:pos x="0" y="12"/>
                </a:cxn>
                <a:cxn ang="0">
                  <a:pos x="0" y="96"/>
                </a:cxn>
                <a:cxn ang="0">
                  <a:pos x="96" y="48"/>
                </a:cxn>
                <a:cxn ang="0">
                  <a:pos x="192" y="12"/>
                </a:cxn>
                <a:cxn ang="0">
                  <a:pos x="336"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8203" name="Freeform 24"/>
            <p:cNvSpPr/>
            <p:nvPr/>
          </p:nvSpPr>
          <p:spPr>
            <a:xfrm rot="10769190">
              <a:off x="5519" y="4031"/>
              <a:ext cx="232" cy="287"/>
            </a:xfrm>
            <a:custGeom>
              <a:avLst/>
              <a:gdLst/>
              <a:ahLst/>
              <a:cxnLst>
                <a:cxn ang="0">
                  <a:pos x="0" y="20"/>
                </a:cxn>
                <a:cxn ang="0">
                  <a:pos x="0" y="161"/>
                </a:cxn>
                <a:cxn ang="0">
                  <a:pos x="32" y="81"/>
                </a:cxn>
                <a:cxn ang="0">
                  <a:pos x="64" y="20"/>
                </a:cxn>
                <a:cxn ang="0">
                  <a:pos x="110"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sp>
          <p:nvSpPr>
            <p:cNvPr id="8204" name="Freeform 25"/>
            <p:cNvSpPr/>
            <p:nvPr/>
          </p:nvSpPr>
          <p:spPr>
            <a:xfrm rot="5400000">
              <a:off x="5472" y="0"/>
              <a:ext cx="288" cy="288"/>
            </a:xfrm>
            <a:custGeom>
              <a:avLst/>
              <a:gdLst/>
              <a:ahLst/>
              <a:cxnLst>
                <a:cxn ang="0">
                  <a:pos x="0" y="20"/>
                </a:cxn>
                <a:cxn ang="0">
                  <a:pos x="0" y="162"/>
                </a:cxn>
                <a:cxn ang="0">
                  <a:pos x="60" y="81"/>
                </a:cxn>
                <a:cxn ang="0">
                  <a:pos x="121" y="20"/>
                </a:cxn>
                <a:cxn ang="0">
                  <a:pos x="212" y="0"/>
                </a:cxn>
                <a:cxn ang="0">
                  <a:pos x="0" y="0"/>
                </a:cxn>
              </a:cxnLst>
              <a:rect l="0" t="0" r="0" b="0"/>
              <a:pathLst>
                <a:path w="336" h="384">
                  <a:moveTo>
                    <a:pt x="0" y="48"/>
                  </a:moveTo>
                  <a:lnTo>
                    <a:pt x="0" y="384"/>
                  </a:lnTo>
                  <a:lnTo>
                    <a:pt x="96" y="192"/>
                  </a:lnTo>
                  <a:lnTo>
                    <a:pt x="192" y="48"/>
                  </a:lnTo>
                  <a:lnTo>
                    <a:pt x="336" y="0"/>
                  </a:lnTo>
                  <a:lnTo>
                    <a:pt x="0" y="0"/>
                  </a:lnTo>
                </a:path>
              </a:pathLst>
            </a:custGeom>
            <a:solidFill>
              <a:schemeClr val="bg1"/>
            </a:solidFill>
            <a:ln w="9525">
              <a:noFill/>
            </a:ln>
          </p:spPr>
          <p:txBody>
            <a:bodyPr/>
            <a:lstStyle/>
            <a:p>
              <a:endParaRPr lang="zh-CN" altLang="en-US"/>
            </a:p>
          </p:txBody>
        </p:sp>
      </p:grpSp>
      <p:grpSp>
        <p:nvGrpSpPr>
          <p:cNvPr id="8205" name="Group 26"/>
          <p:cNvGrpSpPr/>
          <p:nvPr/>
        </p:nvGrpSpPr>
        <p:grpSpPr>
          <a:xfrm>
            <a:off x="2482850" y="2895600"/>
            <a:ext cx="2698750" cy="1041400"/>
            <a:chOff x="1610" y="1965"/>
            <a:chExt cx="1700" cy="656"/>
          </a:xfrm>
        </p:grpSpPr>
        <p:pic>
          <p:nvPicPr>
            <p:cNvPr id="8206" name="Picture 27" descr="Untitled-1 copy"/>
            <p:cNvPicPr>
              <a:picLocks noChangeAspect="1"/>
            </p:cNvPicPr>
            <p:nvPr/>
          </p:nvPicPr>
          <p:blipFill>
            <a:blip r:embed="rId4"/>
            <a:stretch>
              <a:fillRect/>
            </a:stretch>
          </p:blipFill>
          <p:spPr>
            <a:xfrm>
              <a:off x="2426" y="1965"/>
              <a:ext cx="590" cy="590"/>
            </a:xfrm>
            <a:prstGeom prst="rect">
              <a:avLst/>
            </a:prstGeom>
            <a:noFill/>
            <a:ln w="9525">
              <a:noFill/>
            </a:ln>
          </p:spPr>
        </p:pic>
        <p:pic>
          <p:nvPicPr>
            <p:cNvPr id="8207" name="Picture 28" descr="Untitled-1 copy"/>
            <p:cNvPicPr>
              <a:picLocks noChangeAspect="1"/>
            </p:cNvPicPr>
            <p:nvPr/>
          </p:nvPicPr>
          <p:blipFill>
            <a:blip r:embed="rId5"/>
            <a:stretch>
              <a:fillRect/>
            </a:stretch>
          </p:blipFill>
          <p:spPr>
            <a:xfrm>
              <a:off x="3061" y="2372"/>
              <a:ext cx="249" cy="249"/>
            </a:xfrm>
            <a:prstGeom prst="rect">
              <a:avLst/>
            </a:prstGeom>
            <a:noFill/>
            <a:ln w="9525">
              <a:noFill/>
            </a:ln>
          </p:spPr>
        </p:pic>
        <p:pic>
          <p:nvPicPr>
            <p:cNvPr id="8208" name="Picture 29" descr="Untitled-1 copy"/>
            <p:cNvPicPr>
              <a:picLocks noChangeAspect="1"/>
            </p:cNvPicPr>
            <p:nvPr/>
          </p:nvPicPr>
          <p:blipFill>
            <a:blip r:embed="rId4"/>
            <a:stretch>
              <a:fillRect/>
            </a:stretch>
          </p:blipFill>
          <p:spPr>
            <a:xfrm>
              <a:off x="1610" y="2237"/>
              <a:ext cx="363" cy="363"/>
            </a:xfrm>
            <a:prstGeom prst="rect">
              <a:avLst/>
            </a:prstGeom>
            <a:noFill/>
            <a:ln w="9525">
              <a:noFill/>
            </a:ln>
          </p:spPr>
        </p:pic>
      </p:grpSp>
      <p:sp>
        <p:nvSpPr>
          <p:cNvPr id="3074" name="Rectangle 2"/>
          <p:cNvSpPr>
            <a:spLocks noGrp="1" noChangeArrowheads="1"/>
          </p:cNvSpPr>
          <p:nvPr>
            <p:ph type="ctrTitle"/>
          </p:nvPr>
        </p:nvSpPr>
        <p:spPr bwMode="ltGray">
          <a:xfrm>
            <a:off x="762000" y="990600"/>
            <a:ext cx="7772400" cy="1066800"/>
          </a:xfrm>
        </p:spPr>
        <p:txBody>
          <a:bodyPr/>
          <a:lstStyle>
            <a:lvl1pPr algn="ctr">
              <a:defRPr sz="4400"/>
            </a:lvl1pPr>
          </a:lstStyle>
          <a:p>
            <a:pPr fontAlgn="base"/>
            <a:r>
              <a:rPr lang="zh-CN" altLang="en-US" strike="noStrike" noProof="1"/>
              <a:t>单击此处编辑母版标题样式</a:t>
            </a:r>
            <a:endParaRPr lang="zh-CN" altLang="en-US" strike="noStrike" noProof="1"/>
          </a:p>
        </p:txBody>
      </p:sp>
      <p:sp>
        <p:nvSpPr>
          <p:cNvPr id="3075" name="Rectangle 3"/>
          <p:cNvSpPr>
            <a:spLocks noGrp="1" noChangeArrowheads="1"/>
          </p:cNvSpPr>
          <p:nvPr>
            <p:ph type="subTitle" idx="1"/>
          </p:nvPr>
        </p:nvSpPr>
        <p:spPr>
          <a:xfrm>
            <a:off x="1371600" y="4953000"/>
            <a:ext cx="6400800" cy="533400"/>
          </a:xfrm>
        </p:spPr>
        <p:txBody>
          <a:bodyPr/>
          <a:lstStyle>
            <a:lvl1pPr marL="0" indent="0" algn="ctr">
              <a:buFontTx/>
              <a:buNone/>
              <a:defRPr sz="2800">
                <a:solidFill>
                  <a:schemeClr val="tx2"/>
                </a:solidFill>
              </a:defRPr>
            </a:lvl1pPr>
          </a:lstStyle>
          <a:p>
            <a:pPr fontAlgn="base"/>
            <a:r>
              <a:rPr lang="zh-CN" altLang="en-US" strike="noStrike" noProof="1"/>
              <a:t>单击此处编辑母版副标题样式</a:t>
            </a:r>
            <a:endParaRPr lang="zh-CN" altLang="en-US" strike="noStrike" noProof="1"/>
          </a:p>
        </p:txBody>
      </p:sp>
      <p:sp>
        <p:nvSpPr>
          <p:cNvPr id="30"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2"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6122987"/>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19800" cy="6122987"/>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hasCustomPrompt="1"/>
          </p:nvPr>
        </p:nvSpPr>
        <p:spPr>
          <a:xfrm>
            <a:off x="457200" y="1447800"/>
            <a:ext cx="8229600" cy="494982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单击图标添加表格</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sz="half" idx="1"/>
          </p:nvPr>
        </p:nvSpPr>
        <p:spPr>
          <a:xfrm>
            <a:off x="301625" y="1600200"/>
            <a:ext cx="4194175" cy="44989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600200"/>
            <a:ext cx="4194175" cy="44989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5" name="日期占位符 4"/>
          <p:cNvSpPr>
            <a:spLocks noGrp="1"/>
          </p:cNvSpPr>
          <p:nvPr>
            <p:ph type="dt" sz="half" idx="1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6" name="页脚占位符 5"/>
          <p:cNvSpPr>
            <a:spLocks noGrp="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7" name="灯片编号占位符 6"/>
          <p:cNvSpPr>
            <a:spLocks noGrp="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p>
            <a:pPr algn="r"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cs"/>
              </a:rPr>
            </a:fld>
            <a:endParaRPr lang="en-US" altLang="zh-CN"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6" Type="http://schemas.openxmlformats.org/officeDocument/2006/relationships/theme" Target="../theme/theme2.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26.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5.xml"/><Relationship Id="rId8" Type="http://schemas.openxmlformats.org/officeDocument/2006/relationships/slideLayout" Target="../slideLayouts/slideLayout34.xml"/><Relationship Id="rId7" Type="http://schemas.openxmlformats.org/officeDocument/2006/relationships/slideLayout" Target="../slideLayouts/slideLayout33.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3" Type="http://schemas.openxmlformats.org/officeDocument/2006/relationships/slideLayout" Target="../slideLayouts/slideLayout29.xml"/><Relationship Id="rId2" Type="http://schemas.openxmlformats.org/officeDocument/2006/relationships/slideLayout" Target="../slideLayouts/slideLayout28.xml"/><Relationship Id="rId16" Type="http://schemas.openxmlformats.org/officeDocument/2006/relationships/theme" Target="../theme/theme3.xml"/><Relationship Id="rId15" Type="http://schemas.openxmlformats.org/officeDocument/2006/relationships/image" Target="../media/image3.png"/><Relationship Id="rId14" Type="http://schemas.openxmlformats.org/officeDocument/2006/relationships/image" Target="../media/image2.png"/><Relationship Id="rId13" Type="http://schemas.openxmlformats.org/officeDocument/2006/relationships/slideLayout" Target="../slideLayouts/slideLayout39.xml"/><Relationship Id="rId12" Type="http://schemas.openxmlformats.org/officeDocument/2006/relationships/slideLayout" Target="../slideLayouts/slideLayout38.xml"/><Relationship Id="rId11" Type="http://schemas.openxmlformats.org/officeDocument/2006/relationships/slideLayout" Target="../slideLayouts/slideLayout37.xml"/><Relationship Id="rId10" Type="http://schemas.openxmlformats.org/officeDocument/2006/relationships/slideLayout" Target="../slideLayouts/slideLayout36.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11"/>
          <p:cNvGrpSpPr/>
          <p:nvPr/>
        </p:nvGrpSpPr>
        <p:grpSpPr>
          <a:xfrm>
            <a:off x="0" y="285750"/>
            <a:ext cx="9156700" cy="911225"/>
            <a:chOff x="-1" y="196"/>
            <a:chExt cx="5768" cy="635"/>
          </a:xfrm>
        </p:grpSpPr>
        <p:sp>
          <p:nvSpPr>
            <p:cNvPr id="1027" name="Rectangle 12"/>
            <p:cNvSpPr/>
            <p:nvPr/>
          </p:nvSpPr>
          <p:spPr>
            <a:xfrm>
              <a:off x="1" y="196"/>
              <a:ext cx="5766" cy="635"/>
            </a:xfrm>
            <a:prstGeom prst="rect">
              <a:avLst/>
            </a:prstGeom>
            <a:gradFill rotWithShape="1">
              <a:gsLst>
                <a:gs pos="0">
                  <a:schemeClr val="accent1"/>
                </a:gs>
                <a:gs pos="100000">
                  <a:schemeClr val="tx1"/>
                </a:gs>
              </a:gsLst>
              <a:lin ang="0" scaled="1"/>
              <a:tileRect/>
            </a:gradFill>
            <a:ln w="9525">
              <a:noFill/>
            </a:ln>
          </p:spPr>
          <p:txBody>
            <a:bodyPr wrap="none" anchor="ctr"/>
            <a:lstStyle/>
            <a:p>
              <a:pPr lvl="0" eaLnBrk="0" hangingPunct="0"/>
              <a:endParaRPr lang="zh-CN" altLang="en-US" dirty="0">
                <a:latin typeface="Times New Roman" panose="02020603050405020304" pitchFamily="18" charset="0"/>
              </a:endParaRPr>
            </a:p>
          </p:txBody>
        </p:sp>
        <p:sp>
          <p:nvSpPr>
            <p:cNvPr id="1037" name="Freeform 13"/>
            <p:cNvSpPr/>
            <p:nvPr/>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8" name="Freeform 14"/>
            <p:cNvSpPr/>
            <p:nvPr/>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1032" name="Picture 17" descr="Untitled-1 copy"/>
          <p:cNvPicPr>
            <a:picLocks noChangeAspect="1"/>
          </p:cNvPicPr>
          <p:nvPr/>
        </p:nvPicPr>
        <p:blipFill>
          <a:blip r:embed="rId14"/>
          <a:stretch>
            <a:fillRect/>
          </a:stretch>
        </p:blipFill>
        <p:spPr>
          <a:xfrm>
            <a:off x="252413" y="382588"/>
            <a:ext cx="720725" cy="720725"/>
          </a:xfrm>
          <a:prstGeom prst="rect">
            <a:avLst/>
          </a:prstGeom>
          <a:noFill/>
          <a:ln w="9525">
            <a:noFill/>
          </a:ln>
        </p:spPr>
      </p:pic>
      <p:pic>
        <p:nvPicPr>
          <p:cNvPr id="1033" name="Picture 18" descr="Untitled-1 copy"/>
          <p:cNvPicPr>
            <a:picLocks noChangeAspect="1"/>
          </p:cNvPicPr>
          <p:nvPr/>
        </p:nvPicPr>
        <p:blipFill>
          <a:blip r:embed="rId15"/>
          <a:stretch>
            <a:fillRect/>
          </a:stretch>
        </p:blipFill>
        <p:spPr>
          <a:xfrm>
            <a:off x="973138" y="765175"/>
            <a:ext cx="358775" cy="358775"/>
          </a:xfrm>
          <a:prstGeom prst="rect">
            <a:avLst/>
          </a:prstGeom>
          <a:noFill/>
          <a:ln w="9525">
            <a:noFill/>
          </a:ln>
        </p:spPr>
      </p:pic>
      <p:sp>
        <p:nvSpPr>
          <p:cNvPr id="1034" name="Rectangle 2"/>
          <p:cNvSpPr>
            <a:spLocks noGrp="1"/>
          </p:cNvSpPr>
          <p:nvPr>
            <p:ph type="title"/>
          </p:nvPr>
        </p:nvSpPr>
        <p:spPr>
          <a:xfrm>
            <a:off x="1676400" y="274638"/>
            <a:ext cx="6629400" cy="868362"/>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35" name="Rectangle 3"/>
          <p:cNvSpPr>
            <a:spLocks noGrp="1"/>
          </p:cNvSpPr>
          <p:nvPr>
            <p:ph type="body"/>
          </p:nvPr>
        </p:nvSpPr>
        <p:spPr>
          <a:xfrm>
            <a:off x="457200" y="1447800"/>
            <a:ext cx="8229600" cy="4949825"/>
          </a:xfrm>
          <a:prstGeom prst="rect">
            <a:avLst/>
          </a:prstGeom>
          <a:noFill/>
          <a:ln w="9525">
            <a:noFill/>
          </a:ln>
        </p:spPr>
        <p:txBody>
          <a:bodyPr anchor="t"/>
          <a:lstStyle/>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6477000"/>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2050" name="Group 11"/>
          <p:cNvGrpSpPr/>
          <p:nvPr/>
        </p:nvGrpSpPr>
        <p:grpSpPr>
          <a:xfrm>
            <a:off x="0" y="285750"/>
            <a:ext cx="9156700" cy="911225"/>
            <a:chOff x="-1" y="196"/>
            <a:chExt cx="5768" cy="635"/>
          </a:xfrm>
        </p:grpSpPr>
        <p:sp>
          <p:nvSpPr>
            <p:cNvPr id="2051" name="Rectangle 12"/>
            <p:cNvSpPr/>
            <p:nvPr/>
          </p:nvSpPr>
          <p:spPr>
            <a:xfrm>
              <a:off x="1" y="196"/>
              <a:ext cx="5766" cy="635"/>
            </a:xfrm>
            <a:prstGeom prst="rect">
              <a:avLst/>
            </a:prstGeom>
            <a:gradFill rotWithShape="1">
              <a:gsLst>
                <a:gs pos="0">
                  <a:schemeClr val="accent1"/>
                </a:gs>
                <a:gs pos="100000">
                  <a:schemeClr val="tx1"/>
                </a:gs>
              </a:gsLst>
              <a:lin ang="0" scaled="1"/>
              <a:tileRect/>
            </a:gra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037" name="Freeform 13"/>
            <p:cNvSpPr/>
            <p:nvPr/>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8" name="Freeform 14"/>
            <p:cNvSpPr/>
            <p:nvPr/>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2056" name="Picture 17" descr="Untitled-1 copy"/>
          <p:cNvPicPr>
            <a:picLocks noChangeAspect="1"/>
          </p:cNvPicPr>
          <p:nvPr/>
        </p:nvPicPr>
        <p:blipFill>
          <a:blip r:embed="rId14"/>
          <a:stretch>
            <a:fillRect/>
          </a:stretch>
        </p:blipFill>
        <p:spPr>
          <a:xfrm>
            <a:off x="252413" y="382588"/>
            <a:ext cx="720725" cy="720725"/>
          </a:xfrm>
          <a:prstGeom prst="rect">
            <a:avLst/>
          </a:prstGeom>
          <a:noFill/>
          <a:ln w="9525">
            <a:noFill/>
          </a:ln>
        </p:spPr>
      </p:pic>
      <p:pic>
        <p:nvPicPr>
          <p:cNvPr id="2057" name="Picture 18" descr="Untitled-1 copy"/>
          <p:cNvPicPr>
            <a:picLocks noChangeAspect="1"/>
          </p:cNvPicPr>
          <p:nvPr/>
        </p:nvPicPr>
        <p:blipFill>
          <a:blip r:embed="rId15"/>
          <a:stretch>
            <a:fillRect/>
          </a:stretch>
        </p:blipFill>
        <p:spPr>
          <a:xfrm>
            <a:off x="973138" y="765175"/>
            <a:ext cx="358775" cy="358775"/>
          </a:xfrm>
          <a:prstGeom prst="rect">
            <a:avLst/>
          </a:prstGeom>
          <a:noFill/>
          <a:ln w="9525">
            <a:noFill/>
          </a:ln>
        </p:spPr>
      </p:pic>
      <p:sp>
        <p:nvSpPr>
          <p:cNvPr id="2058" name="Rectangle 2"/>
          <p:cNvSpPr>
            <a:spLocks noGrp="1"/>
          </p:cNvSpPr>
          <p:nvPr>
            <p:ph type="title"/>
          </p:nvPr>
        </p:nvSpPr>
        <p:spPr>
          <a:xfrm>
            <a:off x="1676400" y="274638"/>
            <a:ext cx="6629400" cy="868362"/>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2059" name="Rectangle 3"/>
          <p:cNvSpPr>
            <a:spLocks noGrp="1"/>
          </p:cNvSpPr>
          <p:nvPr>
            <p:ph type="body"/>
          </p:nvPr>
        </p:nvSpPr>
        <p:spPr>
          <a:xfrm>
            <a:off x="457200" y="1447800"/>
            <a:ext cx="8229600" cy="4949825"/>
          </a:xfrm>
          <a:prstGeom prst="rect">
            <a:avLst/>
          </a:prstGeom>
          <a:noFill/>
          <a:ln w="9525">
            <a:noFill/>
          </a:ln>
        </p:spPr>
        <p:txBody>
          <a:bodyPr anchor="t"/>
          <a:lstStyle/>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6477000"/>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3074" name="Group 11"/>
          <p:cNvGrpSpPr/>
          <p:nvPr/>
        </p:nvGrpSpPr>
        <p:grpSpPr>
          <a:xfrm>
            <a:off x="0" y="285750"/>
            <a:ext cx="9156700" cy="911225"/>
            <a:chOff x="-1" y="196"/>
            <a:chExt cx="5768" cy="635"/>
          </a:xfrm>
        </p:grpSpPr>
        <p:sp>
          <p:nvSpPr>
            <p:cNvPr id="3075" name="Rectangle 12"/>
            <p:cNvSpPr/>
            <p:nvPr/>
          </p:nvSpPr>
          <p:spPr>
            <a:xfrm>
              <a:off x="1" y="196"/>
              <a:ext cx="5766" cy="635"/>
            </a:xfrm>
            <a:prstGeom prst="rect">
              <a:avLst/>
            </a:prstGeom>
            <a:gradFill rotWithShape="1">
              <a:gsLst>
                <a:gs pos="0">
                  <a:schemeClr val="accent1"/>
                </a:gs>
                <a:gs pos="100000">
                  <a:schemeClr val="tx1"/>
                </a:gs>
              </a:gsLst>
              <a:lin ang="0" scaled="1"/>
              <a:tileRect/>
            </a:gradFill>
            <a:ln w="9525">
              <a:noFill/>
            </a:ln>
          </p:spPr>
          <p:txBody>
            <a:bodyPr wrap="none" anchor="ctr"/>
            <a:lstStyle/>
            <a:p>
              <a:pPr lvl="0" eaLnBrk="0" hangingPunct="0"/>
              <a:endParaRPr lang="zh-CN" altLang="en-US" dirty="0">
                <a:latin typeface="Times New Roman" panose="02020603050405020304" pitchFamily="18" charset="0"/>
                <a:ea typeface="宋体" panose="02010600030101010101" pitchFamily="2" charset="-122"/>
              </a:endParaRPr>
            </a:p>
          </p:txBody>
        </p:sp>
        <p:sp>
          <p:nvSpPr>
            <p:cNvPr id="1037" name="Freeform 13"/>
            <p:cNvSpPr/>
            <p:nvPr/>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38" name="Freeform 14"/>
            <p:cNvSpPr/>
            <p:nvPr/>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ln>
            <a:effectLst/>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ln>
          <a:effec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pic>
        <p:nvPicPr>
          <p:cNvPr id="3080" name="Picture 17" descr="Untitled-1 copy"/>
          <p:cNvPicPr>
            <a:picLocks noChangeAspect="1"/>
          </p:cNvPicPr>
          <p:nvPr/>
        </p:nvPicPr>
        <p:blipFill>
          <a:blip r:embed="rId14"/>
          <a:stretch>
            <a:fillRect/>
          </a:stretch>
        </p:blipFill>
        <p:spPr>
          <a:xfrm>
            <a:off x="252413" y="382588"/>
            <a:ext cx="720725" cy="720725"/>
          </a:xfrm>
          <a:prstGeom prst="rect">
            <a:avLst/>
          </a:prstGeom>
          <a:noFill/>
          <a:ln w="9525">
            <a:noFill/>
          </a:ln>
        </p:spPr>
      </p:pic>
      <p:pic>
        <p:nvPicPr>
          <p:cNvPr id="3081" name="Picture 18" descr="Untitled-1 copy"/>
          <p:cNvPicPr>
            <a:picLocks noChangeAspect="1"/>
          </p:cNvPicPr>
          <p:nvPr/>
        </p:nvPicPr>
        <p:blipFill>
          <a:blip r:embed="rId15"/>
          <a:stretch>
            <a:fillRect/>
          </a:stretch>
        </p:blipFill>
        <p:spPr>
          <a:xfrm>
            <a:off x="973138" y="765175"/>
            <a:ext cx="358775" cy="358775"/>
          </a:xfrm>
          <a:prstGeom prst="rect">
            <a:avLst/>
          </a:prstGeom>
          <a:noFill/>
          <a:ln w="9525">
            <a:noFill/>
          </a:ln>
        </p:spPr>
      </p:pic>
      <p:sp>
        <p:nvSpPr>
          <p:cNvPr id="3082" name="Rectangle 2"/>
          <p:cNvSpPr>
            <a:spLocks noGrp="1"/>
          </p:cNvSpPr>
          <p:nvPr>
            <p:ph type="title"/>
          </p:nvPr>
        </p:nvSpPr>
        <p:spPr>
          <a:xfrm>
            <a:off x="1676400" y="274638"/>
            <a:ext cx="6629400" cy="868362"/>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3083" name="Rectangle 3"/>
          <p:cNvSpPr>
            <a:spLocks noGrp="1"/>
          </p:cNvSpPr>
          <p:nvPr>
            <p:ph type="body"/>
          </p:nvPr>
        </p:nvSpPr>
        <p:spPr>
          <a:xfrm>
            <a:off x="457200" y="1447800"/>
            <a:ext cx="8229600" cy="4949825"/>
          </a:xfrm>
          <a:prstGeom prst="rect">
            <a:avLst/>
          </a:prstGeom>
          <a:noFill/>
          <a:ln w="9525">
            <a:noFill/>
          </a:ln>
        </p:spPr>
        <p:txBody>
          <a:bodyPr anchor="t"/>
          <a:lstStyle/>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ln>
          <a:effectLst/>
        </p:spPr>
        <p:txBody>
          <a:bodyPr vert="horz" wrap="square" lIns="91440" tIns="45720" rIns="91440" bIns="45720" numCol="1" anchor="t" anchorCtr="0" compatLnSpc="1"/>
          <a:lstStyle>
            <a:lvl1pPr>
              <a:defRPr sz="140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 name="Rectangle 5"/>
          <p:cNvSpPr>
            <a:spLocks noGrp="1" noChangeArrowheads="1"/>
          </p:cNvSpPr>
          <p:nvPr>
            <p:ph type="ftr" sz="quarter" idx="3"/>
          </p:nvPr>
        </p:nvSpPr>
        <p:spPr bwMode="auto">
          <a:xfrm>
            <a:off x="3124200" y="6477000"/>
            <a:ext cx="2895600" cy="244475"/>
          </a:xfrm>
          <a:prstGeom prst="rect">
            <a:avLst/>
          </a:prstGeom>
          <a:noFill/>
          <a:ln w="9525">
            <a:noFill/>
            <a:miter lim="800000"/>
          </a:ln>
          <a:effectLst/>
        </p:spPr>
        <p:txBody>
          <a:bodyPr vert="horz" wrap="square" lIns="91440" tIns="45720" rIns="91440" bIns="45720" numCol="1" anchor="t" anchorCtr="0" compatLnSpc="1"/>
          <a:lstStyle>
            <a:lvl1pPr algn="ctr">
              <a:defRPr sz="140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3" name="Rectangle 6"/>
          <p:cNvSpPr>
            <a:spLocks noGrp="1" noChangeArrowheads="1"/>
          </p:cNvSpPr>
          <p:nvPr>
            <p:ph type="sldNum" sz="quarter" idx="4"/>
          </p:nvPr>
        </p:nvSpPr>
        <p:spPr bwMode="auto">
          <a:xfrm>
            <a:off x="6553200" y="6477000"/>
            <a:ext cx="2133600" cy="2444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fontAlgn="base"/>
            <a:fld id="{9A0DB2DC-4C9A-4742-B13C-FB6460FD3503}" type="slidenum">
              <a:rPr lang="zh-CN" altLang="en-US" strike="noStrike" noProof="1" dirty="0">
                <a:latin typeface="Times New Roman" panose="02020603050405020304" pitchFamily="18" charset="0"/>
                <a:ea typeface="宋体" panose="02010600030101010101" pitchFamily="2" charset="-122"/>
                <a:cs typeface="+mn-cs"/>
              </a:rPr>
            </a:fld>
            <a:endParaRPr lang="zh-CN" altLang="en-US" strike="noStrike" noProof="1">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hf sldNum="0" hdr="0" ftr="0" dt="0"/>
  <p:txStyles>
    <p:title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11265" name="Rectangle 2"/>
          <p:cNvSpPr>
            <a:spLocks noGrp="1"/>
          </p:cNvSpPr>
          <p:nvPr>
            <p:ph type="ctrTitle"/>
          </p:nvPr>
        </p:nvSpPr>
        <p:spPr>
          <a:xfrm>
            <a:off x="1285875" y="571500"/>
            <a:ext cx="7010400" cy="1752600"/>
          </a:xfrm>
        </p:spPr>
        <p:txBody>
          <a:bodyPr vert="horz" wrap="square" lIns="91440" tIns="45720" rIns="91440" bIns="45720" anchor="ctr"/>
          <a:lstStyle/>
          <a:p>
            <a:pPr eaLnBrk="1" hangingPunct="1">
              <a:buClrTx/>
              <a:buSzTx/>
              <a:buFontTx/>
            </a:pPr>
            <a:r>
              <a:rPr lang="zh-CN" altLang="en-US" sz="6600" dirty="0">
                <a:solidFill>
                  <a:srgbClr val="000000"/>
                </a:solidFill>
                <a:latin typeface="隶书" panose="02010509060101010101" pitchFamily="49" charset="-122"/>
                <a:ea typeface="隶书" panose="02010509060101010101" pitchFamily="49" charset="-122"/>
                <a:cs typeface="+mj-cs"/>
              </a:rPr>
              <a:t>金融科技英语</a:t>
            </a:r>
            <a:r>
              <a:rPr lang="en-US" altLang="zh-CN" sz="6600" dirty="0">
                <a:solidFill>
                  <a:srgbClr val="000000"/>
                </a:solidFill>
                <a:latin typeface="隶书" panose="02010509060101010101" pitchFamily="49" charset="-122"/>
                <a:ea typeface="隶书" panose="02010509060101010101" pitchFamily="49" charset="-122"/>
                <a:cs typeface="+mj-cs"/>
              </a:rPr>
              <a:t>       </a:t>
            </a:r>
            <a:br>
              <a:rPr lang="en-US" altLang="zh-CN" dirty="0">
                <a:solidFill>
                  <a:srgbClr val="000000"/>
                </a:solidFill>
                <a:latin typeface="+mj-lt"/>
                <a:ea typeface="宋体" panose="02010600030101010101" pitchFamily="2" charset="-122"/>
                <a:cs typeface="+mj-cs"/>
              </a:rPr>
            </a:br>
            <a:r>
              <a:rPr lang="en-US" altLang="zh-CN" dirty="0">
                <a:solidFill>
                  <a:srgbClr val="000000"/>
                </a:solidFill>
                <a:latin typeface="+mj-lt"/>
                <a:ea typeface="宋体" panose="02010600030101010101" pitchFamily="2" charset="-122"/>
                <a:cs typeface="+mj-cs"/>
              </a:rPr>
              <a:t>Introduction to Fintech</a:t>
            </a:r>
            <a:endParaRPr lang="en-US" altLang="zh-CN" dirty="0">
              <a:solidFill>
                <a:srgbClr val="000000"/>
              </a:solidFill>
              <a:latin typeface="+mj-lt"/>
              <a:ea typeface="宋体" panose="02010600030101010101" pitchFamily="2" charset="-122"/>
              <a:cs typeface="+mj-cs"/>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vert="horz" wrap="square" lIns="91440" tIns="45720" rIns="91440" bIns="45720" anchor="ctr"/>
          <a:lstStyle/>
          <a:p>
            <a:pPr eaLnBrk="1" hangingPunct="1"/>
            <a:r>
              <a:rPr lang="zh-CN" altLang="en-US" sz="2800" dirty="0">
                <a:solidFill>
                  <a:schemeClr val="tx2"/>
                </a:solidFill>
                <a:ea typeface="宋体" panose="02010600030101010101" pitchFamily="2" charset="-122"/>
              </a:rPr>
              <a:t>第三节 金融科技在中国的发展现状</a:t>
            </a:r>
            <a:endParaRPr lang="zh-CN" altLang="en-US" sz="2800" dirty="0">
              <a:solidFill>
                <a:schemeClr val="tx2"/>
              </a:solidFill>
              <a:ea typeface="宋体" panose="02010600030101010101" pitchFamily="2" charset="-122"/>
            </a:endParaRPr>
          </a:p>
        </p:txBody>
      </p:sp>
      <p:sp>
        <p:nvSpPr>
          <p:cNvPr id="3" name="文本框 2"/>
          <p:cNvSpPr txBox="1"/>
          <p:nvPr/>
        </p:nvSpPr>
        <p:spPr>
          <a:xfrm>
            <a:off x="683568" y="2024380"/>
            <a:ext cx="7622231"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金融科技发展的新趋势与新课题</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New trend and new topic of fintech</a:t>
            </a:r>
            <a:endParaRPr dirty="0">
              <a:sym typeface="+mn-ea"/>
            </a:endParaRPr>
          </a:p>
        </p:txBody>
      </p:sp>
      <p:sp>
        <p:nvSpPr>
          <p:cNvPr id="4" name="文本框 3"/>
          <p:cNvSpPr txBox="1"/>
          <p:nvPr/>
        </p:nvSpPr>
        <p:spPr>
          <a:xfrm>
            <a:off x="683569" y="2960370"/>
            <a:ext cx="7622230"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err="1">
                <a:sym typeface="+mn-ea"/>
              </a:rPr>
              <a:t>传统金融机构依然是挑战与机遇并存</a:t>
            </a:r>
            <a:endParaRPr lang="en-US"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Traditional financial institutions are Still facing challenges as well as opportunities.</a:t>
            </a:r>
            <a:endParaRPr dirty="0">
              <a:sym typeface="+mn-ea"/>
            </a:endParaRPr>
          </a:p>
        </p:txBody>
      </p:sp>
      <p:sp>
        <p:nvSpPr>
          <p:cNvPr id="5" name="文本框 4"/>
          <p:cNvSpPr txBox="1"/>
          <p:nvPr/>
        </p:nvSpPr>
        <p:spPr>
          <a:xfrm>
            <a:off x="683568" y="4220522"/>
            <a:ext cx="762223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金融科技兴起的原因</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Causes of emergence of fintech</a:t>
            </a:r>
            <a:endParaRPr dirty="0">
              <a:sym typeface="+mn-ea"/>
            </a:endParaRPr>
          </a:p>
        </p:txBody>
      </p:sp>
      <p:sp>
        <p:nvSpPr>
          <p:cNvPr id="6" name="文本框 5"/>
          <p:cNvSpPr txBox="1"/>
          <p:nvPr/>
        </p:nvSpPr>
        <p:spPr>
          <a:xfrm>
            <a:off x="683568" y="5229200"/>
            <a:ext cx="762223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金融科技在我国依然大有可为</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Fintech is still promising in China.</a:t>
            </a:r>
            <a:endParaRPr dirty="0">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3528" y="1797685"/>
            <a:ext cx="8403554" cy="3083921"/>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a:sym typeface="+mn-ea"/>
              </a:rPr>
              <a:t>一是牌照。商业银行是国家信用背书的持牌金融机构,第三方支付获得央行支付牌照后也得到快速发展,现在央行收紧了支付牌照的管理。P2P网贷和股权众筹一直都没有获得牌照。</a:t>
            </a:r>
            <a:endParaRPr lang="en-US" dirty="0">
              <a:sym typeface="+mn-ea"/>
            </a:endParaRPr>
          </a:p>
          <a:p>
            <a:pPr algn="just">
              <a:spcBef>
                <a:spcPct val="20000"/>
              </a:spcBef>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First, license plates. Commercial banks are licensed financial institutions with national credit endorsement. Third party payments have also developed rapidly after obtaining payment licenses from the central bank, however, which has currently tightened the management of payment licenses, so that P2P online lending and equity crowdfunding have not been licensed.</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marR="0" algn="just" defTabSz="914400" rtl="0" eaLnBrk="1" fontAlgn="base" latinLnBrk="0" hangingPunct="1">
              <a:lnSpc>
                <a:spcPct val="100000"/>
              </a:lnSpc>
              <a:spcBef>
                <a:spcPct val="20000"/>
              </a:spcBef>
              <a:spcAft>
                <a:spcPct val="0"/>
              </a:spcAft>
              <a:buClrTx/>
              <a:buSzTx/>
            </a:pPr>
            <a:endParaRPr dirty="0">
              <a:sym typeface="+mn-ea"/>
            </a:endParaRPr>
          </a:p>
        </p:txBody>
      </p:sp>
      <p:sp>
        <p:nvSpPr>
          <p:cNvPr id="7" name="标题 1"/>
          <p:cNvSpPr>
            <a:spLocks noGrp="1"/>
          </p:cNvSpPr>
          <p:nvPr>
            <p:ph type="title"/>
          </p:nvPr>
        </p:nvSpPr>
        <p:spPr>
          <a:xfrm>
            <a:off x="1403648" y="260648"/>
            <a:ext cx="7488832" cy="954360"/>
          </a:xfrm>
        </p:spPr>
        <p:txBody>
          <a:bodyPr/>
          <a:lstStyle/>
          <a:p>
            <a:br>
              <a:rPr lang="en-US" sz="2800" dirty="0">
                <a:solidFill>
                  <a:schemeClr val="tx2"/>
                </a:solidFill>
                <a:latin typeface="宋体" panose="02010600030101010101" pitchFamily="2" charset="-122"/>
                <a:ea typeface="宋体" panose="02010600030101010101" pitchFamily="2" charset="-122"/>
                <a:sym typeface="+mn-ea"/>
              </a:rPr>
            </a:br>
            <a:r>
              <a:rPr lang="zh-CN" altLang="en-US" sz="2800" dirty="0">
                <a:solidFill>
                  <a:schemeClr val="tx2"/>
                </a:solidFill>
                <a:latin typeface="宋体" panose="02010600030101010101" pitchFamily="2" charset="-122"/>
                <a:ea typeface="宋体" panose="02010600030101010101" pitchFamily="2" charset="-122"/>
                <a:sym typeface="+mn-ea"/>
              </a:rPr>
              <a:t>传统金融机构依然是挑战与机遇并存</a:t>
            </a:r>
            <a:br>
              <a:rPr lang="en-US" altLang="zh-CN" sz="2800" dirty="0">
                <a:solidFill>
                  <a:schemeClr val="tx2"/>
                </a:solidFill>
                <a:latin typeface="宋体" panose="02010600030101010101" pitchFamily="2" charset="-122"/>
                <a:ea typeface="宋体" panose="02010600030101010101" pitchFamily="2" charset="-122"/>
                <a:sym typeface="+mn-ea"/>
              </a:rPr>
            </a:br>
            <a:endPar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55576" y="1916832"/>
            <a:ext cx="7920880" cy="3490186"/>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a:sym typeface="+mn-ea"/>
              </a:rPr>
              <a:t>二是银行基础账户。不论是什么机构、个人,基础账户都在银行,包括保险、证券等资金账户都在银行。面向特定公众吸收存款的权利只有银行才有。因为银行账户是国家金融监管的基础账户。</a:t>
            </a:r>
            <a:endParaRPr lang="en-US"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Second, basic bank balances. Whatever institutions and individuals all have their basic accounts in banks, with no exception of insurance, securities, etc. Banks have the right to absorb deposits of the specific public, because bank accounts are the basic accounts of national financial regulation.</a:t>
            </a:r>
            <a:endParaRPr dirty="0">
              <a:sym typeface="+mn-ea"/>
            </a:endParaRPr>
          </a:p>
        </p:txBody>
      </p:sp>
      <p:sp>
        <p:nvSpPr>
          <p:cNvPr id="7" name="标题 1"/>
          <p:cNvSpPr>
            <a:spLocks noGrp="1"/>
          </p:cNvSpPr>
          <p:nvPr>
            <p:ph type="title"/>
          </p:nvPr>
        </p:nvSpPr>
        <p:spPr>
          <a:xfrm>
            <a:off x="1403648" y="260648"/>
            <a:ext cx="7488832" cy="954360"/>
          </a:xfrm>
        </p:spPr>
        <p:txBody>
          <a:bodyPr/>
          <a:lstStyle/>
          <a:p>
            <a:br>
              <a:rPr lang="en-US" sz="2800" dirty="0">
                <a:solidFill>
                  <a:schemeClr val="tx2"/>
                </a:solidFill>
                <a:latin typeface="宋体" panose="02010600030101010101" pitchFamily="2" charset="-122"/>
                <a:ea typeface="宋体" panose="02010600030101010101" pitchFamily="2" charset="-122"/>
                <a:sym typeface="+mn-ea"/>
              </a:rPr>
            </a:br>
            <a:r>
              <a:rPr lang="zh-CN" altLang="en-US" sz="2800" dirty="0">
                <a:solidFill>
                  <a:schemeClr val="tx2"/>
                </a:solidFill>
                <a:latin typeface="宋体" panose="02010600030101010101" pitchFamily="2" charset="-122"/>
                <a:ea typeface="宋体" panose="02010600030101010101" pitchFamily="2" charset="-122"/>
                <a:sym typeface="+mn-ea"/>
              </a:rPr>
              <a:t>传统金融机构依然是挑战与机遇并存</a:t>
            </a:r>
            <a:br>
              <a:rPr lang="en-US" altLang="zh-CN" sz="2800" dirty="0">
                <a:solidFill>
                  <a:schemeClr val="tx2"/>
                </a:solidFill>
                <a:latin typeface="宋体" panose="02010600030101010101" pitchFamily="2" charset="-122"/>
                <a:ea typeface="宋体" panose="02010600030101010101" pitchFamily="2" charset="-122"/>
                <a:sym typeface="+mn-ea"/>
              </a:rPr>
            </a:br>
            <a:endPar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err="1">
                <a:solidFill>
                  <a:schemeClr val="tx2"/>
                </a:solidFill>
                <a:latin typeface="宋体" panose="02010600030101010101" pitchFamily="2" charset="-122"/>
                <a:ea typeface="宋体" panose="02010600030101010101" pitchFamily="2" charset="-122"/>
                <a:sym typeface="+mn-ea"/>
              </a:rPr>
              <a:t>金融科技兴起的原因</a:t>
            </a:r>
            <a:endPar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sym typeface="+mn-ea"/>
            </a:endParaRPr>
          </a:p>
        </p:txBody>
      </p:sp>
      <p:sp>
        <p:nvSpPr>
          <p:cNvPr id="5" name="文本框 4"/>
          <p:cNvSpPr txBox="1"/>
          <p:nvPr/>
        </p:nvSpPr>
        <p:spPr>
          <a:xfrm>
            <a:off x="1292860" y="2197735"/>
            <a:ext cx="623697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新技术的驱动</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Driven by New Tech</a:t>
            </a:r>
            <a:endParaRPr dirty="0">
              <a:sym typeface="+mn-ea"/>
            </a:endParaRPr>
          </a:p>
        </p:txBody>
      </p:sp>
      <p:sp>
        <p:nvSpPr>
          <p:cNvPr id="4" name="文本框 3"/>
          <p:cNvSpPr txBox="1"/>
          <p:nvPr/>
        </p:nvSpPr>
        <p:spPr>
          <a:xfrm>
            <a:off x="1292860" y="3187700"/>
            <a:ext cx="623697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监管要求的升级</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Regulatory Requirements Are Upgrading</a:t>
            </a:r>
            <a:endParaRPr dirty="0">
              <a:sym typeface="+mn-ea"/>
            </a:endParaRPr>
          </a:p>
        </p:txBody>
      </p:sp>
      <p:sp>
        <p:nvSpPr>
          <p:cNvPr id="6" name="文本框 5"/>
          <p:cNvSpPr txBox="1"/>
          <p:nvPr/>
        </p:nvSpPr>
        <p:spPr>
          <a:xfrm>
            <a:off x="1292860" y="4177665"/>
            <a:ext cx="623697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市场环境的变化</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The Market Environment Is Changing</a:t>
            </a:r>
            <a:endParaRPr dirty="0">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a:xfrm>
            <a:off x="1259632" y="274638"/>
            <a:ext cx="7848872" cy="868362"/>
          </a:xfrm>
        </p:spPr>
        <p:txBody>
          <a:bodyPr vert="horz" wrap="square" lIns="91440" tIns="45720" rIns="91440" bIns="45720" anchor="ctr"/>
          <a:lstStyle/>
          <a:p>
            <a:pPr eaLnBrk="1" hangingPunct="1"/>
            <a:r>
              <a:rPr lang="zh-CN" altLang="en-US" sz="2800" dirty="0">
                <a:solidFill>
                  <a:schemeClr val="tx2"/>
                </a:solidFill>
                <a:ea typeface="宋体" panose="02010600030101010101" pitchFamily="2" charset="-122"/>
              </a:rPr>
              <a:t>第四节 国内外金融科技发展的比较</a:t>
            </a:r>
            <a:endPar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480341" y="1678485"/>
            <a:ext cx="8533851"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中美金融科技公司在资金端的创新比较</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Comparison on Capital-end Innovation of Fintech Companies between China and America</a:t>
            </a:r>
            <a:endParaRPr lang="en-US" dirty="0">
              <a:sym typeface="+mn-ea"/>
            </a:endParaRPr>
          </a:p>
        </p:txBody>
      </p:sp>
      <p:sp>
        <p:nvSpPr>
          <p:cNvPr id="5" name="文本框 4"/>
          <p:cNvSpPr txBox="1"/>
          <p:nvPr/>
        </p:nvSpPr>
        <p:spPr>
          <a:xfrm>
            <a:off x="504002" y="3051766"/>
            <a:ext cx="8533851"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中美金融科技公司在资产端的创新比较</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Comparison of Asset-end Innovation of Fintech Companies between China and America</a:t>
            </a:r>
            <a:endParaRPr dirty="0">
              <a:sym typeface="+mn-ea"/>
            </a:endParaRPr>
          </a:p>
        </p:txBody>
      </p:sp>
      <p:sp>
        <p:nvSpPr>
          <p:cNvPr id="6" name="文本框 5"/>
          <p:cNvSpPr txBox="1"/>
          <p:nvPr/>
        </p:nvSpPr>
        <p:spPr>
          <a:xfrm>
            <a:off x="576010" y="4425047"/>
            <a:ext cx="8461843"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中美两国科技驱动的金融创新</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Technology-driven Financial Innovation in China and the United States</a:t>
            </a:r>
            <a:endParaRPr dirty="0">
              <a:sym typeface="+mn-ea"/>
            </a:endParaRPr>
          </a:p>
        </p:txBody>
      </p:sp>
      <p:sp>
        <p:nvSpPr>
          <p:cNvPr id="7" name="文本框 6"/>
          <p:cNvSpPr txBox="1"/>
          <p:nvPr/>
        </p:nvSpPr>
        <p:spPr>
          <a:xfrm>
            <a:off x="480341" y="5877272"/>
            <a:ext cx="8533851"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对金融科技本质的总结和未来的思考</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Summary of Nature of Fintech and Reflection on Future</a:t>
            </a:r>
            <a:endParaRPr dirty="0">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274638"/>
            <a:ext cx="7704856" cy="868362"/>
          </a:xfrm>
        </p:spPr>
        <p:txBody>
          <a:bodyPr/>
          <a:lstStyle/>
          <a:p>
            <a:r>
              <a:rPr sz="2800" dirty="0" err="1">
                <a:solidFill>
                  <a:schemeClr val="tx2"/>
                </a:solidFill>
                <a:latin typeface="宋体" panose="02010600030101010101" pitchFamily="2" charset="-122"/>
                <a:ea typeface="宋体" panose="02010600030101010101" pitchFamily="2" charset="-122"/>
                <a:sym typeface="+mn-ea"/>
              </a:rPr>
              <a:t>中美两国科技驱动的金融创新</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251520" y="3718322"/>
            <a:ext cx="8424936"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第二个阶段是金融产品的创新</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The second stage is innovation of financial products.</a:t>
            </a:r>
            <a:endParaRPr dirty="0">
              <a:sym typeface="+mn-ea"/>
            </a:endParaRPr>
          </a:p>
        </p:txBody>
      </p:sp>
      <p:sp>
        <p:nvSpPr>
          <p:cNvPr id="4" name="文本框 3"/>
          <p:cNvSpPr txBox="1"/>
          <p:nvPr/>
        </p:nvSpPr>
        <p:spPr>
          <a:xfrm>
            <a:off x="251520" y="1484784"/>
            <a:ext cx="8424936" cy="2012859"/>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第一个阶段是金融业务的信息化所产生的新渠道和新模式,比如直销银行和金融超市</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The first stage is new channels and models generated by the informatization of the financial business, such as direct banking and financial supermarkets.</a:t>
            </a:r>
            <a:endParaRPr dirty="0">
              <a:sym typeface="+mn-ea"/>
            </a:endParaRPr>
          </a:p>
        </p:txBody>
      </p:sp>
      <p:sp>
        <p:nvSpPr>
          <p:cNvPr id="5" name="文本框 4"/>
          <p:cNvSpPr txBox="1"/>
          <p:nvPr/>
        </p:nvSpPr>
        <p:spPr>
          <a:xfrm>
            <a:off x="323528" y="4893367"/>
            <a:ext cx="8352928"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第三个阶段是货币及资产的革新</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The third stage is innovation of currency and assets. </a:t>
            </a:r>
            <a:endParaRPr dirty="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p:txBody>
          <a:bodyPr vert="horz" wrap="square" lIns="91440" tIns="45720" rIns="91440" bIns="45720" anchor="ctr"/>
          <a:lstStyle/>
          <a:p>
            <a:pPr eaLnBrk="1" hangingPunct="1"/>
            <a:r>
              <a:rPr lang="zh-CN" altLang="en-US" dirty="0">
                <a:solidFill>
                  <a:schemeClr val="tx2"/>
                </a:solidFill>
                <a:ea typeface="宋体" panose="02010600030101010101" pitchFamily="2" charset="-122"/>
              </a:rPr>
              <a:t>思考题</a:t>
            </a:r>
            <a:endParaRPr lang="zh-CN" altLang="en-US" dirty="0">
              <a:solidFill>
                <a:schemeClr val="tx2"/>
              </a:solidFill>
              <a:ea typeface="宋体" panose="02010600030101010101" pitchFamily="2" charset="-122"/>
            </a:endParaRPr>
          </a:p>
        </p:txBody>
      </p:sp>
      <p:sp>
        <p:nvSpPr>
          <p:cNvPr id="3" name="文本框 2"/>
          <p:cNvSpPr txBox="1"/>
          <p:nvPr/>
        </p:nvSpPr>
        <p:spPr>
          <a:xfrm>
            <a:off x="395536" y="1595502"/>
            <a:ext cx="3240360" cy="5008230"/>
          </a:xfrm>
          <a:prstGeom prst="rect">
            <a:avLst/>
          </a:prstGeom>
          <a:noFill/>
        </p:spPr>
        <p:txBody>
          <a:bodyPr wrap="square" rtlCol="0">
            <a:spAutoFit/>
          </a:bodyPr>
          <a:lstStyle/>
          <a:p>
            <a:pPr>
              <a:lnSpc>
                <a:spcPct val="150000"/>
              </a:lnSpc>
            </a:pPr>
            <a:r>
              <a:rPr lang="zh-CN" altLang="en-US" dirty="0"/>
              <a:t>1.简述金融科技的定义。</a:t>
            </a:r>
            <a:endParaRPr lang="zh-CN" altLang="en-US" dirty="0"/>
          </a:p>
          <a:p>
            <a:pPr>
              <a:lnSpc>
                <a:spcPct val="150000"/>
              </a:lnSpc>
            </a:pPr>
            <a:r>
              <a:rPr lang="zh-CN" altLang="en-US" dirty="0"/>
              <a:t>2.简述金融科技公司的特征。</a:t>
            </a:r>
            <a:endParaRPr lang="zh-CN" altLang="en-US" dirty="0"/>
          </a:p>
          <a:p>
            <a:pPr>
              <a:lnSpc>
                <a:spcPct val="150000"/>
              </a:lnSpc>
            </a:pPr>
            <a:r>
              <a:rPr lang="zh-CN" altLang="en-US" dirty="0"/>
              <a:t>3.国外金融科技的发展经历了哪几个阶段?</a:t>
            </a:r>
            <a:endParaRPr lang="zh-CN" altLang="en-US" dirty="0"/>
          </a:p>
          <a:p>
            <a:pPr>
              <a:lnSpc>
                <a:spcPct val="150000"/>
              </a:lnSpc>
            </a:pPr>
            <a:r>
              <a:rPr lang="zh-CN" altLang="en-US" dirty="0"/>
              <a:t>4.简述国际金融科技发展的主要特征。</a:t>
            </a:r>
            <a:endParaRPr lang="en-US" altLang="zh-CN" dirty="0"/>
          </a:p>
          <a:p>
            <a:pPr>
              <a:lnSpc>
                <a:spcPct val="150000"/>
              </a:lnSpc>
            </a:pPr>
            <a:r>
              <a:rPr lang="en-US" altLang="zh-CN" dirty="0"/>
              <a:t>5.</a:t>
            </a:r>
            <a:r>
              <a:rPr lang="zh-CN" altLang="en-US" dirty="0"/>
              <a:t>国内金融科技发展呈现哪些特征</a:t>
            </a:r>
            <a:r>
              <a:rPr lang="en-US" altLang="zh-CN" dirty="0"/>
              <a:t>?</a:t>
            </a:r>
            <a:endParaRPr lang="en-US" altLang="zh-CN" dirty="0"/>
          </a:p>
        </p:txBody>
      </p:sp>
      <p:sp>
        <p:nvSpPr>
          <p:cNvPr id="4" name="文本框 3"/>
          <p:cNvSpPr txBox="1"/>
          <p:nvPr/>
        </p:nvSpPr>
        <p:spPr>
          <a:xfrm>
            <a:off x="3851920" y="1628800"/>
            <a:ext cx="5184576" cy="5011949"/>
          </a:xfrm>
          <a:prstGeom prst="rect">
            <a:avLst/>
          </a:prstGeom>
          <a:noFill/>
        </p:spPr>
        <p:txBody>
          <a:bodyPr wrap="square" rtlCol="0">
            <a:spAutoFit/>
          </a:bodyPr>
          <a:lstStyle/>
          <a:p>
            <a:pPr algn="just">
              <a:lnSpc>
                <a:spcPct val="150000"/>
              </a:lnSpc>
            </a:pPr>
            <a:r>
              <a:rPr lang="en-US" altLang="zh-CN" dirty="0"/>
              <a:t>1. What is fintech?</a:t>
            </a:r>
            <a:endParaRPr lang="en-US" altLang="zh-CN" dirty="0"/>
          </a:p>
          <a:p>
            <a:pPr algn="just">
              <a:lnSpc>
                <a:spcPct val="150000"/>
              </a:lnSpc>
            </a:pPr>
            <a:r>
              <a:rPr lang="en-US" altLang="zh-CN" dirty="0"/>
              <a:t>2. What are the characteristics of fintech companies?</a:t>
            </a:r>
            <a:endParaRPr lang="en-US" altLang="zh-CN" dirty="0"/>
          </a:p>
          <a:p>
            <a:pPr algn="just">
              <a:lnSpc>
                <a:spcPct val="150000"/>
              </a:lnSpc>
            </a:pPr>
            <a:r>
              <a:rPr lang="en-US" altLang="zh-CN" dirty="0"/>
              <a:t>3. What stages has fintech worldwide gone through?</a:t>
            </a:r>
            <a:endParaRPr lang="en-US" altLang="zh-CN" dirty="0"/>
          </a:p>
          <a:p>
            <a:pPr algn="just">
              <a:lnSpc>
                <a:spcPct val="150000"/>
              </a:lnSpc>
            </a:pPr>
            <a:r>
              <a:rPr lang="en-US" altLang="zh-CN" dirty="0"/>
              <a:t>4. What are the main features of the global fintech? </a:t>
            </a:r>
            <a:endParaRPr lang="en-US" altLang="zh-CN" dirty="0"/>
          </a:p>
          <a:p>
            <a:pPr algn="just">
              <a:lnSpc>
                <a:spcPct val="150000"/>
              </a:lnSpc>
            </a:pPr>
            <a:r>
              <a:rPr lang="en-US" altLang="zh-CN" dirty="0"/>
              <a:t>5. What are the characteristics of domestic fintech?</a:t>
            </a:r>
            <a:endParaRPr lang="en-US" altLang="zh-C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p:txBody>
          <a:bodyPr vert="horz" wrap="square" lIns="91440" tIns="45720" rIns="91440" bIns="45720" anchor="ctr"/>
          <a:lstStyle/>
          <a:p>
            <a:pPr eaLnBrk="1" hangingPunct="1"/>
            <a:r>
              <a:rPr lang="zh-CN" altLang="en-US" dirty="0">
                <a:solidFill>
                  <a:schemeClr val="tx2"/>
                </a:solidFill>
                <a:ea typeface="宋体" panose="02010600030101010101" pitchFamily="2" charset="-122"/>
              </a:rPr>
              <a:t>思考题</a:t>
            </a:r>
            <a:endParaRPr lang="zh-CN" altLang="en-US" dirty="0">
              <a:solidFill>
                <a:schemeClr val="tx2"/>
              </a:solidFill>
              <a:ea typeface="宋体" panose="02010600030101010101" pitchFamily="2" charset="-122"/>
            </a:endParaRPr>
          </a:p>
        </p:txBody>
      </p:sp>
      <p:sp>
        <p:nvSpPr>
          <p:cNvPr id="3" name="文本框 2"/>
          <p:cNvSpPr txBox="1"/>
          <p:nvPr/>
        </p:nvSpPr>
        <p:spPr>
          <a:xfrm>
            <a:off x="129193" y="1600034"/>
            <a:ext cx="3650720" cy="4454233"/>
          </a:xfrm>
          <a:prstGeom prst="rect">
            <a:avLst/>
          </a:prstGeom>
          <a:noFill/>
        </p:spPr>
        <p:txBody>
          <a:bodyPr wrap="square" rtlCol="0">
            <a:spAutoFit/>
          </a:bodyPr>
          <a:lstStyle/>
          <a:p>
            <a:pPr>
              <a:lnSpc>
                <a:spcPct val="150000"/>
              </a:lnSpc>
            </a:pPr>
            <a:r>
              <a:rPr lang="zh-CN" altLang="en-US" dirty="0"/>
              <a:t>6.简述国内金融科技主要发展模式。</a:t>
            </a:r>
            <a:endParaRPr lang="zh-CN" altLang="en-US" dirty="0"/>
          </a:p>
          <a:p>
            <a:pPr>
              <a:lnSpc>
                <a:spcPct val="150000"/>
              </a:lnSpc>
            </a:pPr>
            <a:r>
              <a:rPr lang="zh-CN" altLang="en-US" dirty="0"/>
              <a:t>7.简述金融科技的监管需要着重应对的难题。</a:t>
            </a:r>
            <a:endParaRPr lang="zh-CN" altLang="en-US" dirty="0"/>
          </a:p>
          <a:p>
            <a:pPr>
              <a:lnSpc>
                <a:spcPct val="150000"/>
              </a:lnSpc>
            </a:pPr>
            <a:r>
              <a:rPr lang="zh-CN" altLang="en-US" dirty="0"/>
              <a:t>8.从科技驱动的角度看,中美两国过去十年来金融创新的发展进程基本可以分为哪些阶段?</a:t>
            </a:r>
            <a:endParaRPr lang="zh-CN" altLang="en-US" dirty="0"/>
          </a:p>
        </p:txBody>
      </p:sp>
      <p:sp>
        <p:nvSpPr>
          <p:cNvPr id="4" name="文本框 3"/>
          <p:cNvSpPr txBox="1"/>
          <p:nvPr/>
        </p:nvSpPr>
        <p:spPr>
          <a:xfrm>
            <a:off x="3955503" y="1484784"/>
            <a:ext cx="5040560" cy="5011949"/>
          </a:xfrm>
          <a:prstGeom prst="rect">
            <a:avLst/>
          </a:prstGeom>
          <a:noFill/>
        </p:spPr>
        <p:txBody>
          <a:bodyPr wrap="square" rtlCol="0">
            <a:spAutoFit/>
          </a:bodyPr>
          <a:lstStyle/>
          <a:p>
            <a:pPr algn="just">
              <a:lnSpc>
                <a:spcPct val="150000"/>
              </a:lnSpc>
            </a:pPr>
            <a:r>
              <a:rPr lang="en-US" altLang="zh-CN" dirty="0"/>
              <a:t>6. What are the main development models of domestic fintech?</a:t>
            </a:r>
            <a:endParaRPr lang="en-US" altLang="zh-CN" dirty="0"/>
          </a:p>
          <a:p>
            <a:pPr algn="just">
              <a:lnSpc>
                <a:spcPct val="150000"/>
              </a:lnSpc>
            </a:pPr>
            <a:r>
              <a:rPr lang="en-US" altLang="zh-CN" dirty="0"/>
              <a:t>7. What are the issues that fintech regulators need to focus on?</a:t>
            </a:r>
            <a:endParaRPr lang="en-US" altLang="zh-CN" dirty="0"/>
          </a:p>
          <a:p>
            <a:pPr algn="just">
              <a:lnSpc>
                <a:spcPct val="150000"/>
              </a:lnSpc>
            </a:pPr>
            <a:r>
              <a:rPr lang="en-US" altLang="zh-CN" dirty="0"/>
              <a:t>8. From a technology-driven perspective, what stages can the development of financial innovation in China and the United States be divided into over the past decade?</a:t>
            </a:r>
            <a:endParaRPr lang="en-US" altLang="zh-C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第二章  金融科技产生的影响</a:t>
            </a:r>
            <a:b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Two Impact of Fintech</a:t>
            </a:r>
            <a:endParaRPr lang="zh-CN" altLang="en-US" sz="2800" dirty="0">
              <a:solidFill>
                <a:schemeClr val="tx2"/>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1170268" y="5157192"/>
            <a:ext cx="7667945" cy="904863"/>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金融科技颠覆式创新产生的社会效益</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2. 4 Social Benefits of Disruptive Innovation of Fintech</a:t>
            </a:r>
            <a:endParaRPr lang="en-US" altLang="zh-CN" dirty="0">
              <a:sym typeface="+mn-ea"/>
            </a:endParaRPr>
          </a:p>
        </p:txBody>
      </p:sp>
      <p:sp>
        <p:nvSpPr>
          <p:cNvPr id="5" name="文本框 4"/>
          <p:cNvSpPr txBox="1"/>
          <p:nvPr/>
        </p:nvSpPr>
        <p:spPr>
          <a:xfrm>
            <a:off x="1152524" y="3882997"/>
            <a:ext cx="7667945"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金融科技颠覆式创新技术对人们认知的影响</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2. 3 Influence of Disrupting Technological Innovation of Fintech on People’s Cognition</a:t>
            </a:r>
            <a:endParaRPr dirty="0">
              <a:sym typeface="+mn-ea"/>
            </a:endParaRPr>
          </a:p>
        </p:txBody>
      </p:sp>
      <p:sp>
        <p:nvSpPr>
          <p:cNvPr id="6" name="文本框 5"/>
          <p:cNvSpPr txBox="1"/>
          <p:nvPr/>
        </p:nvSpPr>
        <p:spPr>
          <a:xfrm>
            <a:off x="1152524" y="1934210"/>
            <a:ext cx="7667947"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金融科技对线上行业的影响</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2. 1 Impact on Online Industry</a:t>
            </a:r>
            <a:endParaRPr dirty="0">
              <a:sym typeface="+mn-ea"/>
            </a:endParaRPr>
          </a:p>
        </p:txBody>
      </p:sp>
      <p:sp>
        <p:nvSpPr>
          <p:cNvPr id="7" name="文本框 6"/>
          <p:cNvSpPr txBox="1"/>
          <p:nvPr/>
        </p:nvSpPr>
        <p:spPr>
          <a:xfrm>
            <a:off x="1152523" y="2908603"/>
            <a:ext cx="7667946"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金融科技对实体企业的影响</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2. 2 Impact on Brick-and-Mortar Companies</a:t>
            </a:r>
            <a:endParaRPr dirty="0">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第一节 金融科技对线上行业的影响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7" name="文本框 6"/>
          <p:cNvSpPr txBox="1"/>
          <p:nvPr/>
        </p:nvSpPr>
        <p:spPr>
          <a:xfrm>
            <a:off x="1098550" y="2145030"/>
            <a:ext cx="600265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金融科技对银行业的影响</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Influence on Banking</a:t>
            </a:r>
            <a:endParaRPr dirty="0">
              <a:sym typeface="+mn-ea"/>
            </a:endParaRPr>
          </a:p>
        </p:txBody>
      </p:sp>
      <p:sp>
        <p:nvSpPr>
          <p:cNvPr id="10" name="文本框 9"/>
          <p:cNvSpPr txBox="1"/>
          <p:nvPr/>
        </p:nvSpPr>
        <p:spPr>
          <a:xfrm>
            <a:off x="1098550" y="3098165"/>
            <a:ext cx="576897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金融科技对资产管理行业的影响</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Influence  on Asset Management </a:t>
            </a:r>
            <a:endParaRPr dirty="0">
              <a:sym typeface="+mn-ea"/>
            </a:endParaRPr>
          </a:p>
        </p:txBody>
      </p:sp>
      <p:sp>
        <p:nvSpPr>
          <p:cNvPr id="12" name="文本框 11"/>
          <p:cNvSpPr txBox="1"/>
          <p:nvPr/>
        </p:nvSpPr>
        <p:spPr>
          <a:xfrm>
            <a:off x="1098550" y="4060190"/>
            <a:ext cx="527367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金融科技对保险业的影响</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Influence on Insurance</a:t>
            </a:r>
            <a:endParaRPr dirty="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ea typeface="宋体" panose="02010600030101010101" pitchFamily="2" charset="-122"/>
                <a:sym typeface="+mn-ea"/>
              </a:rPr>
              <a:t>第一章 金融科技概述</a:t>
            </a:r>
            <a:br>
              <a:rPr lang="en-US" altLang="zh-CN" sz="2800" dirty="0">
                <a:solidFill>
                  <a:schemeClr val="tx2"/>
                </a:solidFill>
                <a:ea typeface="宋体" panose="02010600030101010101" pitchFamily="2" charset="-122"/>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One General Introduction</a:t>
            </a:r>
            <a:endParaRPr lang="zh-CN" altLang="en-US" sz="2800" dirty="0">
              <a:solidFill>
                <a:schemeClr val="tx2"/>
              </a:solidFill>
              <a:ea typeface="宋体" panose="02010600030101010101" pitchFamily="2" charset="-122"/>
              <a:sym typeface="+mn-ea"/>
            </a:endParaRPr>
          </a:p>
        </p:txBody>
      </p:sp>
      <p:sp>
        <p:nvSpPr>
          <p:cNvPr id="4" name="文本框 3"/>
          <p:cNvSpPr txBox="1"/>
          <p:nvPr/>
        </p:nvSpPr>
        <p:spPr>
          <a:xfrm>
            <a:off x="1152525" y="2041312"/>
            <a:ext cx="683895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lang="zh-CN" altLang="en-US" dirty="0">
                <a:sym typeface="+mn-ea"/>
              </a:rPr>
              <a:t>第一节 金融科技的概念</a:t>
            </a:r>
            <a:endParaRPr lang="en-US" altLang="zh-CN"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1.1 Definition of Fintech</a:t>
            </a:r>
            <a:endParaRPr dirty="0">
              <a:sym typeface="+mn-ea"/>
            </a:endParaRPr>
          </a:p>
        </p:txBody>
      </p:sp>
      <p:sp>
        <p:nvSpPr>
          <p:cNvPr id="5" name="文本框 4"/>
          <p:cNvSpPr txBox="1"/>
          <p:nvPr/>
        </p:nvSpPr>
        <p:spPr>
          <a:xfrm>
            <a:off x="1152525" y="3106420"/>
            <a:ext cx="683895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lang="zh-CN" altLang="en-US" dirty="0">
                <a:sym typeface="+mn-ea"/>
              </a:rPr>
              <a:t>第二节 金融科技的发展历史和特征</a:t>
            </a:r>
            <a:endParaRPr lang="en-US" altLang="zh-CN"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1. 2 Development and Features of Fintech</a:t>
            </a:r>
            <a:endParaRPr dirty="0">
              <a:sym typeface="+mn-ea"/>
            </a:endParaRPr>
          </a:p>
        </p:txBody>
      </p:sp>
      <p:sp>
        <p:nvSpPr>
          <p:cNvPr id="6" name="文本框 5"/>
          <p:cNvSpPr txBox="1"/>
          <p:nvPr/>
        </p:nvSpPr>
        <p:spPr>
          <a:xfrm>
            <a:off x="1152525" y="4177665"/>
            <a:ext cx="683895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lang="zh-CN" altLang="en-US" dirty="0">
                <a:sym typeface="+mn-ea"/>
              </a:rPr>
              <a:t>第三节 金融科技在中国的发展现状</a:t>
            </a:r>
            <a:endParaRPr lang="en-US" altLang="zh-CN"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1.3 Development of Fintech in China</a:t>
            </a:r>
            <a:endParaRPr dirty="0">
              <a:sym typeface="+mn-ea"/>
            </a:endParaRPr>
          </a:p>
        </p:txBody>
      </p:sp>
      <p:sp>
        <p:nvSpPr>
          <p:cNvPr id="7" name="文本框 6"/>
          <p:cNvSpPr txBox="1"/>
          <p:nvPr/>
        </p:nvSpPr>
        <p:spPr>
          <a:xfrm>
            <a:off x="1152525" y="5248910"/>
            <a:ext cx="6838950"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lang="zh-CN" altLang="en-US" dirty="0">
                <a:sym typeface="+mn-ea"/>
              </a:rPr>
              <a:t>第四节 国内外金融科技发展的比较</a:t>
            </a:r>
            <a:endParaRPr lang="en-US" altLang="zh-CN"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1.4 Comparison between Development of Fintech at Home and Abroad</a:t>
            </a:r>
            <a:endParaRPr dirty="0">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金融科技对银行业的影响</a:t>
            </a:r>
            <a:endParaRPr lang="zh-CN" altLang="en-US" sz="2800" dirty="0">
              <a:solidFill>
                <a:schemeClr val="tx2"/>
              </a:solidFill>
              <a:latin typeface="宋体" panose="02010600030101010101" pitchFamily="2" charset="-122"/>
              <a:ea typeface="宋体" panose="02010600030101010101" pitchFamily="2" charset="-122"/>
              <a:sym typeface="+mn-ea"/>
            </a:endParaRPr>
          </a:p>
        </p:txBody>
      </p:sp>
      <p:sp>
        <p:nvSpPr>
          <p:cNvPr id="7" name="文本框 6"/>
          <p:cNvSpPr txBox="1"/>
          <p:nvPr/>
        </p:nvSpPr>
        <p:spPr>
          <a:xfrm>
            <a:off x="395536" y="2145030"/>
            <a:ext cx="8496944" cy="2012859"/>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a:sym typeface="+mn-ea"/>
              </a:rPr>
              <a:t>金融科技对传统银行业务的影响</a:t>
            </a:r>
            <a:r>
              <a:rPr lang="zh-CN" dirty="0">
                <a:sym typeface="+mn-ea"/>
              </a:rPr>
              <a:t>：支付清算、融资借贷、理财服务、复合影响</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Influence on traditional banking businesses: payment and clearing, financing and lending, wealth management and compound influence</a:t>
            </a:r>
            <a:endParaRPr lang="zh-CN" dirty="0">
              <a:sym typeface="+mn-ea"/>
            </a:endParaRPr>
          </a:p>
        </p:txBody>
      </p:sp>
      <p:sp>
        <p:nvSpPr>
          <p:cNvPr id="4" name="文本框 3"/>
          <p:cNvSpPr txBox="1"/>
          <p:nvPr/>
        </p:nvSpPr>
        <p:spPr>
          <a:xfrm>
            <a:off x="394539" y="4653136"/>
            <a:ext cx="8496944"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金融科技将深入改变银行行业发展格局</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Fintech will deeply change the development pattern of the banking industry.</a:t>
            </a:r>
            <a:endParaRPr dirty="0">
              <a:sym typeface="+mn-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金融科技对银行业的影响</a:t>
            </a:r>
            <a:endParaRPr lang="zh-CN" altLang="en-US" sz="2800" dirty="0">
              <a:solidFill>
                <a:schemeClr val="tx2"/>
              </a:solidFill>
              <a:latin typeface="宋体" panose="02010600030101010101" pitchFamily="2" charset="-122"/>
              <a:ea typeface="宋体" panose="02010600030101010101" pitchFamily="2" charset="-122"/>
              <a:sym typeface="+mn-ea"/>
            </a:endParaRPr>
          </a:p>
        </p:txBody>
      </p:sp>
      <p:sp>
        <p:nvSpPr>
          <p:cNvPr id="5" name="文本框 4"/>
          <p:cNvSpPr txBox="1"/>
          <p:nvPr/>
        </p:nvSpPr>
        <p:spPr>
          <a:xfrm>
            <a:off x="467544" y="1713230"/>
            <a:ext cx="8496944" cy="4376583"/>
          </a:xfrm>
          <a:prstGeom prst="rect">
            <a:avLst/>
          </a:prstGeom>
          <a:noFill/>
        </p:spPr>
        <p:txBody>
          <a:bodyPr wrap="square" rtlCol="0">
            <a:spAutoFit/>
          </a:bodyPr>
          <a:lstStyle/>
          <a:p>
            <a:pPr marL="342900" indent="-342900" algn="just">
              <a:spcBef>
                <a:spcPct val="20000"/>
              </a:spcBef>
              <a:buFontTx/>
              <a:buChar char="•"/>
            </a:pPr>
            <a:r>
              <a:rPr dirty="0" err="1">
                <a:sym typeface="+mn-ea"/>
              </a:rPr>
              <a:t>金融科技对银行内部变革产生深远影响</a:t>
            </a:r>
            <a:r>
              <a:rPr lang="zh-CN" dirty="0">
                <a:sym typeface="+mn-ea"/>
              </a:rPr>
              <a:t>：</a:t>
            </a:r>
            <a:endParaRPr lang="en-US" altLang="zh-CN" dirty="0">
              <a:sym typeface="+mn-ea"/>
            </a:endParaRPr>
          </a:p>
          <a:p>
            <a:pPr marL="342900" indent="-342900" algn="just">
              <a:spcBef>
                <a:spcPct val="20000"/>
              </a:spcBef>
              <a:buFontTx/>
              <a:buChar char="•"/>
            </a:pPr>
            <a:r>
              <a:rPr lang="en-US" altLang="zh-CN" dirty="0">
                <a:sym typeface="+mn-ea"/>
              </a:rPr>
              <a:t>Fintech has exerted a profound impact on the internal reform of banks</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1.</a:t>
            </a:r>
            <a:r>
              <a:rPr lang="zh-CN" dirty="0">
                <a:sym typeface="+mn-ea"/>
              </a:rPr>
              <a:t>促使商业银行调整战略发展方向</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Promoting commercial banks to adjust their strategies</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 2.倒逼商业银行更新体系建设</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Forcing commercial banks to update the system construction</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 3.助推商业银行运营模式改革</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Boosting the reform of operation models of commercial banks</a:t>
            </a:r>
            <a:endParaRPr lang="en-US" altLang="zh-CN" dirty="0">
              <a:sym typeface="+mn-ea"/>
            </a:endParaRPr>
          </a:p>
          <a:p>
            <a:pPr marR="0" algn="just" defTabSz="914400" rtl="0" eaLnBrk="1" fontAlgn="base" latinLnBrk="0" hangingPunct="1">
              <a:lnSpc>
                <a:spcPct val="100000"/>
              </a:lnSpc>
              <a:spcBef>
                <a:spcPct val="20000"/>
              </a:spcBef>
              <a:spcAft>
                <a:spcPct val="0"/>
              </a:spcAft>
              <a:buClrTx/>
              <a:buSzTx/>
              <a:buFontTx/>
            </a:pPr>
            <a:endParaRPr lang="en-US" altLang="zh-CN" dirty="0">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金融科技对资产管理行业的影响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10" name="文本框 9"/>
          <p:cNvSpPr txBox="1"/>
          <p:nvPr/>
        </p:nvSpPr>
        <p:spPr>
          <a:xfrm>
            <a:off x="323528" y="1556792"/>
            <a:ext cx="8424936"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金融科技正在改变中国资产管理行业格局</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Fintech has been changing the pattern of asset management in China.</a:t>
            </a:r>
            <a:endParaRPr dirty="0">
              <a:sym typeface="+mn-ea"/>
            </a:endParaRPr>
          </a:p>
        </p:txBody>
      </p:sp>
      <p:sp>
        <p:nvSpPr>
          <p:cNvPr id="4" name="文本框 3"/>
          <p:cNvSpPr txBox="1"/>
          <p:nvPr/>
        </p:nvSpPr>
        <p:spPr>
          <a:xfrm>
            <a:off x="359532" y="2919017"/>
            <a:ext cx="8532948" cy="2382191"/>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金融科技推动的无现金支付和移动支付成为中国资产管理行业进行产品推广的特色渠道,并反向作用于资产管理机构</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Cashless payment and mobile payment promoted by fintech have become special channels of product promotion in China’s asset management, and had a reverse effect on asset management institutions.</a:t>
            </a:r>
            <a:endParaRPr dirty="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金融科技对资产管理行业的影响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251520" y="3933056"/>
            <a:ext cx="8424936" cy="2012859"/>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金融科技在降低投资门槛、透明化投资信息以及落实普惠金融方面发挥了正向推动作用</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Fintech has played a positive role in lowering the investment threshold, making investment information transparent and implementing inclusive finance.</a:t>
            </a:r>
            <a:endParaRPr dirty="0">
              <a:sym typeface="+mn-ea"/>
            </a:endParaRPr>
          </a:p>
        </p:txBody>
      </p:sp>
      <p:sp>
        <p:nvSpPr>
          <p:cNvPr id="7" name="文本框 6"/>
          <p:cNvSpPr txBox="1"/>
          <p:nvPr/>
        </p:nvSpPr>
        <p:spPr>
          <a:xfrm>
            <a:off x="251520" y="1484784"/>
            <a:ext cx="8640960" cy="2012859"/>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运用区块链技术可以缓解信息不对称、对资产管理人信任程度低等问题,并且可以在很多方面减少资产管理成本</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The application of blockchain can alleviate information asymmetry and low trust in asset managers, and reduce costs of asset Management in many aspects.</a:t>
            </a:r>
            <a:endParaRPr dirty="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金融科技对资产管理行业的影响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467544" y="1412776"/>
            <a:ext cx="8424936" cy="164352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金融科技可从不良资产的处置效率和处置方式两个层面有效助推不良资产处置</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Fintech can effectively promote the disposal of non-performing assets from aspects of efficiency and methods.</a:t>
            </a:r>
            <a:endParaRPr dirty="0">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金融科技对保险业的影响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12" name="文本框 11"/>
          <p:cNvSpPr txBox="1"/>
          <p:nvPr/>
        </p:nvSpPr>
        <p:spPr>
          <a:xfrm>
            <a:off x="1934845" y="3102610"/>
            <a:ext cx="527367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互联网产品+保险</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Internet Products plus Insurance</a:t>
            </a:r>
            <a:endParaRPr dirty="0">
              <a:sym typeface="+mn-ea"/>
            </a:endParaRPr>
          </a:p>
        </p:txBody>
      </p:sp>
      <p:sp>
        <p:nvSpPr>
          <p:cNvPr id="4" name="文本框 3"/>
          <p:cNvSpPr txBox="1"/>
          <p:nvPr/>
        </p:nvSpPr>
        <p:spPr>
          <a:xfrm>
            <a:off x="1934845" y="5513070"/>
            <a:ext cx="527367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互联网理念+保险</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Internet Concepts plus Insurance</a:t>
            </a:r>
            <a:endParaRPr dirty="0">
              <a:sym typeface="+mn-ea"/>
            </a:endParaRPr>
          </a:p>
        </p:txBody>
      </p:sp>
      <p:sp>
        <p:nvSpPr>
          <p:cNvPr id="5" name="文本框 4"/>
          <p:cNvSpPr txBox="1"/>
          <p:nvPr/>
        </p:nvSpPr>
        <p:spPr>
          <a:xfrm>
            <a:off x="1934845" y="1897380"/>
            <a:ext cx="527367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互联网渠道+保险</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Internet Channels plus Insurance</a:t>
            </a:r>
            <a:endParaRPr dirty="0">
              <a:sym typeface="+mn-ea"/>
            </a:endParaRPr>
          </a:p>
        </p:txBody>
      </p:sp>
      <p:sp>
        <p:nvSpPr>
          <p:cNvPr id="6" name="文本框 5"/>
          <p:cNvSpPr txBox="1"/>
          <p:nvPr/>
        </p:nvSpPr>
        <p:spPr>
          <a:xfrm>
            <a:off x="1934845" y="4307840"/>
            <a:ext cx="527367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互联网技术+保险</a:t>
            </a:r>
            <a:endParaRPr lang="en-US"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dirty="0">
                <a:sym typeface="+mn-ea"/>
              </a:rPr>
              <a:t>Internet Technologies plus Insurance</a:t>
            </a:r>
            <a:endParaRPr dirty="0">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金融科技对实体企业的影响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7" name="文本框 6"/>
          <p:cNvSpPr txBox="1"/>
          <p:nvPr/>
        </p:nvSpPr>
        <p:spPr>
          <a:xfrm>
            <a:off x="1097280" y="2072640"/>
            <a:ext cx="743516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美国大银行网点转型和全渠道协同的借鉴</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 Lessons from Transformation of Physical Outlets and Omni Channel Coordination of Major Banks in America</a:t>
            </a:r>
            <a:endParaRPr dirty="0">
              <a:sym typeface="+mn-ea"/>
            </a:endParaRPr>
          </a:p>
        </p:txBody>
      </p:sp>
      <p:sp>
        <p:nvSpPr>
          <p:cNvPr id="4" name="文本框 3"/>
          <p:cNvSpPr txBox="1"/>
          <p:nvPr/>
        </p:nvSpPr>
        <p:spPr>
          <a:xfrm>
            <a:off x="1097280" y="3789040"/>
            <a:ext cx="743516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跨国银行跨境供应链和支付清算业务的经验</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Experience of Cross-border Supply Chain and Payment and Clearing of Multinational Banks</a:t>
            </a:r>
            <a:endParaRPr dirty="0">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310833"/>
            <a:ext cx="6629400" cy="868362"/>
          </a:xfrm>
        </p:spPr>
        <p:txBody>
          <a:bodyPr/>
          <a:lstStyle/>
          <a:p>
            <a:pPr algn="just"/>
            <a:r>
              <a:rPr lang="zh-CN" altLang="en-US" sz="2800" dirty="0">
                <a:solidFill>
                  <a:schemeClr val="tx2"/>
                </a:solidFill>
                <a:latin typeface="宋体" panose="02010600030101010101" pitchFamily="2" charset="-122"/>
                <a:ea typeface="宋体" panose="02010600030101010101" pitchFamily="2" charset="-122"/>
              </a:rPr>
              <a:t>第三节 金融科技颠覆式创新技术对人们认知的影响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7" name="文本框 6"/>
          <p:cNvSpPr txBox="1"/>
          <p:nvPr/>
        </p:nvSpPr>
        <p:spPr>
          <a:xfrm>
            <a:off x="1301750" y="2535555"/>
            <a:ext cx="7590730"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现场程序化逻辑门数组</a:t>
            </a:r>
            <a:r>
              <a:rPr lang="en-US" dirty="0">
                <a:sym typeface="+mn-ea"/>
              </a:rPr>
              <a:t> Field-programmable Gate Array</a:t>
            </a:r>
            <a:endParaRPr dirty="0">
              <a:sym typeface="+mn-ea"/>
            </a:endParaRPr>
          </a:p>
        </p:txBody>
      </p:sp>
      <p:sp>
        <p:nvSpPr>
          <p:cNvPr id="4" name="文本框 3"/>
          <p:cNvSpPr txBox="1"/>
          <p:nvPr/>
        </p:nvSpPr>
        <p:spPr>
          <a:xfrm>
            <a:off x="1301750" y="185420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数据分析 </a:t>
            </a:r>
            <a:r>
              <a:rPr lang="en-US" altLang="zh-CN" dirty="0">
                <a:sym typeface="+mn-ea"/>
              </a:rPr>
              <a:t>Data Analytics</a:t>
            </a:r>
            <a:r>
              <a:rPr lang="zh-CN" altLang="en-US" dirty="0">
                <a:sym typeface="+mn-ea"/>
              </a:rPr>
              <a:t> </a:t>
            </a:r>
            <a:endParaRPr lang="zh-CN" altLang="en-US" dirty="0">
              <a:sym typeface="+mn-ea"/>
            </a:endParaRPr>
          </a:p>
        </p:txBody>
      </p:sp>
      <p:sp>
        <p:nvSpPr>
          <p:cNvPr id="5" name="文本框 4"/>
          <p:cNvSpPr txBox="1"/>
          <p:nvPr/>
        </p:nvSpPr>
        <p:spPr>
          <a:xfrm>
            <a:off x="1301749" y="3275860"/>
            <a:ext cx="7590730"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移动通信技</a:t>
            </a:r>
            <a:r>
              <a:rPr lang="zh-CN" altLang="en-US" dirty="0">
                <a:sym typeface="+mn-ea"/>
              </a:rPr>
              <a:t>术 </a:t>
            </a:r>
            <a:r>
              <a:rPr lang="en-US" altLang="zh-CN" dirty="0">
                <a:sym typeface="+mn-ea"/>
              </a:rPr>
              <a:t>Mobile Communications technology</a:t>
            </a:r>
            <a:r>
              <a:rPr lang="en-US" dirty="0">
                <a:sym typeface="+mn-ea"/>
              </a:rPr>
              <a:t> </a:t>
            </a:r>
            <a:endParaRPr dirty="0">
              <a:sym typeface="+mn-ea"/>
            </a:endParaRPr>
          </a:p>
        </p:txBody>
      </p:sp>
      <p:sp>
        <p:nvSpPr>
          <p:cNvPr id="6" name="文本框 5"/>
          <p:cNvSpPr txBox="1"/>
          <p:nvPr/>
        </p:nvSpPr>
        <p:spPr>
          <a:xfrm>
            <a:off x="1301750" y="38982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云端计算</a:t>
            </a:r>
            <a:r>
              <a:rPr lang="en-US" dirty="0">
                <a:sym typeface="+mn-ea"/>
              </a:rPr>
              <a:t> Cloud Computing</a:t>
            </a:r>
            <a:endParaRPr dirty="0">
              <a:sym typeface="+mn-ea"/>
            </a:endParaRPr>
          </a:p>
        </p:txBody>
      </p:sp>
      <p:sp>
        <p:nvSpPr>
          <p:cNvPr id="10" name="文本框 9"/>
          <p:cNvSpPr txBox="1"/>
          <p:nvPr/>
        </p:nvSpPr>
        <p:spPr>
          <a:xfrm>
            <a:off x="1301749" y="4519380"/>
            <a:ext cx="7590729"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机器学习与人工智能</a:t>
            </a:r>
            <a:r>
              <a:rPr lang="en-US" dirty="0">
                <a:sym typeface="+mn-ea"/>
              </a:rPr>
              <a:t> Machine Learning and AI</a:t>
            </a:r>
            <a:endParaRPr dirty="0">
              <a:sym typeface="+mn-ea"/>
            </a:endParaRPr>
          </a:p>
        </p:txBody>
      </p:sp>
      <p:sp>
        <p:nvSpPr>
          <p:cNvPr id="11" name="文本框 10"/>
          <p:cNvSpPr txBox="1"/>
          <p:nvPr/>
        </p:nvSpPr>
        <p:spPr>
          <a:xfrm>
            <a:off x="1301750" y="5260975"/>
            <a:ext cx="5507355"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区块链</a:t>
            </a:r>
            <a:r>
              <a:rPr lang="en-US" dirty="0">
                <a:sym typeface="+mn-ea"/>
              </a:rPr>
              <a:t> Blockchain</a:t>
            </a:r>
            <a:endParaRPr dirty="0">
              <a:sym typeface="+mn-ea"/>
            </a:endParaRPr>
          </a:p>
        </p:txBody>
      </p:sp>
      <p:sp>
        <p:nvSpPr>
          <p:cNvPr id="12" name="文本框 11"/>
          <p:cNvSpPr txBox="1"/>
          <p:nvPr/>
        </p:nvSpPr>
        <p:spPr>
          <a:xfrm>
            <a:off x="1301750" y="6001280"/>
            <a:ext cx="7590728" cy="461665"/>
          </a:xfrm>
          <a:prstGeom prst="rect">
            <a:avLst/>
          </a:prstGeom>
          <a:noFill/>
        </p:spPr>
        <p:txBody>
          <a:bodyPr wrap="square" rtlCol="0" anchor="t">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dirty="0" err="1">
                <a:sym typeface="+mn-ea"/>
              </a:rPr>
              <a:t>网络安全</a:t>
            </a:r>
            <a:r>
              <a:rPr lang="en-US" dirty="0">
                <a:sym typeface="+mn-ea"/>
              </a:rPr>
              <a:t> Cyber Security</a:t>
            </a:r>
            <a:endParaRPr dirty="0">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67510" y="310833"/>
            <a:ext cx="7368986" cy="868362"/>
          </a:xfrm>
        </p:spPr>
        <p:txBody>
          <a:bodyPr/>
          <a:lstStyle/>
          <a:p>
            <a:pPr algn="just"/>
            <a:r>
              <a:rPr lang="zh-CN" altLang="en-US" sz="2800" dirty="0">
                <a:solidFill>
                  <a:schemeClr val="tx2"/>
                </a:solidFill>
                <a:latin typeface="宋体" panose="02010600030101010101" pitchFamily="2" charset="-122"/>
                <a:ea typeface="宋体" panose="02010600030101010101" pitchFamily="2" charset="-122"/>
              </a:rPr>
              <a:t>第四节 金融科技颠覆式创新产生的社会效益</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467544" y="1916832"/>
            <a:ext cx="8208912" cy="3785652"/>
          </a:xfrm>
          <a:prstGeom prst="rect">
            <a:avLst/>
          </a:prstGeom>
          <a:noFill/>
        </p:spPr>
        <p:txBody>
          <a:bodyPr wrap="square" rtlCol="0">
            <a:spAutoFit/>
          </a:bodyPr>
          <a:lstStyle/>
          <a:p>
            <a:pPr indent="457200" algn="just"/>
            <a:r>
              <a:rPr lang="en-US" altLang="zh-CN" dirty="0"/>
              <a:t>  </a:t>
            </a:r>
            <a:r>
              <a:rPr lang="zh-CN" altLang="en-US" dirty="0"/>
              <a:t>金融与生活最终将会真正融为一体。凯文·凯利曾经预言,金融将会成为我们生活当中的一部分。随着未来人们生活的科技化,生活中的科技化元素将会逐步增多,最终人们的生活将会变成一个非常具有科技化特点的存在。</a:t>
            </a:r>
            <a:endParaRPr lang="en-US" altLang="zh-CN" dirty="0"/>
          </a:p>
          <a:p>
            <a:pPr indent="457200" algn="just"/>
            <a:r>
              <a:rPr lang="en-US" altLang="zh-CN" dirty="0"/>
              <a:t>Finance and life will eventually be truly integrated. Kevin Kelly once predicted that finance would be part of our lives. With the development of science and technology in the future, the elements of science and technology in life will increase gradually. Finally, people’s life will become a very scientific and technological existence.</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67510" y="310833"/>
            <a:ext cx="7368986" cy="868362"/>
          </a:xfrm>
        </p:spPr>
        <p:txBody>
          <a:bodyPr/>
          <a:lstStyle/>
          <a:p>
            <a:pPr algn="just"/>
            <a:r>
              <a:rPr lang="zh-CN" altLang="en-US" sz="2800" dirty="0">
                <a:solidFill>
                  <a:schemeClr val="tx2"/>
                </a:solidFill>
                <a:latin typeface="宋体" panose="02010600030101010101" pitchFamily="2" charset="-122"/>
                <a:ea typeface="宋体" panose="02010600030101010101" pitchFamily="2" charset="-122"/>
              </a:rPr>
              <a:t>第四节 金融科技颠覆式创新产生的社会效益</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323529" y="1436370"/>
            <a:ext cx="8640960" cy="5262979"/>
          </a:xfrm>
          <a:prstGeom prst="rect">
            <a:avLst/>
          </a:prstGeom>
          <a:noFill/>
        </p:spPr>
        <p:txBody>
          <a:bodyPr wrap="square" rtlCol="0">
            <a:spAutoFit/>
          </a:bodyPr>
          <a:lstStyle/>
          <a:p>
            <a:pPr indent="457200" algn="just"/>
            <a:r>
              <a:rPr lang="zh-CN" altLang="en-US" dirty="0"/>
              <a:t>在这样一种情况下,衍生于金融内部的科技元素同样会不断与人们的生活产生联系,最终将会从外部与科技化的生活联系在一起。按照这样一种逻辑,金融与人们的生活将会真正融为一体。人们生活的每一个方面都能够以金融作为注脚,而金融的元素也能够深度介入到人们日常生活的环节之中,一个以金融为主要组成元素的科技生活新时代将会最终来临。</a:t>
            </a:r>
            <a:endParaRPr lang="en-US" altLang="zh-CN" dirty="0"/>
          </a:p>
          <a:p>
            <a:pPr indent="457200" algn="just"/>
            <a:r>
              <a:rPr lang="en-US" altLang="zh-CN" dirty="0"/>
              <a:t>In such a case, technological elements derived from the inside of finance will also continue to be linked with people’s lives, and eventually be linked with the technological life from the outside. According to such a logic, finance and people’s life will be truly integrated, with every aspect of people’s life can take finance as a footmark, and financial elements can be deeply introduced into People’s daily life, and a new era of scientific and technological life with finance as the main element will finally arrive.</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r>
              <a:rPr lang="zh-CN" altLang="en-US" sz="2800" dirty="0">
                <a:solidFill>
                  <a:schemeClr val="tx2"/>
                </a:solidFill>
                <a:ea typeface="宋体" panose="02010600030101010101" pitchFamily="2" charset="-122"/>
                <a:sym typeface="+mn-ea"/>
              </a:rPr>
              <a:t>第一节 金融科技的概念</a:t>
            </a:r>
            <a:endParaRPr lang="zh-CN" altLang="en-US" sz="2800" dirty="0">
              <a:solidFill>
                <a:schemeClr val="tx2"/>
              </a:solidFill>
              <a:ea typeface="宋体" panose="02010600030101010101" pitchFamily="2" charset="-122"/>
              <a:sym typeface="+mn-ea"/>
            </a:endParaRPr>
          </a:p>
        </p:txBody>
      </p:sp>
      <p:sp>
        <p:nvSpPr>
          <p:cNvPr id="4" name="文本框 3"/>
          <p:cNvSpPr txBox="1"/>
          <p:nvPr/>
        </p:nvSpPr>
        <p:spPr>
          <a:xfrm>
            <a:off x="395537" y="1700808"/>
            <a:ext cx="8352928" cy="3194721"/>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kern="0" dirty="0" err="1">
                <a:latin typeface="+mn-lt"/>
                <a:sym typeface="+mn-ea"/>
              </a:rPr>
              <a:t>金融科技是指技术带来的金融创新,它能创造新的模式、业务、流程与产品,既包括前端产业也包含后台技术</a:t>
            </a:r>
            <a:r>
              <a:rPr kern="0" dirty="0">
                <a:latin typeface="+mn-lt"/>
                <a:sym typeface="+mn-ea"/>
              </a:rPr>
              <a:t>。</a:t>
            </a:r>
            <a:endParaRPr lang="en-US" kern="0" dirty="0">
              <a:latin typeface="+mn-lt"/>
              <a:sym typeface="+mn-ea"/>
            </a:endParaRPr>
          </a:p>
          <a:p>
            <a:pPr marR="0" algn="just" defTabSz="914400" rtl="0" eaLnBrk="1" fontAlgn="base" latinLnBrk="0" hangingPunct="1">
              <a:lnSpc>
                <a:spcPct val="100000"/>
              </a:lnSpc>
              <a:spcBef>
                <a:spcPct val="20000"/>
              </a:spcBef>
              <a:spcAft>
                <a:spcPct val="0"/>
              </a:spcAft>
              <a:buClrTx/>
              <a:buSzTx/>
            </a:pPr>
            <a:r>
              <a:rPr lang="en-US" kern="0" dirty="0">
                <a:cs typeface="Times New Roman" panose="02020603050405020304" pitchFamily="18" charset="0"/>
                <a:sym typeface="+mn-ea"/>
              </a:rPr>
              <a:t>Fintech refers to the financial innovation brought by technology, which can create new business models, applications, processes or products and thus exert a significant impact on financial markets, financial institutions or the ways that financial services render. </a:t>
            </a:r>
            <a:endParaRPr lang="en-US" kern="0" dirty="0">
              <a:cs typeface="Times New Roman" panose="02020603050405020304" pitchFamily="18" charset="0"/>
              <a:sym typeface="+mn-ea"/>
            </a:endParaRPr>
          </a:p>
          <a:p>
            <a:pPr marR="0" algn="just" defTabSz="914400" rtl="0" eaLnBrk="1" fontAlgn="base" latinLnBrk="0" hangingPunct="1">
              <a:lnSpc>
                <a:spcPct val="100000"/>
              </a:lnSpc>
              <a:spcBef>
                <a:spcPct val="20000"/>
              </a:spcBef>
              <a:spcAft>
                <a:spcPct val="0"/>
              </a:spcAft>
              <a:buClrTx/>
              <a:buSzTx/>
            </a:pPr>
            <a:r>
              <a:rPr lang="en-US" kern="0" dirty="0">
                <a:cs typeface="Times New Roman" panose="02020603050405020304" pitchFamily="18" charset="0"/>
                <a:sym typeface="+mn-ea"/>
              </a:rPr>
              <a:t>Fintech consists of front-end business as well as back-end technology.</a:t>
            </a:r>
            <a:endParaRPr dirty="0">
              <a:cs typeface="Times New Roman" panose="02020603050405020304" pitchFamily="18" charset="0"/>
              <a:sym typeface="+mn-e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3" name="内容占位符 2"/>
          <p:cNvSpPr>
            <a:spLocks noGrp="1"/>
          </p:cNvSpPr>
          <p:nvPr>
            <p:ph idx="1"/>
          </p:nvPr>
        </p:nvSpPr>
        <p:spPr>
          <a:xfrm>
            <a:off x="457200" y="1447800"/>
            <a:ext cx="8291264" cy="4949825"/>
          </a:xfrm>
        </p:spPr>
        <p:txBody>
          <a:bodyPr/>
          <a:lstStyle/>
          <a:p>
            <a:pPr marL="0" indent="0" algn="just" latinLnBrk="0">
              <a:lnSpc>
                <a:spcPct val="200000"/>
              </a:lnSpc>
              <a:spcBef>
                <a:spcPts val="0"/>
              </a:spcBef>
              <a:buNone/>
            </a:pPr>
            <a:r>
              <a:rPr lang="zh-CN" altLang="en-US" sz="2400" dirty="0">
                <a:latin typeface="宋体" panose="02010600030101010101" pitchFamily="2" charset="-122"/>
                <a:ea typeface="宋体" panose="02010600030101010101" pitchFamily="2" charset="-122"/>
              </a:rPr>
              <a:t>1.简述金融科技对传统银行业务的影响。</a:t>
            </a:r>
            <a:endParaRPr lang="en-US" altLang="zh-CN" sz="2400" dirty="0">
              <a:latin typeface="宋体" panose="02010600030101010101" pitchFamily="2" charset="-122"/>
              <a:ea typeface="宋体" panose="02010600030101010101" pitchFamily="2" charset="-122"/>
            </a:endParaRPr>
          </a:p>
          <a:p>
            <a:pPr marL="0" indent="0" algn="just" latinLnBrk="0">
              <a:lnSpc>
                <a:spcPct val="200000"/>
              </a:lnSpc>
              <a:spcBef>
                <a:spcPts val="0"/>
              </a:spcBef>
              <a:buNone/>
            </a:pPr>
            <a:r>
              <a:rPr lang="en-US" altLang="zh-CN" sz="2400" dirty="0">
                <a:latin typeface="Times New Roman" panose="02020603050405020304" pitchFamily="18" charset="0"/>
                <a:cs typeface="Times New Roman" panose="02020603050405020304" pitchFamily="18" charset="0"/>
              </a:rPr>
              <a:t>1. What are the influences that fintech has exerted on the traditional banking business?</a:t>
            </a:r>
            <a:endParaRPr lang="zh-CN" altLang="en-US" sz="2400" dirty="0">
              <a:latin typeface="Times New Roman" panose="02020603050405020304" pitchFamily="18" charset="0"/>
              <a:cs typeface="Times New Roman" panose="02020603050405020304" pitchFamily="18" charset="0"/>
            </a:endParaRPr>
          </a:p>
          <a:p>
            <a:pPr marL="0" indent="0" algn="just">
              <a:lnSpc>
                <a:spcPct val="200000"/>
              </a:lnSpc>
              <a:spcBef>
                <a:spcPts val="0"/>
              </a:spcBef>
              <a:buNone/>
            </a:pPr>
            <a:r>
              <a:rPr lang="zh-CN" altLang="en-US" sz="2400" dirty="0">
                <a:latin typeface="宋体" panose="02010600030101010101" pitchFamily="2" charset="-122"/>
                <a:ea typeface="宋体" panose="02010600030101010101" pitchFamily="2" charset="-122"/>
              </a:rPr>
              <a:t>2.简述金融科技对银行内部变革产生的影响。</a:t>
            </a:r>
            <a:endParaRPr lang="en-US" altLang="zh-CN" sz="2400" dirty="0">
              <a:latin typeface="宋体" panose="02010600030101010101" pitchFamily="2" charset="-122"/>
              <a:ea typeface="宋体" panose="02010600030101010101" pitchFamily="2" charset="-122"/>
            </a:endParaRPr>
          </a:p>
          <a:p>
            <a:pPr marL="0" indent="0" algn="just">
              <a:lnSpc>
                <a:spcPct val="200000"/>
              </a:lnSpc>
              <a:spcBef>
                <a:spcPts val="0"/>
              </a:spcBef>
              <a:buNone/>
            </a:pPr>
            <a:r>
              <a:rPr lang="en-US" altLang="zh-CN" sz="2400" dirty="0">
                <a:latin typeface="Times New Roman" panose="02020603050405020304" pitchFamily="18" charset="0"/>
                <a:cs typeface="Times New Roman" panose="02020603050405020304" pitchFamily="18" charset="0"/>
              </a:rPr>
              <a:t>2. What are the influences that fintech has exerted on internal reforms of banks?</a:t>
            </a:r>
            <a:endParaRPr lang="en-US" altLang="zh-CN" sz="2400" dirty="0">
              <a:latin typeface="Times New Roman" panose="02020603050405020304" pitchFamily="18" charset="0"/>
              <a:cs typeface="Times New Roman" panose="02020603050405020304" pitchFamily="18" charset="0"/>
            </a:endParaRPr>
          </a:p>
          <a:p>
            <a:pPr marL="0" indent="0" algn="just" latinLnBrk="0">
              <a:lnSpc>
                <a:spcPct val="200000"/>
              </a:lnSpc>
              <a:spcBef>
                <a:spcPts val="0"/>
              </a:spcBef>
              <a:buNone/>
            </a:pPr>
            <a:endParaRPr lang="zh-CN" alt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3" name="内容占位符 2"/>
          <p:cNvSpPr>
            <a:spLocks noGrp="1"/>
          </p:cNvSpPr>
          <p:nvPr>
            <p:ph idx="1"/>
          </p:nvPr>
        </p:nvSpPr>
        <p:spPr>
          <a:xfrm>
            <a:off x="0" y="1196752"/>
            <a:ext cx="9108504" cy="5661248"/>
          </a:xfrm>
        </p:spPr>
        <p:txBody>
          <a:bodyPr/>
          <a:lstStyle/>
          <a:p>
            <a:pPr marL="0" indent="0" algn="just" latinLnBrk="0">
              <a:lnSpc>
                <a:spcPct val="200000"/>
              </a:lnSpc>
              <a:spcBef>
                <a:spcPts val="0"/>
              </a:spcBef>
              <a:buNone/>
            </a:pPr>
            <a:r>
              <a:rPr lang="zh-CN" altLang="en-US" sz="2400" dirty="0">
                <a:latin typeface="宋体" panose="02010600030101010101" pitchFamily="2" charset="-122"/>
                <a:ea typeface="宋体" panose="02010600030101010101" pitchFamily="2" charset="-122"/>
              </a:rPr>
              <a:t>3.金融科技重塑资管行业价值链需经过几个阶段?</a:t>
            </a:r>
            <a:endParaRPr lang="en-US" altLang="zh-CN" sz="2400" dirty="0">
              <a:latin typeface="宋体" panose="02010600030101010101" pitchFamily="2" charset="-122"/>
              <a:ea typeface="宋体" panose="02010600030101010101" pitchFamily="2" charset="-122"/>
            </a:endParaRPr>
          </a:p>
          <a:p>
            <a:pPr marL="0" indent="0" algn="just" latinLnBrk="0">
              <a:lnSpc>
                <a:spcPct val="200000"/>
              </a:lnSpc>
              <a:spcBef>
                <a:spcPts val="0"/>
              </a:spcBef>
              <a:buNone/>
            </a:pPr>
            <a:r>
              <a:rPr lang="en-US" altLang="zh-CN" sz="2400" dirty="0">
                <a:latin typeface="Times New Roman" panose="02020603050405020304" pitchFamily="18" charset="0"/>
                <a:cs typeface="Times New Roman" panose="02020603050405020304" pitchFamily="18" charset="0"/>
              </a:rPr>
              <a:t>3. How many stages does fintech need to reshape the value chain of the asset management industry?</a:t>
            </a:r>
            <a:endParaRPr lang="zh-CN" altLang="en-US" sz="2400" dirty="0">
              <a:latin typeface="Times New Roman" panose="02020603050405020304" pitchFamily="18" charset="0"/>
              <a:cs typeface="Times New Roman" panose="02020603050405020304" pitchFamily="18" charset="0"/>
            </a:endParaRPr>
          </a:p>
          <a:p>
            <a:pPr marL="0" indent="0" algn="just" latinLnBrk="0">
              <a:lnSpc>
                <a:spcPct val="200000"/>
              </a:lnSpc>
              <a:spcBef>
                <a:spcPts val="0"/>
              </a:spcBef>
              <a:buNone/>
            </a:pPr>
            <a:r>
              <a:rPr lang="zh-CN" altLang="en-US" sz="2400" dirty="0">
                <a:latin typeface="宋体" panose="02010600030101010101" pitchFamily="2" charset="-122"/>
                <a:ea typeface="宋体" panose="02010600030101010101" pitchFamily="2" charset="-122"/>
              </a:rPr>
              <a:t>4.根据纳斯达克发布的白皮书,分析2017年影响市场基建供货商的七项顶尖科技趋势。</a:t>
            </a:r>
            <a:endParaRPr lang="en-US" altLang="zh-CN" sz="2400" dirty="0">
              <a:latin typeface="宋体" panose="02010600030101010101" pitchFamily="2" charset="-122"/>
              <a:ea typeface="宋体" panose="02010600030101010101" pitchFamily="2" charset="-122"/>
            </a:endParaRPr>
          </a:p>
          <a:p>
            <a:pPr marL="0" indent="0" algn="just" latinLnBrk="0">
              <a:lnSpc>
                <a:spcPct val="200000"/>
              </a:lnSpc>
              <a:spcBef>
                <a:spcPts val="0"/>
              </a:spcBef>
              <a:buNone/>
            </a:pPr>
            <a:r>
              <a:rPr lang="en-US" altLang="zh-CN" sz="2400" kern="1200" dirty="0">
                <a:latin typeface="Times New Roman" panose="02020603050405020304" pitchFamily="18" charset="0"/>
                <a:ea typeface="宋体" panose="02010600030101010101" pitchFamily="2" charset="-122"/>
              </a:rPr>
              <a:t>4. In terms of the white paper issued by Nasdaq, please analyze seven top technological trends which affect market infrastructure suppliers in 2017.</a:t>
            </a:r>
            <a:endParaRPr lang="en-US" altLang="zh-CN" sz="2400" kern="1200" dirty="0">
              <a:latin typeface="Times New Roman" panose="02020603050405020304" pitchFamily="18" charset="0"/>
              <a:ea typeface="宋体" panose="02010600030101010101" pitchFamily="2" charset="-122"/>
            </a:endParaRPr>
          </a:p>
          <a:p>
            <a:pPr marL="0" indent="0" algn="just" latinLnBrk="0">
              <a:lnSpc>
                <a:spcPct val="200000"/>
              </a:lnSpc>
              <a:spcBef>
                <a:spcPts val="0"/>
              </a:spcBef>
              <a:buNone/>
            </a:pPr>
            <a:endParaRPr lang="zh-CN" alt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just"/>
            <a:r>
              <a:rPr lang="zh-CN" altLang="en-US" sz="2800" dirty="0">
                <a:solidFill>
                  <a:schemeClr val="tx2"/>
                </a:solidFill>
                <a:ea typeface="宋体" panose="02010600030101010101" pitchFamily="2" charset="-122"/>
                <a:sym typeface="+mn-ea"/>
              </a:rPr>
              <a:t>第三章  金融科技中的核心技术</a:t>
            </a:r>
            <a:br>
              <a:rPr lang="en-US" altLang="zh-CN" sz="2800" dirty="0">
                <a:solidFill>
                  <a:schemeClr val="tx2"/>
                </a:solidFill>
                <a:ea typeface="宋体" panose="02010600030101010101" pitchFamily="2" charset="-122"/>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Three Key Technologies of Fintech</a:t>
            </a:r>
            <a:endParaRPr lang="zh-CN" altLang="en-US" sz="2800" dirty="0">
              <a:solidFill>
                <a:schemeClr val="tx2"/>
              </a:solidFill>
              <a:latin typeface="Times New Roman" panose="02020603050405020304" pitchFamily="18" charset="0"/>
              <a:cs typeface="Times New Roman" panose="02020603050405020304" pitchFamily="18" charset="0"/>
            </a:endParaRPr>
          </a:p>
        </p:txBody>
      </p:sp>
      <p:sp>
        <p:nvSpPr>
          <p:cNvPr id="5" name="文本框 4"/>
          <p:cNvSpPr txBox="1"/>
          <p:nvPr/>
        </p:nvSpPr>
        <p:spPr>
          <a:xfrm>
            <a:off x="1438380" y="3188451"/>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云计算</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3. 3 Cloud Computing</a:t>
            </a:r>
            <a:endParaRPr lang="zh-CN" dirty="0">
              <a:sym typeface="+mn-ea"/>
            </a:endParaRPr>
          </a:p>
        </p:txBody>
      </p:sp>
      <p:sp>
        <p:nvSpPr>
          <p:cNvPr id="4" name="文本框 3"/>
          <p:cNvSpPr txBox="1"/>
          <p:nvPr/>
        </p:nvSpPr>
        <p:spPr>
          <a:xfrm>
            <a:off x="1385015" y="1269927"/>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人工智能</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3. 1 Artificial Intelligence</a:t>
            </a:r>
            <a:endParaRPr lang="en-US" altLang="zh-CN" dirty="0">
              <a:sym typeface="+mn-ea"/>
            </a:endParaRPr>
          </a:p>
        </p:txBody>
      </p:sp>
      <p:sp>
        <p:nvSpPr>
          <p:cNvPr id="6" name="文本框 5"/>
          <p:cNvSpPr txBox="1"/>
          <p:nvPr/>
        </p:nvSpPr>
        <p:spPr>
          <a:xfrm>
            <a:off x="1407160" y="2232025"/>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大数据</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3. 2 Big Data</a:t>
            </a:r>
            <a:endParaRPr lang="zh-CN" dirty="0">
              <a:sym typeface="+mn-ea"/>
            </a:endParaRPr>
          </a:p>
        </p:txBody>
      </p:sp>
      <p:sp>
        <p:nvSpPr>
          <p:cNvPr id="7" name="文本框 6"/>
          <p:cNvSpPr txBox="1"/>
          <p:nvPr/>
        </p:nvSpPr>
        <p:spPr>
          <a:xfrm>
            <a:off x="1416027" y="5930196"/>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物联网</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3. 6 The Internet of Things</a:t>
            </a:r>
            <a:endParaRPr lang="zh-CN" dirty="0">
              <a:sym typeface="+mn-ea"/>
            </a:endParaRPr>
          </a:p>
        </p:txBody>
      </p:sp>
      <p:sp>
        <p:nvSpPr>
          <p:cNvPr id="8" name="文本框 7"/>
          <p:cNvSpPr txBox="1"/>
          <p:nvPr/>
        </p:nvSpPr>
        <p:spPr>
          <a:xfrm>
            <a:off x="1438380" y="4093314"/>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区块链技术</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3. 4 Blockchain</a:t>
            </a:r>
            <a:endParaRPr lang="zh-CN" dirty="0">
              <a:sym typeface="+mn-ea"/>
            </a:endParaRPr>
          </a:p>
        </p:txBody>
      </p:sp>
      <p:sp>
        <p:nvSpPr>
          <p:cNvPr id="9" name="文本框 8"/>
          <p:cNvSpPr txBox="1"/>
          <p:nvPr/>
        </p:nvSpPr>
        <p:spPr>
          <a:xfrm>
            <a:off x="1407160" y="4973770"/>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算法</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3. 5 Algorithm   </a:t>
            </a:r>
            <a:endParaRPr lang="zh-CN" dirty="0">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solidFill>
                  <a:schemeClr val="tx2"/>
                </a:solidFill>
                <a:latin typeface="宋体" panose="02010600030101010101" pitchFamily="2" charset="-122"/>
                <a:ea typeface="宋体" panose="02010600030101010101" pitchFamily="2" charset="-122"/>
              </a:rPr>
              <a:t>第一节 人工智能</a:t>
            </a:r>
            <a:endParaRPr lang="zh-CN" altLang="en-US" sz="280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755576" y="1988840"/>
            <a:ext cx="7962458" cy="2751522"/>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a:sym typeface="+mn-ea"/>
              </a:rPr>
              <a:t>人工智能(artificial intelligence)</a:t>
            </a:r>
            <a:r>
              <a:rPr dirty="0" err="1">
                <a:sym typeface="+mn-ea"/>
              </a:rPr>
              <a:t>英文缩写为AI。它是研究、开发用于模拟、延伸和扩展人的智能的理论、方法、技术及应用系统的一门新的技术科学</a:t>
            </a:r>
            <a:r>
              <a:rPr dirty="0">
                <a:sym typeface="+mn-ea"/>
              </a:rPr>
              <a:t>。</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Artificial Intelligence (AI) is the new technological science which studies and develops the theory, method, technology and application system which can be utilized to simulate, extend and expand human intelligence.</a:t>
            </a:r>
            <a:endParaRPr dirty="0">
              <a:sym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第一节 人工智能</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465646" y="1916832"/>
            <a:ext cx="8354826" cy="2751522"/>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a:sym typeface="+mn-ea"/>
              </a:rPr>
              <a:t>“</a:t>
            </a:r>
            <a:r>
              <a:rPr dirty="0" err="1">
                <a:sym typeface="+mn-ea"/>
              </a:rPr>
              <a:t>强人工智能观点认为计算机不仅是用来研究人的思维的一种工具;相反,只要运行适当的程序,计算机本身就是有思维的</a:t>
            </a:r>
            <a:r>
              <a:rPr dirty="0">
                <a:sym typeface="+mn-ea"/>
              </a:rPr>
              <a:t>。”</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AI can be divided into two different categories. People who support strong artificial intelligence contend that a computer is not just a tool for studying the human mind; on the contrary, the computer itself has a mind when a proper program runs.</a:t>
            </a:r>
            <a:endParaRPr dirty="0">
              <a:sym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第一节 人工智能</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519898" y="1700808"/>
            <a:ext cx="7940534" cy="4967514"/>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a:sym typeface="+mn-ea"/>
              </a:rPr>
              <a:t>借助语音识别、自然语言处理和图像识别系统,人工智能技术可大幅提升银行的综合服务能力,是目前应用最为广泛的金融科技之一。典型的应用场景包括智能营销、智能客服、智能运营等。具体而言,智能客服重点解决人工成本高的难题。</a:t>
            </a:r>
            <a:endParaRPr lang="en-US"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dirty="0">
                <a:sym typeface="+mn-ea"/>
              </a:rPr>
              <a:t>With the help of voice recognition, natural language processing and image recognition systems, AI can greatly improve the comprehensive service ability of banks. It is one of the most widely-used financial technologies at present. Typical application scenarios include smart marketing, customer service, operation and more. Specifically, smart customer service focuses on solving the problem of high labor cost.</a:t>
            </a:r>
            <a:endParaRPr dirty="0">
              <a:sym typeface="+mn-e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大数据</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539552" y="1484784"/>
            <a:ext cx="8352928" cy="4967514"/>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理论层面，理论是认知的必经途径,也是被广泛认同和传播的基线。在这里,从大数据的定义、特征来理解行业对大数据的整体描绘和定性;从对大数据价值的探讨来深入解析大数据的珍贵所在,洞悉大数据的发展趋势;从大数据隐私这个特别而重要的视角审视人和数据之间的长久博弈。</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The first level is theory which is the necessary approach of cognition as well as the baseline that is widely accepted and disseminated. We understand the industry’s overall description and characterization of big data via its definition and characteristics. We can deeply analyze its preciousness and development trend based on the discussion on the value of big data. We can review the long-term relationship between people and data from the special perspective of the privacy of big data.</a:t>
            </a:r>
            <a:endParaRPr lang="zh-CN" dirty="0">
              <a:sym typeface="+mn-e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大数据</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251520" y="1628800"/>
            <a:ext cx="8712968"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技术层面，技术是大数据价值体现的手段和前进的基石。</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The second level is technology which is the means to embody the value of big data as well as the cornerstone to move forward.</a:t>
            </a:r>
            <a:endParaRPr lang="zh-CN" dirty="0">
              <a:sym typeface="+mn-ea"/>
            </a:endParaRPr>
          </a:p>
        </p:txBody>
      </p:sp>
      <p:sp>
        <p:nvSpPr>
          <p:cNvPr id="6" name="文本框 5"/>
          <p:cNvSpPr txBox="1"/>
          <p:nvPr/>
        </p:nvSpPr>
        <p:spPr>
          <a:xfrm>
            <a:off x="251520" y="3140968"/>
            <a:ext cx="8712968" cy="3120854"/>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实践层面，实践是大数据的最终价值体现。在这里,分别从互联网的大数据、政府的大数据、企业的大数据和个人的大数据四个方面来描绘大数据已经展现的美好景象及即将实现的蓝图。</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The third level is practice which embodies the ultimate value of big data. We describe a beautiful scene and a blueprint the big data has shown from four aspects including big data from the Internet, governments, corporates and individuals. </a:t>
            </a:r>
            <a:endParaRPr lang="zh-CN" dirty="0">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第三节 云计算</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611560" y="1708785"/>
            <a:ext cx="8208912" cy="4967514"/>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云计算(cloud computing)是基于互联网的相关服务的增加、使用和交付模式,通常涉及通过互联网来提供动态易扩展且经常是虚拟化的资源。云是网络、互联网的一种比喻说法。过去在图中,云往往用来表示电信网,后来也用来表示互联网和底层基础设施的抽象。</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Cloud computing is a model for delivering information technology services where resources are retrieved from the Internet through web-based tools. These resources are dynamic, easily scalable and often virtualized. The cloud is a metaphor for the network or the Internet. The cloud was used to represent the telecommunications network, and later it is used to represent the abstraction of the Internet and the underlying infrastructure.</a:t>
            </a:r>
            <a:endParaRPr lang="zh-CN" dirty="0">
              <a:sym typeface="+mn-e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第三节 云计算</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611560" y="1708785"/>
            <a:ext cx="8208912" cy="3859518"/>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云计算可以让你体验每秒10万亿次的运算能力。这么强大的计算能力可用来模拟核爆炸、预测气候变化和市场发展趋势。用户通过电脑、笔记本、手机等方式接入数据中心,按自己的需求进行运算。</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Cloud computing allows one to experience 10 teraflops of computing power, which can be used to simulate nuclear explosions, predict climate change and market trends. Users have access to data centers through computers, laptops, mobile phones, etc., and perform calculations according to their own needs.</a:t>
            </a:r>
            <a:endParaRPr lang="zh-CN" dirty="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6629400" cy="868362"/>
          </a:xfrm>
        </p:spPr>
        <p:txBody>
          <a:bodyPr/>
          <a:lstStyle/>
          <a:p>
            <a:r>
              <a:rPr lang="zh-CN" altLang="en-US" sz="2800" dirty="0">
                <a:solidFill>
                  <a:schemeClr val="tx2"/>
                </a:solidFill>
                <a:ea typeface="宋体" panose="02010600030101010101" pitchFamily="2" charset="-122"/>
                <a:sym typeface="+mn-ea"/>
              </a:rPr>
              <a:t>第一节 金融科技的概念</a:t>
            </a:r>
            <a:endParaRPr lang="zh-CN" altLang="en-US" sz="2800" dirty="0">
              <a:solidFill>
                <a:schemeClr val="tx2"/>
              </a:solidFill>
              <a:ea typeface="宋体" panose="02010600030101010101" pitchFamily="2" charset="-122"/>
              <a:sym typeface="+mn-ea"/>
            </a:endParaRPr>
          </a:p>
        </p:txBody>
      </p:sp>
      <p:sp>
        <p:nvSpPr>
          <p:cNvPr id="5" name="文本框 4"/>
          <p:cNvSpPr txBox="1"/>
          <p:nvPr/>
        </p:nvSpPr>
        <p:spPr>
          <a:xfrm>
            <a:off x="539552" y="1700808"/>
            <a:ext cx="7992887" cy="2751522"/>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kern="0" dirty="0" err="1">
                <a:latin typeface="+mn-lt"/>
                <a:sym typeface="+mn-ea"/>
              </a:rPr>
              <a:t>金融科技在外延上应涵盖科学技术和金融业务两大领域,并应用于金融机构和新型经济金融组织两大部分、金融业和新兴金融业态两大范围</a:t>
            </a:r>
            <a:r>
              <a:rPr lang="zh-CN" altLang="en-US" kern="0" dirty="0">
                <a:latin typeface="+mn-lt"/>
                <a:sym typeface="+mn-ea"/>
              </a:rPr>
              <a:t>。</a:t>
            </a:r>
            <a:endParaRPr lang="en-US" altLang="zh-CN" kern="0" dirty="0">
              <a:latin typeface="+mn-lt"/>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With technology and financial business under its umbrella, it can apply to financial institutions and new types of economic and financial organizations, as well as the financial services industry and new financial forms.</a:t>
            </a:r>
            <a:endParaRPr dirty="0">
              <a:sym typeface="+mn-ea"/>
            </a:endParaRPr>
          </a:p>
        </p:txBody>
      </p:sp>
      <p:sp>
        <p:nvSpPr>
          <p:cNvPr id="6" name="文本框 5"/>
          <p:cNvSpPr txBox="1"/>
          <p:nvPr/>
        </p:nvSpPr>
        <p:spPr>
          <a:xfrm>
            <a:off x="539552" y="5036185"/>
            <a:ext cx="7992887"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lang="zh-CN" altLang="en-US" kern="0" dirty="0">
                <a:latin typeface="+mn-lt"/>
                <a:sym typeface="+mn-ea"/>
              </a:rPr>
              <a:t>低利润率、轻资产、</a:t>
            </a:r>
            <a:r>
              <a:rPr lang="en-US" altLang="zh-CN" kern="0" dirty="0">
                <a:latin typeface="+mn-lt"/>
                <a:sym typeface="+mn-ea"/>
              </a:rPr>
              <a:t>高创新</a:t>
            </a:r>
            <a:r>
              <a:rPr lang="zh-CN" altLang="en-US" kern="0" dirty="0">
                <a:latin typeface="+mn-lt"/>
                <a:sym typeface="+mn-ea"/>
              </a:rPr>
              <a:t>、</a:t>
            </a:r>
            <a:r>
              <a:rPr lang="en-US" altLang="zh-CN" kern="0" dirty="0">
                <a:latin typeface="+mn-lt"/>
                <a:sym typeface="+mn-ea"/>
              </a:rPr>
              <a:t>上规模</a:t>
            </a:r>
            <a:r>
              <a:rPr lang="zh-CN" altLang="en-US" kern="0" dirty="0">
                <a:latin typeface="+mn-lt"/>
                <a:sym typeface="+mn-ea"/>
              </a:rPr>
              <a:t>、</a:t>
            </a:r>
            <a:r>
              <a:rPr lang="en-US" altLang="zh-CN" kern="0" dirty="0" err="1">
                <a:latin typeface="+mn-lt"/>
                <a:sym typeface="+mn-ea"/>
              </a:rPr>
              <a:t>易合规</a:t>
            </a:r>
            <a:endParaRPr lang="en-US" altLang="zh-CN" kern="0" dirty="0">
              <a:latin typeface="+mn-lt"/>
              <a:sym typeface="+mn-ea"/>
            </a:endParaRPr>
          </a:p>
          <a:p>
            <a:pPr algn="just">
              <a:spcBef>
                <a:spcPct val="20000"/>
              </a:spcBef>
            </a:pPr>
            <a:r>
              <a:rPr lang="en-US" dirty="0">
                <a:sym typeface="+mn-ea"/>
              </a:rPr>
              <a:t>A low profit margin, being </a:t>
            </a:r>
            <a:r>
              <a:rPr lang="en-US" altLang="zh-CN" dirty="0">
                <a:sym typeface="+mn-ea"/>
              </a:rPr>
              <a:t>asset-</a:t>
            </a:r>
            <a:r>
              <a:rPr lang="en-US" dirty="0">
                <a:sym typeface="+mn-ea"/>
              </a:rPr>
              <a:t>light, high innovation, large scale and easy compliance</a:t>
            </a:r>
            <a:endParaRPr dirty="0">
              <a:sym typeface="+mn-e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第四节 区块链技术</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467544" y="1988840"/>
            <a:ext cx="8496944" cy="3490186"/>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区块链是分布式数据存储、点对点传输、共识机制、加密算法等计算机技术的新型应用模式。所谓共识机制,是区块链系统中实现不同节点之间建立信任、获取权益的数学算法。</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Blockchain is a new application model of computer technology such as distributed data storage, point-to-point transmission, consensus mechanism, encryption algorithm and more. Consensus mechanism refers to an algorithm to establish trust and obtain rights between different nodes in the blockchain system.</a:t>
            </a:r>
            <a:endParaRPr lang="zh-CN" dirty="0">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第四节 区块链技术</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323528" y="1916832"/>
            <a:ext cx="8496944" cy="2382191"/>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区块链主要解决交易的信任和安全问题，包括：分布式账本、非对称加密和授权技术、共识机制、智能合约</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Blockchain proposes four technological innovations to address issues of trust and security in transactions. They are distributed ledger, asymmetric encryption and authorization techniques, consensus mechanism and Smart Contract.</a:t>
            </a:r>
            <a:endParaRPr lang="zh-CN" dirty="0">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第四节 区块链技术</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323528" y="1700808"/>
            <a:ext cx="8496944" cy="4228850"/>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区块链技术将应用于金融行业的征信、交易安全和信息安全。金融的数据安全、信息的隐私以及网络的安全正适合采用分布式区域块技术。区块链在金融方面可以形成点对点的数字价值转移,从而提升传输和交易的安全性。</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Blockchain will be applied to credit investigation, transaction security and information security in the financial industry. It is suitable to adopt distributed blockchain technologies in financial data security, information privacy and network security. Blockchain can lead to a peer-to-peer digital transfer of value in the financial industry, thereby improving the security of transmission and transactions.</a:t>
            </a:r>
            <a:endParaRPr lang="zh-CN" dirty="0">
              <a:sym typeface="+mn-e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第五节 算法</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683568" y="1700808"/>
            <a:ext cx="8064896" cy="3859518"/>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算法(algorithm)是指解题方案的准确而完整的描述,是一系列解决问题的清晰指令。算法代表着用系统的方法描述解决问题的策略机制,也就是说,能够对一定规范的输入,在有限时间内获得所要求的输出。</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Algorithm is a set of clear instructions for solving a problem or accomplishing a task. It refers to an accurate and complete description of a problem-solving scheme. Algorithms represent the strategy mechanism of solving problems in a systematic way, that is, to be able to obtain the required output in a limited time for a certain specification of the input.</a:t>
            </a:r>
            <a:endParaRPr lang="zh-CN" dirty="0">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第六节 物联网</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467544" y="2773065"/>
            <a:ext cx="7269296"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发展历史</a:t>
            </a:r>
            <a:r>
              <a:rPr lang="en-US" altLang="zh-CN" dirty="0">
                <a:sym typeface="+mn-ea"/>
              </a:rPr>
              <a:t> History of the IoT </a:t>
            </a:r>
            <a:endParaRPr lang="zh-CN" dirty="0">
              <a:sym typeface="+mn-ea"/>
            </a:endParaRPr>
          </a:p>
        </p:txBody>
      </p:sp>
      <p:sp>
        <p:nvSpPr>
          <p:cNvPr id="5" name="文本框 4"/>
          <p:cNvSpPr txBox="1"/>
          <p:nvPr/>
        </p:nvSpPr>
        <p:spPr>
          <a:xfrm>
            <a:off x="467544" y="1853778"/>
            <a:ext cx="8496944"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物联网的原理特点</a:t>
            </a:r>
            <a:r>
              <a:rPr lang="en-US" altLang="zh-CN" dirty="0">
                <a:sym typeface="+mn-ea"/>
              </a:rPr>
              <a:t> Features of Principles of the IoT </a:t>
            </a:r>
            <a:endParaRPr lang="zh-CN" dirty="0">
              <a:sym typeface="+mn-ea"/>
            </a:endParaRPr>
          </a:p>
        </p:txBody>
      </p:sp>
      <p:sp>
        <p:nvSpPr>
          <p:cNvPr id="6" name="文本框 5"/>
          <p:cNvSpPr txBox="1"/>
          <p:nvPr/>
        </p:nvSpPr>
        <p:spPr>
          <a:xfrm>
            <a:off x="467544" y="3945508"/>
            <a:ext cx="7269296"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技术要点</a:t>
            </a:r>
            <a:r>
              <a:rPr lang="en-US" altLang="zh-CN" dirty="0">
                <a:sym typeface="+mn-ea"/>
              </a:rPr>
              <a:t> Technical Points</a:t>
            </a:r>
            <a:endParaRPr lang="zh-CN" dirty="0">
              <a:sym typeface="+mn-ea"/>
            </a:endParaRPr>
          </a:p>
        </p:txBody>
      </p:sp>
      <p:sp>
        <p:nvSpPr>
          <p:cNvPr id="7" name="文本框 6"/>
          <p:cNvSpPr txBox="1"/>
          <p:nvPr/>
        </p:nvSpPr>
        <p:spPr>
          <a:xfrm>
            <a:off x="467544" y="4941168"/>
            <a:ext cx="7269296"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当前论点</a:t>
            </a:r>
            <a:r>
              <a:rPr lang="en-US" altLang="zh-CN" dirty="0">
                <a:sym typeface="+mn-ea"/>
              </a:rPr>
              <a:t> Current Views</a:t>
            </a:r>
            <a:endParaRPr lang="zh-CN" dirty="0">
              <a:sym typeface="+mn-ea"/>
            </a:endParaRPr>
          </a:p>
        </p:txBody>
      </p:sp>
      <p:sp>
        <p:nvSpPr>
          <p:cNvPr id="8" name="文本框 7"/>
          <p:cNvSpPr txBox="1"/>
          <p:nvPr/>
        </p:nvSpPr>
        <p:spPr>
          <a:xfrm>
            <a:off x="467544" y="5715000"/>
            <a:ext cx="8136904" cy="46166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dirty="0" err="1">
                <a:sym typeface="+mn-ea"/>
              </a:rPr>
              <a:t>应用及发展方向</a:t>
            </a:r>
            <a:r>
              <a:rPr lang="en-US" dirty="0">
                <a:sym typeface="+mn-ea"/>
              </a:rPr>
              <a:t> Application and Development Direction </a:t>
            </a:r>
            <a:endParaRPr dirty="0">
              <a:sym typeface="+mn-e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323529" y="1412776"/>
            <a:ext cx="3672408" cy="4949825"/>
          </a:xfrm>
        </p:spPr>
        <p:txBody>
          <a:bodyPr/>
          <a:lstStyle/>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1.简述金融科技中的核心技术。</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2.简述人工智能的定义。</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3.简述大数据的定义。</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4.大数据的价值体现在几个方面?</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5.简述云计算的定义。</a:t>
            </a:r>
            <a:endParaRPr lang="zh-CN" altLang="en-US" sz="2400" dirty="0">
              <a:latin typeface="宋体" panose="02010600030101010101" pitchFamily="2" charset="-122"/>
              <a:ea typeface="宋体" panose="02010600030101010101" pitchFamily="2" charset="-122"/>
            </a:endParaRPr>
          </a:p>
        </p:txBody>
      </p:sp>
      <p:sp>
        <p:nvSpPr>
          <p:cNvPr id="5" name="内容占位符 3"/>
          <p:cNvSpPr txBox="1"/>
          <p:nvPr/>
        </p:nvSpPr>
        <p:spPr>
          <a:xfrm>
            <a:off x="4427984" y="1391316"/>
            <a:ext cx="4536504" cy="4949825"/>
          </a:xfrm>
          <a:prstGeom prst="rect">
            <a:avLst/>
          </a:prstGeom>
          <a:noFill/>
          <a:ln w="9525">
            <a:noFill/>
          </a:ln>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lnSpc>
                <a:spcPct val="150000"/>
              </a:lnSpc>
              <a:spcBef>
                <a:spcPts val="0"/>
              </a:spcBef>
              <a:buFontTx/>
              <a:buNone/>
            </a:pPr>
            <a:r>
              <a:rPr lang="en-US" altLang="zh-CN" sz="2400" kern="0" dirty="0">
                <a:latin typeface="Times New Roman" panose="02020603050405020304" pitchFamily="18" charset="0"/>
                <a:cs typeface="Times New Roman" panose="02020603050405020304" pitchFamily="18" charset="0"/>
              </a:rPr>
              <a:t>1. Describe key technologies of fintech.</a:t>
            </a:r>
            <a:endParaRPr lang="en-US" altLang="zh-CN" sz="2400" kern="0" dirty="0">
              <a:latin typeface="Times New Roman" panose="02020603050405020304" pitchFamily="18" charset="0"/>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cs typeface="Times New Roman" panose="02020603050405020304" pitchFamily="18" charset="0"/>
              </a:rPr>
              <a:t>2. Define artificial intelligence.</a:t>
            </a:r>
            <a:endParaRPr lang="en-US" altLang="zh-CN" sz="2400" kern="0" dirty="0">
              <a:latin typeface="Times New Roman" panose="02020603050405020304" pitchFamily="18" charset="0"/>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cs typeface="Times New Roman" panose="02020603050405020304" pitchFamily="18" charset="0"/>
              </a:rPr>
              <a:t>3. Define big data.</a:t>
            </a:r>
            <a:endParaRPr lang="en-US" altLang="zh-CN" sz="2400" kern="0" dirty="0">
              <a:latin typeface="Times New Roman" panose="02020603050405020304" pitchFamily="18" charset="0"/>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cs typeface="Times New Roman" panose="02020603050405020304" pitchFamily="18" charset="0"/>
              </a:rPr>
              <a:t>4. In what aspects has the value of big data been reflected?</a:t>
            </a:r>
            <a:endParaRPr lang="en-US" altLang="zh-CN" sz="2400" kern="0" dirty="0">
              <a:latin typeface="Times New Roman" panose="02020603050405020304" pitchFamily="18" charset="0"/>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cs typeface="Times New Roman" panose="02020603050405020304" pitchFamily="18" charset="0"/>
              </a:rPr>
              <a:t>5. Define cloud computing.</a:t>
            </a:r>
            <a:endParaRPr lang="en-US" altLang="zh-CN" sz="2400" kern="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251520" y="1627859"/>
            <a:ext cx="4032448" cy="4949825"/>
          </a:xfrm>
        </p:spPr>
        <p:txBody>
          <a:bodyPr/>
          <a:lstStyle/>
          <a:p>
            <a:pPr marL="0" indent="0" algn="just"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6.简述区块链技术的定义。</a:t>
            </a:r>
            <a:endParaRPr lang="zh-CN" altLang="en-US" sz="2400" dirty="0">
              <a:latin typeface="宋体" panose="02010600030101010101" pitchFamily="2" charset="-122"/>
              <a:ea typeface="宋体" panose="02010600030101010101" pitchFamily="2" charset="-122"/>
            </a:endParaRPr>
          </a:p>
          <a:p>
            <a:pPr marL="0" indent="0" algn="just"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7.区块链可以用于哪些领域?</a:t>
            </a:r>
            <a:endParaRPr lang="zh-CN" altLang="en-US" sz="2400" dirty="0">
              <a:latin typeface="宋体" panose="02010600030101010101" pitchFamily="2" charset="-122"/>
              <a:ea typeface="宋体" panose="02010600030101010101" pitchFamily="2" charset="-122"/>
            </a:endParaRPr>
          </a:p>
          <a:p>
            <a:pPr marL="0" indent="0" algn="just"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8.简述算法的定义。</a:t>
            </a:r>
            <a:endParaRPr lang="zh-CN" altLang="en-US" sz="2400" dirty="0">
              <a:latin typeface="宋体" panose="02010600030101010101" pitchFamily="2" charset="-122"/>
              <a:ea typeface="宋体" panose="02010600030101010101" pitchFamily="2" charset="-122"/>
            </a:endParaRPr>
          </a:p>
          <a:p>
            <a:pPr marL="0" indent="0" algn="just"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9.简述物联网的定义。</a:t>
            </a:r>
            <a:endParaRPr lang="zh-CN" altLang="en-US" sz="2400" dirty="0">
              <a:latin typeface="宋体" panose="02010600030101010101" pitchFamily="2" charset="-122"/>
              <a:ea typeface="宋体" panose="02010600030101010101" pitchFamily="2" charset="-122"/>
            </a:endParaRPr>
          </a:p>
        </p:txBody>
      </p:sp>
      <p:sp>
        <p:nvSpPr>
          <p:cNvPr id="5" name="内容占位符 3"/>
          <p:cNvSpPr txBox="1"/>
          <p:nvPr/>
        </p:nvSpPr>
        <p:spPr>
          <a:xfrm>
            <a:off x="4288392" y="1627859"/>
            <a:ext cx="4532079" cy="4949825"/>
          </a:xfrm>
          <a:prstGeom prst="rect">
            <a:avLst/>
          </a:prstGeom>
          <a:noFill/>
          <a:ln w="9525">
            <a:noFill/>
          </a:ln>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lnSpc>
                <a:spcPct val="15000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6. Define blockchain.</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7. In what fields can blockchain be utilized?</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8. Define algorithm.</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ct val="15000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9. Define the Internet of Things.</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1676400" y="274638"/>
            <a:ext cx="7288088" cy="868362"/>
          </a:xfrm>
        </p:spPr>
        <p:txBody>
          <a:bodyPr vert="horz" wrap="square" lIns="91440" tIns="45720" rIns="91440" bIns="45720" anchor="ctr"/>
          <a:lstStyle/>
          <a:p>
            <a:pPr algn="just" eaLnBrk="1" hangingPunct="1"/>
            <a:r>
              <a:rPr lang="zh-CN" altLang="en-US" sz="2800" dirty="0">
                <a:solidFill>
                  <a:schemeClr val="tx2"/>
                </a:solidFill>
                <a:ea typeface="宋体" panose="02010600030101010101" pitchFamily="2" charset="-122"/>
              </a:rPr>
              <a:t>第四章  金融科技的业务形态</a:t>
            </a:r>
            <a:br>
              <a:rPr lang="en-US" altLang="zh-CN" sz="2800" dirty="0">
                <a:solidFill>
                  <a:schemeClr val="tx2"/>
                </a:solidFill>
                <a:ea typeface="宋体" panose="02010600030101010101" pitchFamily="2" charset="-122"/>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Chapter Four  Business Models of Fintech</a:t>
            </a:r>
            <a:endPar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287524" y="1540793"/>
            <a:ext cx="7557328"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a:t>
            </a:r>
            <a:r>
              <a:rPr lang="en-US" altLang="zh-CN" dirty="0">
                <a:sym typeface="+mn-ea"/>
              </a:rPr>
              <a:t>                      4. 1 Mobile Payment               </a:t>
            </a:r>
            <a:endParaRPr lang="zh-CN" dirty="0">
              <a:sym typeface="+mn-ea"/>
            </a:endParaRPr>
          </a:p>
        </p:txBody>
      </p:sp>
      <p:sp>
        <p:nvSpPr>
          <p:cNvPr id="3" name="文本框 2"/>
          <p:cNvSpPr txBox="1"/>
          <p:nvPr/>
        </p:nvSpPr>
        <p:spPr>
          <a:xfrm>
            <a:off x="414276" y="3724388"/>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大数据金融</a:t>
            </a:r>
            <a:r>
              <a:rPr lang="en-US" altLang="zh-CN" dirty="0">
                <a:sym typeface="+mn-ea"/>
              </a:rPr>
              <a:t>                 4. 4 Big Data Finance</a:t>
            </a:r>
            <a:endParaRPr lang="zh-CN" dirty="0">
              <a:sym typeface="+mn-ea"/>
            </a:endParaRPr>
          </a:p>
        </p:txBody>
      </p:sp>
      <p:sp>
        <p:nvSpPr>
          <p:cNvPr id="4" name="文本框 3"/>
          <p:cNvSpPr txBox="1"/>
          <p:nvPr/>
        </p:nvSpPr>
        <p:spPr>
          <a:xfrm>
            <a:off x="395536" y="4509120"/>
            <a:ext cx="7341304"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征信系统</a:t>
            </a:r>
            <a:r>
              <a:rPr lang="en-US" altLang="zh-CN" dirty="0">
                <a:sym typeface="+mn-ea"/>
              </a:rPr>
              <a:t>                     4. 5 The Credit System</a:t>
            </a:r>
            <a:endParaRPr lang="zh-CN" dirty="0">
              <a:sym typeface="+mn-ea"/>
            </a:endParaRPr>
          </a:p>
        </p:txBody>
      </p:sp>
      <p:sp>
        <p:nvSpPr>
          <p:cNvPr id="6" name="文本框 5"/>
          <p:cNvSpPr txBox="1"/>
          <p:nvPr/>
        </p:nvSpPr>
        <p:spPr>
          <a:xfrm>
            <a:off x="395536" y="5038090"/>
            <a:ext cx="8568952" cy="46166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信息化金融机构</a:t>
            </a:r>
            <a:r>
              <a:rPr lang="en-US" altLang="zh-CN" dirty="0">
                <a:sym typeface="+mn-ea"/>
              </a:rPr>
              <a:t>         4. 6 Informatized Financial Institutions</a:t>
            </a:r>
            <a:endParaRPr lang="zh-CN" dirty="0">
              <a:sym typeface="+mn-ea"/>
            </a:endParaRPr>
          </a:p>
        </p:txBody>
      </p:sp>
      <p:sp>
        <p:nvSpPr>
          <p:cNvPr id="7" name="文本框 6"/>
          <p:cNvSpPr txBox="1"/>
          <p:nvPr/>
        </p:nvSpPr>
        <p:spPr>
          <a:xfrm>
            <a:off x="365398" y="5733256"/>
            <a:ext cx="8568951"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互联网金融门户</a:t>
            </a:r>
            <a:r>
              <a:rPr lang="en-US" altLang="zh-CN" dirty="0">
                <a:sym typeface="+mn-ea"/>
              </a:rPr>
              <a:t>          4. 7 Internet Financial Portals</a:t>
            </a:r>
            <a:endParaRPr lang="zh-CN" dirty="0">
              <a:sym typeface="+mn-ea"/>
            </a:endParaRPr>
          </a:p>
        </p:txBody>
      </p:sp>
      <p:sp>
        <p:nvSpPr>
          <p:cNvPr id="8" name="文本框 7"/>
          <p:cNvSpPr txBox="1"/>
          <p:nvPr/>
        </p:nvSpPr>
        <p:spPr>
          <a:xfrm>
            <a:off x="365399" y="2325525"/>
            <a:ext cx="6378557"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a:t>
            </a:r>
            <a:r>
              <a:rPr lang="en-US" altLang="zh-CN" dirty="0">
                <a:sym typeface="+mn-ea"/>
              </a:rPr>
              <a:t>                               4. 2 P2P</a:t>
            </a:r>
            <a:endParaRPr lang="zh-CN" dirty="0">
              <a:sym typeface="+mn-ea"/>
            </a:endParaRPr>
          </a:p>
        </p:txBody>
      </p:sp>
      <p:sp>
        <p:nvSpPr>
          <p:cNvPr id="9" name="文本框 8"/>
          <p:cNvSpPr txBox="1"/>
          <p:nvPr/>
        </p:nvSpPr>
        <p:spPr>
          <a:xfrm>
            <a:off x="414276" y="3036067"/>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a:t>
            </a:r>
            <a:r>
              <a:rPr lang="en-US" altLang="zh-CN" dirty="0">
                <a:sym typeface="+mn-ea"/>
              </a:rPr>
              <a:t>                             4.3 Crowdfunding</a:t>
            </a:r>
            <a:endParaRPr lang="zh-CN" dirty="0">
              <a:sym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第一节 </a:t>
            </a:r>
            <a:r>
              <a:rPr lang="zh-CN" sz="2800" dirty="0">
                <a:solidFill>
                  <a:schemeClr val="tx2"/>
                </a:solidFill>
                <a:latin typeface="宋体" panose="02010600030101010101" pitchFamily="2" charset="-122"/>
                <a:ea typeface="宋体" panose="02010600030101010101" pitchFamily="2" charset="-122"/>
                <a:sym typeface="+mn-ea"/>
              </a:rPr>
              <a:t>移动支付</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215008" y="2530301"/>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商业模式</a:t>
            </a:r>
            <a:r>
              <a:rPr lang="en-US" altLang="zh-CN" dirty="0">
                <a:sym typeface="+mn-ea"/>
              </a:rPr>
              <a:t> Business Models </a:t>
            </a:r>
            <a:endParaRPr lang="zh-CN" dirty="0">
              <a:sym typeface="+mn-ea"/>
            </a:endParaRPr>
          </a:p>
        </p:txBody>
      </p:sp>
      <p:sp>
        <p:nvSpPr>
          <p:cNvPr id="6" name="文本框 5"/>
          <p:cNvSpPr txBox="1"/>
          <p:nvPr/>
        </p:nvSpPr>
        <p:spPr>
          <a:xfrm>
            <a:off x="215008" y="1574700"/>
            <a:ext cx="8389440"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移动支付的定义和特征</a:t>
            </a:r>
            <a:r>
              <a:rPr lang="en-US" altLang="zh-CN" dirty="0">
                <a:sym typeface="+mn-ea"/>
              </a:rPr>
              <a:t> Definition and Characteristics of Mobile Payment</a:t>
            </a:r>
            <a:endParaRPr lang="zh-CN" dirty="0">
              <a:sym typeface="+mn-ea"/>
            </a:endParaRPr>
          </a:p>
        </p:txBody>
      </p:sp>
      <p:sp>
        <p:nvSpPr>
          <p:cNvPr id="7" name="文本框 6"/>
          <p:cNvSpPr txBox="1"/>
          <p:nvPr/>
        </p:nvSpPr>
        <p:spPr>
          <a:xfrm>
            <a:off x="179512" y="3144132"/>
            <a:ext cx="8821488"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移动支付的应用</a:t>
            </a:r>
            <a:r>
              <a:rPr lang="en-US" altLang="zh-CN" dirty="0">
                <a:sym typeface="+mn-ea"/>
              </a:rPr>
              <a:t> Application of Mobile Payment</a:t>
            </a:r>
            <a:endParaRPr lang="zh-CN" dirty="0">
              <a:sym typeface="+mn-ea"/>
            </a:endParaRPr>
          </a:p>
        </p:txBody>
      </p:sp>
      <p:sp>
        <p:nvSpPr>
          <p:cNvPr id="8" name="文本框 7"/>
          <p:cNvSpPr txBox="1"/>
          <p:nvPr/>
        </p:nvSpPr>
        <p:spPr>
          <a:xfrm>
            <a:off x="198969" y="4408089"/>
            <a:ext cx="8405479"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移动支付在中国的发展</a:t>
            </a:r>
            <a:r>
              <a:rPr lang="en-US" altLang="zh-CN" dirty="0">
                <a:sym typeface="+mn-ea"/>
              </a:rPr>
              <a:t> Development of Mobile Payment in China</a:t>
            </a:r>
            <a:endParaRPr lang="zh-CN" dirty="0">
              <a:sym typeface="+mn-ea"/>
            </a:endParaRPr>
          </a:p>
        </p:txBody>
      </p:sp>
      <p:sp>
        <p:nvSpPr>
          <p:cNvPr id="9" name="文本框 8"/>
          <p:cNvSpPr txBox="1"/>
          <p:nvPr/>
        </p:nvSpPr>
        <p:spPr>
          <a:xfrm>
            <a:off x="215007" y="5283300"/>
            <a:ext cx="8693511"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移动支付的发展趋势</a:t>
            </a:r>
            <a:r>
              <a:rPr lang="en-US" altLang="zh-CN" dirty="0">
                <a:sym typeface="+mn-ea"/>
              </a:rPr>
              <a:t> Development Trend of Mobile Payment </a:t>
            </a:r>
            <a:endParaRPr lang="zh-CN" dirty="0">
              <a:sym typeface="+mn-ea"/>
            </a:endParaRPr>
          </a:p>
        </p:txBody>
      </p:sp>
      <p:sp>
        <p:nvSpPr>
          <p:cNvPr id="10" name="文本框 9"/>
          <p:cNvSpPr txBox="1"/>
          <p:nvPr/>
        </p:nvSpPr>
        <p:spPr>
          <a:xfrm>
            <a:off x="215008" y="6018786"/>
            <a:ext cx="8389440"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移动支付的风险防控</a:t>
            </a:r>
            <a:r>
              <a:rPr lang="en-US" altLang="zh-CN" dirty="0">
                <a:sym typeface="+mn-ea"/>
              </a:rPr>
              <a:t> Risk Prevention and Control of Mobil Payment</a:t>
            </a:r>
            <a:endParaRPr lang="zh-CN" dirty="0">
              <a:sym typeface="+mn-ea"/>
            </a:endParaRPr>
          </a:p>
        </p:txBody>
      </p:sp>
      <p:sp>
        <p:nvSpPr>
          <p:cNvPr id="3" name="文本框 2"/>
          <p:cNvSpPr txBox="1"/>
          <p:nvPr/>
        </p:nvSpPr>
        <p:spPr>
          <a:xfrm>
            <a:off x="179512" y="37839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移动支付的种类</a:t>
            </a:r>
            <a:r>
              <a:rPr lang="en-US" altLang="zh-CN" dirty="0">
                <a:sym typeface="+mn-ea"/>
              </a:rPr>
              <a:t> Types of Payments</a:t>
            </a:r>
            <a:endParaRPr lang="zh-CN" dirty="0">
              <a:sym typeface="+mn-ea"/>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2800" dirty="0">
                <a:solidFill>
                  <a:schemeClr val="tx2"/>
                </a:solidFill>
                <a:latin typeface="宋体" panose="02010600030101010101" pitchFamily="2" charset="-122"/>
                <a:ea typeface="宋体" panose="02010600030101010101" pitchFamily="2" charset="-122"/>
                <a:sym typeface="+mn-ea"/>
              </a:rPr>
              <a:t>移动支付的特征</a:t>
            </a:r>
            <a:endParaRPr lang="zh-CN" altLang="en-US" sz="2800" dirty="0">
              <a:solidFill>
                <a:schemeClr val="tx2"/>
              </a:solidFill>
              <a:latin typeface="宋体" panose="02010600030101010101" pitchFamily="2" charset="-122"/>
              <a:ea typeface="宋体" panose="02010600030101010101" pitchFamily="2" charset="-122"/>
              <a:sym typeface="+mn-ea"/>
            </a:endParaRPr>
          </a:p>
        </p:txBody>
      </p:sp>
      <p:sp>
        <p:nvSpPr>
          <p:cNvPr id="6" name="文本框 5"/>
          <p:cNvSpPr txBox="1"/>
          <p:nvPr/>
        </p:nvSpPr>
        <p:spPr>
          <a:xfrm>
            <a:off x="1224915" y="183070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移动性</a:t>
            </a:r>
            <a:r>
              <a:rPr lang="en-US" altLang="zh-CN" dirty="0">
                <a:sym typeface="+mn-ea"/>
              </a:rPr>
              <a:t> Mobility </a:t>
            </a:r>
            <a:endParaRPr lang="zh-CN" dirty="0">
              <a:sym typeface="+mn-ea"/>
            </a:endParaRPr>
          </a:p>
        </p:txBody>
      </p:sp>
      <p:sp>
        <p:nvSpPr>
          <p:cNvPr id="4" name="文本框 3"/>
          <p:cNvSpPr txBox="1"/>
          <p:nvPr/>
        </p:nvSpPr>
        <p:spPr>
          <a:xfrm>
            <a:off x="1224915" y="275971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及时性</a:t>
            </a:r>
            <a:r>
              <a:rPr lang="en-US" altLang="zh-CN" dirty="0">
                <a:sym typeface="+mn-ea"/>
              </a:rPr>
              <a:t> Timeliness </a:t>
            </a:r>
            <a:endParaRPr lang="zh-CN" dirty="0">
              <a:sym typeface="+mn-ea"/>
            </a:endParaRPr>
          </a:p>
        </p:txBody>
      </p:sp>
      <p:sp>
        <p:nvSpPr>
          <p:cNvPr id="5" name="文本框 4"/>
          <p:cNvSpPr txBox="1"/>
          <p:nvPr/>
        </p:nvSpPr>
        <p:spPr>
          <a:xfrm>
            <a:off x="1224915" y="368871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定制化</a:t>
            </a:r>
            <a:r>
              <a:rPr lang="en-US" altLang="zh-CN" dirty="0">
                <a:sym typeface="+mn-ea"/>
              </a:rPr>
              <a:t> Customization </a:t>
            </a:r>
            <a:endParaRPr lang="zh-CN" dirty="0">
              <a:sym typeface="+mn-ea"/>
            </a:endParaRPr>
          </a:p>
        </p:txBody>
      </p:sp>
      <p:sp>
        <p:nvSpPr>
          <p:cNvPr id="7" name="文本框 6"/>
          <p:cNvSpPr txBox="1"/>
          <p:nvPr/>
        </p:nvSpPr>
        <p:spPr>
          <a:xfrm>
            <a:off x="1224915" y="46177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集成性</a:t>
            </a:r>
            <a:r>
              <a:rPr lang="en-US" altLang="zh-CN" dirty="0">
                <a:sym typeface="+mn-ea"/>
              </a:rPr>
              <a:t> Integration </a:t>
            </a:r>
            <a:endParaRPr lang="zh-CN" dirty="0">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just"/>
            <a:r>
              <a:rPr lang="zh-CN" altLang="en-US" sz="2400" dirty="0">
                <a:solidFill>
                  <a:schemeClr val="tx2"/>
                </a:solidFill>
                <a:ea typeface="宋体" panose="02010600030101010101" pitchFamily="2" charset="-122"/>
                <a:sym typeface="+mn-ea"/>
              </a:rPr>
              <a:t>第二节 金融科技的发展历史和特征</a:t>
            </a:r>
            <a:endParaRPr lang="zh-CN" altLang="en-US" sz="2400" dirty="0">
              <a:solidFill>
                <a:schemeClr val="tx2"/>
              </a:solidFill>
            </a:endParaRPr>
          </a:p>
        </p:txBody>
      </p:sp>
      <p:sp>
        <p:nvSpPr>
          <p:cNvPr id="7" name="文本框 6"/>
          <p:cNvSpPr txBox="1"/>
          <p:nvPr/>
        </p:nvSpPr>
        <p:spPr>
          <a:xfrm>
            <a:off x="1571625" y="4991100"/>
            <a:ext cx="683895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a:sym typeface="+mn-ea"/>
              </a:rPr>
              <a:t>国</a:t>
            </a:r>
            <a:r>
              <a:rPr lang="zh-CN" dirty="0">
                <a:sym typeface="+mn-ea"/>
              </a:rPr>
              <a:t>内</a:t>
            </a:r>
            <a:r>
              <a:rPr dirty="0">
                <a:sym typeface="+mn-ea"/>
              </a:rPr>
              <a:t>金融科技发展主要呈现</a:t>
            </a:r>
            <a:r>
              <a:rPr lang="zh-CN" dirty="0">
                <a:sym typeface="+mn-ea"/>
              </a:rPr>
              <a:t>的</a:t>
            </a:r>
            <a:r>
              <a:rPr dirty="0" err="1">
                <a:sym typeface="+mn-ea"/>
              </a:rPr>
              <a:t>三大特征</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Three Features of Fintech in China</a:t>
            </a:r>
            <a:endParaRPr dirty="0">
              <a:sym typeface="+mn-ea"/>
            </a:endParaRPr>
          </a:p>
        </p:txBody>
      </p:sp>
      <p:sp>
        <p:nvSpPr>
          <p:cNvPr id="8" name="文本框 7"/>
          <p:cNvSpPr txBox="1"/>
          <p:nvPr/>
        </p:nvSpPr>
        <p:spPr>
          <a:xfrm>
            <a:off x="1571625" y="3578225"/>
            <a:ext cx="683895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国际金融科技发展主要呈现</a:t>
            </a:r>
            <a:r>
              <a:rPr lang="zh-CN" dirty="0">
                <a:sym typeface="+mn-ea"/>
              </a:rPr>
              <a:t>的</a:t>
            </a:r>
            <a:r>
              <a:rPr dirty="0" err="1">
                <a:sym typeface="+mn-ea"/>
              </a:rPr>
              <a:t>三大特征</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Three Features of Fintech </a:t>
            </a:r>
            <a:r>
              <a:rPr lang="en-US" dirty="0" err="1">
                <a:sym typeface="+mn-ea"/>
              </a:rPr>
              <a:t>Wordwide</a:t>
            </a:r>
            <a:endParaRPr dirty="0">
              <a:sym typeface="+mn-ea"/>
            </a:endParaRPr>
          </a:p>
        </p:txBody>
      </p:sp>
      <p:sp>
        <p:nvSpPr>
          <p:cNvPr id="9" name="文本框 8"/>
          <p:cNvSpPr txBox="1"/>
          <p:nvPr/>
        </p:nvSpPr>
        <p:spPr>
          <a:xfrm>
            <a:off x="1571625" y="2165350"/>
            <a:ext cx="6838950" cy="904863"/>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国际金融科技的发展</a:t>
            </a:r>
            <a:r>
              <a:rPr lang="zh-CN" dirty="0">
                <a:sym typeface="+mn-ea"/>
              </a:rPr>
              <a:t>的</a:t>
            </a:r>
            <a:r>
              <a:rPr dirty="0" err="1">
                <a:sym typeface="+mn-ea"/>
              </a:rPr>
              <a:t>四个阶段</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Four Periods of International Fintech</a:t>
            </a:r>
            <a:endParaRPr dirty="0">
              <a:sym typeface="+mn-ea"/>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移动支付的应用</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251520" y="1771892"/>
            <a:ext cx="3722742" cy="134683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线下消费典型支付场景：</a:t>
            </a:r>
            <a:endParaRPr lang="zh-CN" dirty="0">
              <a:sym typeface="+mn-ea"/>
            </a:endParaRPr>
          </a:p>
          <a:p>
            <a:pPr marR="0" algn="l" defTabSz="914400" rtl="0" eaLnBrk="1" fontAlgn="base" latinLnBrk="0" hangingPunct="1">
              <a:lnSpc>
                <a:spcPct val="100000"/>
              </a:lnSpc>
              <a:spcBef>
                <a:spcPct val="20000"/>
              </a:spcBef>
              <a:spcAft>
                <a:spcPct val="0"/>
              </a:spcAft>
              <a:buClrTx/>
              <a:buSzTx/>
              <a:buFontTx/>
            </a:pPr>
            <a:r>
              <a:rPr lang="zh-CN" dirty="0">
                <a:sym typeface="+mn-ea"/>
              </a:rPr>
              <a:t>     1.近场支付 </a:t>
            </a:r>
            <a:endParaRPr lang="zh-CN" dirty="0">
              <a:sym typeface="+mn-ea"/>
            </a:endParaRPr>
          </a:p>
          <a:p>
            <a:pPr marR="0" algn="l" defTabSz="914400" rtl="0" eaLnBrk="1" fontAlgn="base" latinLnBrk="0" hangingPunct="1">
              <a:lnSpc>
                <a:spcPct val="100000"/>
              </a:lnSpc>
              <a:spcBef>
                <a:spcPct val="20000"/>
              </a:spcBef>
              <a:spcAft>
                <a:spcPct val="0"/>
              </a:spcAft>
              <a:buClrTx/>
              <a:buSzTx/>
              <a:buFontTx/>
            </a:pPr>
            <a:r>
              <a:rPr lang="zh-CN" dirty="0">
                <a:sym typeface="+mn-ea"/>
              </a:rPr>
              <a:t>     2.扫码支付</a:t>
            </a:r>
            <a:endParaRPr lang="en-US" altLang="zh-CN" dirty="0">
              <a:sym typeface="+mn-ea"/>
            </a:endParaRPr>
          </a:p>
        </p:txBody>
      </p:sp>
      <p:sp>
        <p:nvSpPr>
          <p:cNvPr id="4" name="文本框 3"/>
          <p:cNvSpPr txBox="1"/>
          <p:nvPr/>
        </p:nvSpPr>
        <p:spPr>
          <a:xfrm>
            <a:off x="262360" y="3739274"/>
            <a:ext cx="3654182" cy="1789430"/>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线上消费典型支付场景：</a:t>
            </a:r>
            <a:endParaRPr lang="zh-CN" dirty="0">
              <a:sym typeface="+mn-ea"/>
            </a:endParaRPr>
          </a:p>
          <a:p>
            <a:pPr marR="0" algn="l" defTabSz="914400" rtl="0" eaLnBrk="1" fontAlgn="base" latinLnBrk="0" hangingPunct="1">
              <a:lnSpc>
                <a:spcPct val="100000"/>
              </a:lnSpc>
              <a:spcBef>
                <a:spcPct val="20000"/>
              </a:spcBef>
              <a:spcAft>
                <a:spcPct val="0"/>
              </a:spcAft>
              <a:buClrTx/>
              <a:buSzTx/>
              <a:buFontTx/>
            </a:pPr>
            <a:r>
              <a:rPr lang="zh-CN" dirty="0">
                <a:sym typeface="+mn-ea"/>
              </a:rPr>
              <a:t>    </a:t>
            </a:r>
            <a:r>
              <a:rPr lang="en-US" altLang="zh-CN" dirty="0">
                <a:sym typeface="+mn-ea"/>
              </a:rPr>
              <a:t>1.快捷支付</a:t>
            </a:r>
            <a:endParaRPr lang="en-US" altLang="zh-CN" dirty="0">
              <a:sym typeface="+mn-ea"/>
            </a:endParaRPr>
          </a:p>
          <a:p>
            <a:pPr marR="0" algn="l" defTabSz="914400" rtl="0" eaLnBrk="1" fontAlgn="base" latinLnBrk="0" hangingPunct="1">
              <a:lnSpc>
                <a:spcPct val="100000"/>
              </a:lnSpc>
              <a:spcBef>
                <a:spcPct val="20000"/>
              </a:spcBef>
              <a:spcAft>
                <a:spcPct val="0"/>
              </a:spcAft>
              <a:buClrTx/>
              <a:buSzTx/>
              <a:buFontTx/>
            </a:pPr>
            <a:r>
              <a:rPr lang="en-US" altLang="zh-CN" dirty="0">
                <a:sym typeface="+mn-ea"/>
              </a:rPr>
              <a:t>    2.网关支付</a:t>
            </a:r>
            <a:endParaRPr lang="en-US" altLang="zh-CN" dirty="0">
              <a:sym typeface="+mn-ea"/>
            </a:endParaRPr>
          </a:p>
          <a:p>
            <a:pPr marR="0" algn="l" defTabSz="914400" rtl="0" eaLnBrk="1" fontAlgn="base" latinLnBrk="0" hangingPunct="1">
              <a:lnSpc>
                <a:spcPct val="100000"/>
              </a:lnSpc>
              <a:spcBef>
                <a:spcPct val="20000"/>
              </a:spcBef>
              <a:spcAft>
                <a:spcPct val="0"/>
              </a:spcAft>
              <a:buClrTx/>
              <a:buSzTx/>
              <a:buFontTx/>
            </a:pPr>
            <a:r>
              <a:rPr lang="en-US" altLang="zh-CN" dirty="0">
                <a:sym typeface="+mn-ea"/>
              </a:rPr>
              <a:t>    3.线上收单支付</a:t>
            </a:r>
            <a:endParaRPr lang="en-US" altLang="zh-CN" dirty="0">
              <a:sym typeface="+mn-ea"/>
            </a:endParaRPr>
          </a:p>
        </p:txBody>
      </p:sp>
      <p:sp>
        <p:nvSpPr>
          <p:cNvPr id="5" name="文本框 4"/>
          <p:cNvSpPr txBox="1"/>
          <p:nvPr/>
        </p:nvSpPr>
        <p:spPr>
          <a:xfrm>
            <a:off x="3916542" y="1755898"/>
            <a:ext cx="4975937" cy="1717393"/>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Typical Scenarios in Offline Consumption:</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Near-field Payment</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QR Code Payment</a:t>
            </a:r>
            <a:endParaRPr lang="en-US" altLang="zh-CN" dirty="0">
              <a:sym typeface="+mn-ea"/>
            </a:endParaRPr>
          </a:p>
        </p:txBody>
      </p:sp>
      <p:sp>
        <p:nvSpPr>
          <p:cNvPr id="7" name="文本框 6"/>
          <p:cNvSpPr txBox="1"/>
          <p:nvPr/>
        </p:nvSpPr>
        <p:spPr>
          <a:xfrm>
            <a:off x="3985111" y="3747413"/>
            <a:ext cx="4975937" cy="2160591"/>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Typical Scenarios in Online Consumption:</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 Fast Payment</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Gateway Payment</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Online Receipt Payment</a:t>
            </a:r>
            <a:endParaRPr lang="en-US" altLang="zh-CN" dirty="0">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移动支付的种类</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467544" y="1731010"/>
            <a:ext cx="7837621"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按用户支付的额度,可以分为微支付和宏支付</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Micro-payment and Macro-payment in Terms of Amount Paid Users</a:t>
            </a:r>
            <a:endParaRPr lang="zh-CN" dirty="0">
              <a:sym typeface="+mn-ea"/>
            </a:endParaRPr>
          </a:p>
        </p:txBody>
      </p:sp>
      <p:sp>
        <p:nvSpPr>
          <p:cNvPr id="4" name="文本框 3"/>
          <p:cNvSpPr txBox="1"/>
          <p:nvPr/>
        </p:nvSpPr>
        <p:spPr>
          <a:xfrm>
            <a:off x="473449" y="3717032"/>
            <a:ext cx="7930331" cy="164352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按完成支付所依托的技术条件,可以分为近场支付和远程支付</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Near-field Payment and Remote Payment in Terms of Technical Conditions </a:t>
            </a:r>
            <a:endParaRPr lang="zh-CN" dirty="0">
              <a:sym typeface="+mn-e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移动支付的种类</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323528" y="1658312"/>
            <a:ext cx="8352928" cy="2012859"/>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按支付账户的性质,可以分为银行卡支付、第三方支付账户支付、通信代收费账户支付</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Bank Card Payment, Third-party Payment Account Payment, Communications Fee Account Payment in Terms of Nature of Payment Account </a:t>
            </a:r>
            <a:endParaRPr lang="zh-CN" dirty="0">
              <a:sym typeface="+mn-ea"/>
            </a:endParaRPr>
          </a:p>
        </p:txBody>
      </p:sp>
      <p:sp>
        <p:nvSpPr>
          <p:cNvPr id="7" name="文本框 6"/>
          <p:cNvSpPr txBox="1"/>
          <p:nvPr/>
        </p:nvSpPr>
        <p:spPr>
          <a:xfrm>
            <a:off x="408698" y="3861048"/>
            <a:ext cx="8352928"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按支付的结算模式,可以分为即时支付和担保支付</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Instant Payment and Guarantee Payment in Terms of Payment Settlement Models</a:t>
            </a:r>
            <a:endParaRPr lang="zh-CN" dirty="0">
              <a:sym typeface="+mn-ea"/>
            </a:endParaRPr>
          </a:p>
        </p:txBody>
      </p:sp>
      <p:sp>
        <p:nvSpPr>
          <p:cNvPr id="8" name="文本框 7"/>
          <p:cNvSpPr txBox="1"/>
          <p:nvPr/>
        </p:nvSpPr>
        <p:spPr>
          <a:xfrm>
            <a:off x="466910" y="5270372"/>
            <a:ext cx="8294716"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按用户账户的存放模式,可分为在线支付和离线支付</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Online Payment and Offline Payment in Terms of Storage Mode of Users’ Account</a:t>
            </a:r>
            <a:endParaRPr lang="zh-CN" dirty="0">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sz="2800" dirty="0">
                <a:solidFill>
                  <a:schemeClr val="tx2"/>
                </a:solidFill>
                <a:latin typeface="宋体" panose="02010600030101010101" pitchFamily="2" charset="-122"/>
                <a:ea typeface="宋体" panose="02010600030101010101" pitchFamily="2" charset="-122"/>
                <a:sym typeface="+mn-ea"/>
              </a:rPr>
              <a:t>移动支付</a:t>
            </a:r>
            <a:r>
              <a:rPr lang="zh-CN" altLang="en-US" sz="2800" dirty="0">
                <a:solidFill>
                  <a:schemeClr val="tx2"/>
                </a:solidFill>
                <a:latin typeface="宋体" panose="02010600030101010101" pitchFamily="2" charset="-122"/>
                <a:ea typeface="宋体" panose="02010600030101010101" pitchFamily="2" charset="-122"/>
                <a:sym typeface="+mn-ea"/>
              </a:rPr>
              <a:t>的发展趋势</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79512" y="1528823"/>
            <a:ext cx="8352928" cy="46166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替代纸币虚拟化</a:t>
            </a:r>
            <a:r>
              <a:rPr lang="en-US" altLang="zh-CN" dirty="0">
                <a:sym typeface="+mn-ea"/>
              </a:rPr>
              <a:t> Virtualization of Alternative to Paper Money  </a:t>
            </a:r>
            <a:endParaRPr lang="zh-CN" dirty="0">
              <a:sym typeface="+mn-ea"/>
            </a:endParaRPr>
          </a:p>
        </p:txBody>
      </p:sp>
      <p:sp>
        <p:nvSpPr>
          <p:cNvPr id="4" name="文本框 3"/>
          <p:cNvSpPr txBox="1"/>
          <p:nvPr/>
        </p:nvSpPr>
        <p:spPr>
          <a:xfrm>
            <a:off x="179512" y="2524358"/>
            <a:ext cx="8136890"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银行服务移动化</a:t>
            </a:r>
            <a:r>
              <a:rPr lang="en-US" altLang="zh-CN" dirty="0">
                <a:sym typeface="+mn-ea"/>
              </a:rPr>
              <a:t> Mobility of Banking Services</a:t>
            </a:r>
            <a:endParaRPr lang="zh-CN" dirty="0">
              <a:sym typeface="+mn-ea"/>
            </a:endParaRPr>
          </a:p>
        </p:txBody>
      </p:sp>
      <p:sp>
        <p:nvSpPr>
          <p:cNvPr id="5" name="文本框 4"/>
          <p:cNvSpPr txBox="1"/>
          <p:nvPr/>
        </p:nvSpPr>
        <p:spPr>
          <a:xfrm>
            <a:off x="195701" y="4430474"/>
            <a:ext cx="8218788"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虚拟货币国际化</a:t>
            </a:r>
            <a:r>
              <a:rPr lang="en-US" altLang="zh-CN" dirty="0">
                <a:sym typeface="+mn-ea"/>
              </a:rPr>
              <a:t> Internationalization of Virtual Currency </a:t>
            </a:r>
            <a:endParaRPr lang="zh-CN" dirty="0">
              <a:sym typeface="+mn-ea"/>
            </a:endParaRPr>
          </a:p>
        </p:txBody>
      </p:sp>
      <p:sp>
        <p:nvSpPr>
          <p:cNvPr id="7" name="文本框 6"/>
          <p:cNvSpPr txBox="1"/>
          <p:nvPr/>
        </p:nvSpPr>
        <p:spPr>
          <a:xfrm>
            <a:off x="195701" y="3491184"/>
            <a:ext cx="8136902"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理财工具贴身化</a:t>
            </a:r>
            <a:r>
              <a:rPr lang="en-US" altLang="zh-CN" dirty="0">
                <a:sym typeface="+mn-ea"/>
              </a:rPr>
              <a:t> </a:t>
            </a:r>
            <a:r>
              <a:rPr lang="en-US" altLang="zh-CN" dirty="0" err="1">
                <a:sym typeface="+mn-ea"/>
              </a:rPr>
              <a:t>Hommization</a:t>
            </a:r>
            <a:r>
              <a:rPr lang="en-US" altLang="zh-CN" dirty="0">
                <a:sym typeface="+mn-ea"/>
              </a:rPr>
              <a:t> of Financial tools</a:t>
            </a:r>
            <a:endParaRPr lang="zh-CN" dirty="0">
              <a:sym typeface="+mn-ea"/>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P2P</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18491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P2P简介</a:t>
            </a:r>
            <a:r>
              <a:rPr lang="en-US" altLang="zh-CN" dirty="0">
                <a:sym typeface="+mn-ea"/>
              </a:rPr>
              <a:t> Introduction to P2P</a:t>
            </a:r>
            <a:endParaRPr lang="zh-CN" dirty="0">
              <a:sym typeface="+mn-ea"/>
            </a:endParaRPr>
          </a:p>
        </p:txBody>
      </p:sp>
      <p:sp>
        <p:nvSpPr>
          <p:cNvPr id="4" name="文本框 3"/>
          <p:cNvSpPr txBox="1"/>
          <p:nvPr/>
        </p:nvSpPr>
        <p:spPr>
          <a:xfrm>
            <a:off x="1407160" y="2663190"/>
            <a:ext cx="7557328"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P2P发展历程及国外发展现状</a:t>
            </a:r>
            <a:r>
              <a:rPr lang="en-US" altLang="zh-CN" dirty="0">
                <a:sym typeface="+mn-ea"/>
              </a:rPr>
              <a:t>Development of P2P at Home and Abroad</a:t>
            </a:r>
            <a:endParaRPr lang="zh-CN" dirty="0">
              <a:sym typeface="+mn-ea"/>
            </a:endParaRPr>
          </a:p>
        </p:txBody>
      </p:sp>
      <p:sp>
        <p:nvSpPr>
          <p:cNvPr id="5" name="文本框 4"/>
          <p:cNvSpPr txBox="1"/>
          <p:nvPr/>
        </p:nvSpPr>
        <p:spPr>
          <a:xfrm>
            <a:off x="1407160" y="347726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P2P的模式</a:t>
            </a:r>
            <a:r>
              <a:rPr lang="en-US" altLang="zh-CN" dirty="0">
                <a:sym typeface="+mn-ea"/>
              </a:rPr>
              <a:t> Models in P2P</a:t>
            </a:r>
            <a:endParaRPr lang="zh-CN" dirty="0">
              <a:sym typeface="+mn-ea"/>
            </a:endParaRPr>
          </a:p>
        </p:txBody>
      </p:sp>
      <p:sp>
        <p:nvSpPr>
          <p:cNvPr id="7" name="文本框 6"/>
          <p:cNvSpPr txBox="1"/>
          <p:nvPr/>
        </p:nvSpPr>
        <p:spPr>
          <a:xfrm>
            <a:off x="1407160" y="4155024"/>
            <a:ext cx="7557328"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P2P发展中存在的主要问题</a:t>
            </a:r>
            <a:r>
              <a:rPr lang="en-US" altLang="zh-CN" dirty="0">
                <a:sym typeface="+mn-ea"/>
              </a:rPr>
              <a:t> Major Problems in P2P Development</a:t>
            </a:r>
            <a:endParaRPr lang="zh-CN" dirty="0">
              <a:sym typeface="+mn-ea"/>
            </a:endParaRPr>
          </a:p>
        </p:txBody>
      </p:sp>
      <p:sp>
        <p:nvSpPr>
          <p:cNvPr id="8" name="文本框 7"/>
          <p:cNvSpPr txBox="1"/>
          <p:nvPr/>
        </p:nvSpPr>
        <p:spPr>
          <a:xfrm>
            <a:off x="1407160" y="5105400"/>
            <a:ext cx="7413312"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风险及防控</a:t>
            </a:r>
            <a:r>
              <a:rPr lang="en-US" altLang="zh-CN" dirty="0">
                <a:sym typeface="+mn-ea"/>
              </a:rPr>
              <a:t> Risks as well as Prevention and Control of Risks</a:t>
            </a:r>
            <a:endParaRPr lang="zh-CN" dirty="0">
              <a:sym typeface="+mn-ea"/>
            </a:endParaRPr>
          </a:p>
        </p:txBody>
      </p:sp>
      <p:sp>
        <p:nvSpPr>
          <p:cNvPr id="9" name="文本框 8"/>
          <p:cNvSpPr txBox="1"/>
          <p:nvPr/>
        </p:nvSpPr>
        <p:spPr>
          <a:xfrm>
            <a:off x="1407160" y="591947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媒体观点</a:t>
            </a:r>
            <a:r>
              <a:rPr lang="en-US" altLang="zh-CN" dirty="0">
                <a:sym typeface="+mn-ea"/>
              </a:rPr>
              <a:t> Media Views </a:t>
            </a:r>
            <a:endParaRPr lang="zh-CN" dirty="0">
              <a:sym typeface="+mn-ea"/>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P2P在我国的发展历程</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323528" y="1484784"/>
            <a:ext cx="8496944"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第一阶段:2007—2012年(以信用借款为主的初始发展期)</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Phase One: 2007-2012 (An Initial Period Dominated by Credit Lending)</a:t>
            </a:r>
            <a:endParaRPr lang="zh-CN" dirty="0">
              <a:sym typeface="+mn-ea"/>
            </a:endParaRPr>
          </a:p>
        </p:txBody>
      </p:sp>
      <p:sp>
        <p:nvSpPr>
          <p:cNvPr id="4" name="文本框 3"/>
          <p:cNvSpPr txBox="1"/>
          <p:nvPr/>
        </p:nvSpPr>
        <p:spPr>
          <a:xfrm>
            <a:off x="354093" y="3198167"/>
            <a:ext cx="8495674"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第二阶段:2012—2013年(以地域借款为主的快速扩张期)</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Phase Two: 2012-2013 (A Rapid Expansion Period, Mainly Based on Geographical Lending)</a:t>
            </a:r>
            <a:endParaRPr lang="zh-CN" dirty="0">
              <a:sym typeface="+mn-ea"/>
            </a:endParaRPr>
          </a:p>
        </p:txBody>
      </p:sp>
      <p:sp>
        <p:nvSpPr>
          <p:cNvPr id="5" name="文本框 4"/>
          <p:cNvSpPr txBox="1"/>
          <p:nvPr/>
        </p:nvSpPr>
        <p:spPr>
          <a:xfrm>
            <a:off x="354093" y="5013176"/>
            <a:ext cx="8495674"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第三阶段:2013—2014年(以自融高息为主的风险爆发期)</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4. 2. 2. 1. 3 Phase Three: 2013-2014 (A Risk Outbreak Period Dominated by Self-financing High Interest)</a:t>
            </a:r>
            <a:endParaRPr lang="zh-CN" dirty="0">
              <a:sym typeface="+mn-ea"/>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P2P在我国的发展历程</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7" name="文本框 6"/>
          <p:cNvSpPr txBox="1"/>
          <p:nvPr/>
        </p:nvSpPr>
        <p:spPr>
          <a:xfrm>
            <a:off x="395536" y="1720409"/>
            <a:ext cx="8424936"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第四阶段:2014—2015年(以规范监管为主的政策调整期)</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Phase Four: 2014-2015 (A Period of Policy Adjustment Dominated by Regulation and Supervision)</a:t>
            </a:r>
            <a:endParaRPr lang="zh-CN" dirty="0">
              <a:sym typeface="+mn-ea"/>
            </a:endParaRPr>
          </a:p>
        </p:txBody>
      </p:sp>
      <p:sp>
        <p:nvSpPr>
          <p:cNvPr id="8" name="文本框 7"/>
          <p:cNvSpPr txBox="1"/>
          <p:nvPr/>
        </p:nvSpPr>
        <p:spPr>
          <a:xfrm>
            <a:off x="427090" y="3439117"/>
            <a:ext cx="7878710" cy="164352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第五阶段:2015年至今(以国内市场为基础放眼海外的市场拓展期)</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Phase Five: 2015 to Present (A Period of Overseas Market Expansion Based-on the Domestic Market) </a:t>
            </a:r>
            <a:endParaRPr lang="zh-CN" dirty="0">
              <a:sym typeface="+mn-ea"/>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P2P</a:t>
            </a:r>
            <a:r>
              <a:rPr lang="zh-CN" altLang="en-US" sz="2800" dirty="0">
                <a:solidFill>
                  <a:schemeClr val="tx2"/>
                </a:solidFill>
                <a:latin typeface="宋体" panose="02010600030101010101" pitchFamily="2" charset="-122"/>
                <a:ea typeface="宋体" panose="02010600030101010101" pitchFamily="2" charset="-122"/>
              </a:rPr>
              <a:t>的模式</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826260" y="23209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债权转让模式</a:t>
            </a:r>
            <a:r>
              <a:rPr lang="en-US" altLang="zh-CN" dirty="0">
                <a:sym typeface="+mn-ea"/>
              </a:rPr>
              <a:t> Credit Assignment Model</a:t>
            </a:r>
            <a:endParaRPr lang="zh-CN" dirty="0">
              <a:sym typeface="+mn-ea"/>
            </a:endParaRPr>
          </a:p>
        </p:txBody>
      </p:sp>
      <p:sp>
        <p:nvSpPr>
          <p:cNvPr id="4" name="文本框 3"/>
          <p:cNvSpPr txBox="1"/>
          <p:nvPr/>
        </p:nvSpPr>
        <p:spPr>
          <a:xfrm>
            <a:off x="1826260" y="14763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纯线上模式</a:t>
            </a:r>
            <a:r>
              <a:rPr lang="en-US" altLang="zh-CN" dirty="0">
                <a:sym typeface="+mn-ea"/>
              </a:rPr>
              <a:t> Online-only Model</a:t>
            </a:r>
            <a:endParaRPr lang="zh-CN" dirty="0">
              <a:sym typeface="+mn-ea"/>
            </a:endParaRPr>
          </a:p>
        </p:txBody>
      </p:sp>
      <p:sp>
        <p:nvSpPr>
          <p:cNvPr id="5" name="文本框 4"/>
          <p:cNvSpPr txBox="1"/>
          <p:nvPr/>
        </p:nvSpPr>
        <p:spPr>
          <a:xfrm>
            <a:off x="1826260" y="31654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担保/抵押模式</a:t>
            </a:r>
            <a:r>
              <a:rPr lang="en-US" altLang="zh-CN" dirty="0">
                <a:sym typeface="+mn-ea"/>
              </a:rPr>
              <a:t> Guarantee/Mortgage Model </a:t>
            </a:r>
            <a:endParaRPr lang="zh-CN" dirty="0">
              <a:sym typeface="+mn-ea"/>
            </a:endParaRPr>
          </a:p>
        </p:txBody>
      </p:sp>
      <p:sp>
        <p:nvSpPr>
          <p:cNvPr id="7" name="文本框 6"/>
          <p:cNvSpPr txBox="1"/>
          <p:nvPr/>
        </p:nvSpPr>
        <p:spPr>
          <a:xfrm>
            <a:off x="1826260" y="40100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O2O模式</a:t>
            </a:r>
            <a:r>
              <a:rPr lang="en-US" altLang="zh-CN" dirty="0">
                <a:sym typeface="+mn-ea"/>
              </a:rPr>
              <a:t> O2O  </a:t>
            </a:r>
            <a:endParaRPr lang="zh-CN" dirty="0">
              <a:sym typeface="+mn-ea"/>
            </a:endParaRPr>
          </a:p>
        </p:txBody>
      </p:sp>
      <p:sp>
        <p:nvSpPr>
          <p:cNvPr id="8" name="文本框 7"/>
          <p:cNvSpPr txBox="1"/>
          <p:nvPr/>
        </p:nvSpPr>
        <p:spPr>
          <a:xfrm>
            <a:off x="1826260" y="485457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P2B模式</a:t>
            </a:r>
            <a:r>
              <a:rPr lang="en-US" altLang="zh-CN" dirty="0">
                <a:sym typeface="+mn-ea"/>
              </a:rPr>
              <a:t> P2B</a:t>
            </a:r>
            <a:endParaRPr lang="zh-CN" dirty="0">
              <a:sym typeface="+mn-ea"/>
            </a:endParaRPr>
          </a:p>
        </p:txBody>
      </p:sp>
      <p:sp>
        <p:nvSpPr>
          <p:cNvPr id="9" name="文本框 8"/>
          <p:cNvSpPr txBox="1"/>
          <p:nvPr/>
        </p:nvSpPr>
        <p:spPr>
          <a:xfrm>
            <a:off x="1826260" y="569912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P2F模式</a:t>
            </a:r>
            <a:r>
              <a:rPr lang="en-US" altLang="zh-CN" dirty="0">
                <a:sym typeface="+mn-ea"/>
              </a:rPr>
              <a:t> P2F</a:t>
            </a:r>
            <a:endParaRPr lang="zh-CN" dirty="0">
              <a:sym typeface="+mn-ea"/>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chemeClr val="tx2"/>
                </a:solidFill>
                <a:latin typeface="宋体" panose="02010600030101010101" pitchFamily="2" charset="-122"/>
                <a:ea typeface="宋体" panose="02010600030101010101" pitchFamily="2" charset="-122"/>
                <a:cs typeface="Times New Roman" panose="02020603050405020304" pitchFamily="18" charset="0"/>
              </a:rPr>
              <a:t>第三节 众筹</a:t>
            </a:r>
            <a:endParaRPr lang="zh-CN" altLang="en-US" sz="3200"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6" name="文本框 5"/>
          <p:cNvSpPr txBox="1"/>
          <p:nvPr/>
        </p:nvSpPr>
        <p:spPr>
          <a:xfrm>
            <a:off x="179512" y="1657985"/>
            <a:ext cx="8784976"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众筹的概念及发展历程</a:t>
            </a:r>
            <a:r>
              <a:rPr lang="en-US" altLang="zh-CN" dirty="0">
                <a:sym typeface="+mn-ea"/>
              </a:rPr>
              <a:t> Concept and Development of Crowdfunding</a:t>
            </a:r>
            <a:endParaRPr lang="zh-CN" dirty="0">
              <a:sym typeface="+mn-ea"/>
            </a:endParaRPr>
          </a:p>
        </p:txBody>
      </p:sp>
      <p:sp>
        <p:nvSpPr>
          <p:cNvPr id="4" name="文本框 3"/>
          <p:cNvSpPr txBox="1"/>
          <p:nvPr/>
        </p:nvSpPr>
        <p:spPr>
          <a:xfrm>
            <a:off x="192878" y="2564904"/>
            <a:ext cx="8699602"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众筹的特征</a:t>
            </a:r>
            <a:r>
              <a:rPr lang="en-US" altLang="zh-CN" dirty="0">
                <a:sym typeface="+mn-ea"/>
              </a:rPr>
              <a:t> Features of Crowdfunding</a:t>
            </a:r>
            <a:endParaRPr lang="zh-CN" dirty="0">
              <a:sym typeface="+mn-ea"/>
            </a:endParaRPr>
          </a:p>
        </p:txBody>
      </p:sp>
      <p:sp>
        <p:nvSpPr>
          <p:cNvPr id="5" name="文本框 4"/>
          <p:cNvSpPr txBox="1"/>
          <p:nvPr/>
        </p:nvSpPr>
        <p:spPr>
          <a:xfrm>
            <a:off x="179512" y="3220386"/>
            <a:ext cx="8712968"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众筹的发展现状</a:t>
            </a:r>
            <a:r>
              <a:rPr lang="en-US" altLang="zh-CN" dirty="0">
                <a:sym typeface="+mn-ea"/>
              </a:rPr>
              <a:t> Development Status of Crowdfunding</a:t>
            </a:r>
            <a:endParaRPr lang="zh-CN" dirty="0">
              <a:sym typeface="+mn-ea"/>
            </a:endParaRPr>
          </a:p>
        </p:txBody>
      </p:sp>
      <p:sp>
        <p:nvSpPr>
          <p:cNvPr id="7" name="文本框 6"/>
          <p:cNvSpPr txBox="1"/>
          <p:nvPr/>
        </p:nvSpPr>
        <p:spPr>
          <a:xfrm>
            <a:off x="179512" y="3931386"/>
            <a:ext cx="8771610"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网络众筹发展中的问题</a:t>
            </a:r>
            <a:r>
              <a:rPr lang="en-US" altLang="zh-CN" dirty="0">
                <a:sym typeface="+mn-ea"/>
              </a:rPr>
              <a:t>Problems in the Development of Online Crowdfunding</a:t>
            </a:r>
            <a:endParaRPr lang="zh-CN" dirty="0">
              <a:sym typeface="+mn-ea"/>
            </a:endParaRPr>
          </a:p>
        </p:txBody>
      </p:sp>
      <p:sp>
        <p:nvSpPr>
          <p:cNvPr id="8" name="文本框 7"/>
          <p:cNvSpPr txBox="1"/>
          <p:nvPr/>
        </p:nvSpPr>
        <p:spPr>
          <a:xfrm>
            <a:off x="192878" y="4784335"/>
            <a:ext cx="8771610" cy="46166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众筹的风险防控</a:t>
            </a:r>
            <a:r>
              <a:rPr lang="en-US" altLang="zh-CN" dirty="0">
                <a:sym typeface="+mn-ea"/>
              </a:rPr>
              <a:t> Risk Control and Prevention</a:t>
            </a:r>
            <a:endParaRPr lang="zh-CN" dirty="0">
              <a:sym typeface="+mn-ea"/>
            </a:endParaRPr>
          </a:p>
        </p:txBody>
      </p:sp>
      <p:sp>
        <p:nvSpPr>
          <p:cNvPr id="9" name="文本框 8"/>
          <p:cNvSpPr txBox="1"/>
          <p:nvPr/>
        </p:nvSpPr>
        <p:spPr>
          <a:xfrm>
            <a:off x="192878" y="5539263"/>
            <a:ext cx="8758244"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网络众筹业发展展望</a:t>
            </a:r>
            <a:r>
              <a:rPr lang="en-US" altLang="zh-CN" dirty="0">
                <a:sym typeface="+mn-ea"/>
              </a:rPr>
              <a:t> Prospect for  Online Crowdfunding </a:t>
            </a:r>
            <a:endParaRPr lang="zh-CN" dirty="0">
              <a:sym typeface="+mn-ea"/>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第四节 大数据金融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251520" y="1404620"/>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大数据概述</a:t>
            </a:r>
            <a:r>
              <a:rPr lang="en-US" altLang="zh-CN" dirty="0">
                <a:sym typeface="+mn-ea"/>
              </a:rPr>
              <a:t> Overview of Big Data</a:t>
            </a:r>
            <a:endParaRPr lang="zh-CN" dirty="0">
              <a:sym typeface="+mn-ea"/>
            </a:endParaRPr>
          </a:p>
        </p:txBody>
      </p:sp>
      <p:sp>
        <p:nvSpPr>
          <p:cNvPr id="4" name="文本框 3"/>
          <p:cNvSpPr txBox="1"/>
          <p:nvPr/>
        </p:nvSpPr>
        <p:spPr>
          <a:xfrm>
            <a:off x="251520" y="212661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大数据的发展</a:t>
            </a:r>
            <a:r>
              <a:rPr lang="en-US" altLang="zh-CN" dirty="0">
                <a:sym typeface="+mn-ea"/>
              </a:rPr>
              <a:t> Development of Big Data</a:t>
            </a:r>
            <a:endParaRPr lang="zh-CN" dirty="0">
              <a:sym typeface="+mn-ea"/>
            </a:endParaRPr>
          </a:p>
        </p:txBody>
      </p:sp>
      <p:sp>
        <p:nvSpPr>
          <p:cNvPr id="5" name="文本框 4"/>
          <p:cNvSpPr txBox="1"/>
          <p:nvPr/>
        </p:nvSpPr>
        <p:spPr>
          <a:xfrm>
            <a:off x="251520" y="2808001"/>
            <a:ext cx="8640960"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大数据的采集与应用领域</a:t>
            </a:r>
            <a:r>
              <a:rPr lang="en-US" altLang="zh-CN" dirty="0">
                <a:sym typeface="+mn-ea"/>
              </a:rPr>
              <a:t> Collection and Application of Big Data</a:t>
            </a:r>
            <a:endParaRPr lang="zh-CN" dirty="0">
              <a:sym typeface="+mn-ea"/>
            </a:endParaRPr>
          </a:p>
        </p:txBody>
      </p:sp>
      <p:sp>
        <p:nvSpPr>
          <p:cNvPr id="7" name="文本框 6"/>
          <p:cNvSpPr txBox="1"/>
          <p:nvPr/>
        </p:nvSpPr>
        <p:spPr>
          <a:xfrm>
            <a:off x="251520" y="3580304"/>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大数据的应用</a:t>
            </a:r>
            <a:r>
              <a:rPr lang="en-US" altLang="zh-CN" dirty="0">
                <a:sym typeface="+mn-ea"/>
              </a:rPr>
              <a:t> Applications of Big Data</a:t>
            </a:r>
            <a:endParaRPr lang="zh-CN" dirty="0">
              <a:sym typeface="+mn-ea"/>
            </a:endParaRPr>
          </a:p>
        </p:txBody>
      </p:sp>
      <p:sp>
        <p:nvSpPr>
          <p:cNvPr id="8" name="文本框 7"/>
          <p:cNvSpPr txBox="1"/>
          <p:nvPr/>
        </p:nvSpPr>
        <p:spPr>
          <a:xfrm>
            <a:off x="264886" y="4197332"/>
            <a:ext cx="8627594"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大数据金融的发展现状</a:t>
            </a:r>
            <a:r>
              <a:rPr lang="en-US" altLang="zh-CN" dirty="0">
                <a:sym typeface="+mn-ea"/>
              </a:rPr>
              <a:t> Development Status of Big Data Finance</a:t>
            </a:r>
            <a:endParaRPr lang="zh-CN" dirty="0">
              <a:sym typeface="+mn-ea"/>
            </a:endParaRPr>
          </a:p>
        </p:txBody>
      </p:sp>
      <p:sp>
        <p:nvSpPr>
          <p:cNvPr id="9" name="文本框 8"/>
          <p:cNvSpPr txBox="1"/>
          <p:nvPr/>
        </p:nvSpPr>
        <p:spPr>
          <a:xfrm>
            <a:off x="251520" y="4993005"/>
            <a:ext cx="8627594"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大数据金融发展中存在的风险</a:t>
            </a:r>
            <a:r>
              <a:rPr lang="en-US" altLang="zh-CN" dirty="0">
                <a:sym typeface="+mn-ea"/>
              </a:rPr>
              <a:t> Risks in Big Data Finance</a:t>
            </a:r>
            <a:endParaRPr lang="zh-CN" dirty="0">
              <a:sym typeface="+mn-ea"/>
            </a:endParaRPr>
          </a:p>
        </p:txBody>
      </p:sp>
      <p:sp>
        <p:nvSpPr>
          <p:cNvPr id="10" name="文本框 9"/>
          <p:cNvSpPr txBox="1"/>
          <p:nvPr/>
        </p:nvSpPr>
        <p:spPr>
          <a:xfrm>
            <a:off x="264886" y="5681344"/>
            <a:ext cx="8627594" cy="83099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大数据金融风险防范措施</a:t>
            </a:r>
            <a:r>
              <a:rPr lang="en-US" altLang="zh-CN" dirty="0">
                <a:sym typeface="+mn-ea"/>
              </a:rPr>
              <a:t> Risk Prevention Measures of Big Data Finance </a:t>
            </a:r>
            <a:endParaRPr lang="zh-CN" dirty="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2800" dirty="0">
                <a:solidFill>
                  <a:schemeClr val="tx2"/>
                </a:solidFill>
                <a:latin typeface="宋体" panose="02010600030101010101" pitchFamily="2" charset="-122"/>
                <a:ea typeface="宋体" panose="02010600030101010101" pitchFamily="2" charset="-122"/>
                <a:sym typeface="+mn-ea"/>
              </a:rPr>
              <a:t>国际金融科技的发展</a:t>
            </a:r>
            <a:r>
              <a:rPr lang="zh-CN" sz="2800" dirty="0">
                <a:solidFill>
                  <a:schemeClr val="tx2"/>
                </a:solidFill>
                <a:latin typeface="宋体" panose="02010600030101010101" pitchFamily="2" charset="-122"/>
                <a:ea typeface="宋体" panose="02010600030101010101" pitchFamily="2" charset="-122"/>
                <a:sym typeface="+mn-ea"/>
              </a:rPr>
              <a:t>的</a:t>
            </a:r>
            <a:r>
              <a:rPr sz="2800" dirty="0" err="1">
                <a:solidFill>
                  <a:schemeClr val="tx2"/>
                </a:solidFill>
                <a:latin typeface="宋体" panose="02010600030101010101" pitchFamily="2" charset="-122"/>
                <a:ea typeface="宋体" panose="02010600030101010101" pitchFamily="2" charset="-122"/>
                <a:sym typeface="+mn-ea"/>
              </a:rPr>
              <a:t>四个阶段</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9" name="文本框 8"/>
          <p:cNvSpPr txBox="1"/>
          <p:nvPr/>
        </p:nvSpPr>
        <p:spPr>
          <a:xfrm>
            <a:off x="539552" y="2154805"/>
            <a:ext cx="7871023"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a:sym typeface="+mn-ea"/>
              </a:rPr>
              <a:t>金融科技1.0时代</a:t>
            </a:r>
            <a:r>
              <a:rPr lang="zh-CN" dirty="0">
                <a:sym typeface="+mn-ea"/>
              </a:rPr>
              <a:t>：金融行业与科技行业并驾齐驱</a:t>
            </a:r>
            <a:endParaRPr lang="en-US" altLang="zh-CN" dirty="0">
              <a:sym typeface="+mn-ea"/>
            </a:endParaRPr>
          </a:p>
          <a:p>
            <a:pPr marR="0" algn="just" defTabSz="914400" rtl="0" eaLnBrk="1" fontAlgn="base" latinLnBrk="0" hangingPunct="1">
              <a:lnSpc>
                <a:spcPct val="100000"/>
              </a:lnSpc>
              <a:spcBef>
                <a:spcPct val="20000"/>
              </a:spcBef>
              <a:spcAft>
                <a:spcPct val="0"/>
              </a:spcAft>
              <a:buClrTx/>
              <a:buSzTx/>
            </a:pPr>
            <a:r>
              <a:rPr lang="en-US" altLang="zh-CN" dirty="0">
                <a:sym typeface="+mn-ea"/>
              </a:rPr>
              <a:t>Fintech 1.0: The financial services industry and the technological industry have mutually reinforced.</a:t>
            </a:r>
            <a:endParaRPr lang="zh-CN" dirty="0">
              <a:sym typeface="+mn-ea"/>
            </a:endParaRPr>
          </a:p>
        </p:txBody>
      </p:sp>
      <p:sp>
        <p:nvSpPr>
          <p:cNvPr id="4" name="文本框 3"/>
          <p:cNvSpPr txBox="1"/>
          <p:nvPr/>
        </p:nvSpPr>
        <p:spPr>
          <a:xfrm>
            <a:off x="539552" y="4005064"/>
            <a:ext cx="7968352" cy="1643527"/>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a:sym typeface="+mn-ea"/>
              </a:rPr>
              <a:t>金融科技2.0时代</a:t>
            </a:r>
            <a:r>
              <a:rPr lang="zh-CN" dirty="0">
                <a:sym typeface="+mn-ea"/>
              </a:rPr>
              <a:t>：科技在推动金融全球化的同时,还使得金融服务越来越数字化</a:t>
            </a:r>
            <a:endParaRPr lang="en-US" altLang="zh-CN" dirty="0">
              <a:sym typeface="+mn-ea"/>
            </a:endParaRPr>
          </a:p>
          <a:p>
            <a:pPr marR="0" algn="just" defTabSz="914400" rtl="0" eaLnBrk="1" fontAlgn="base" latinLnBrk="0" hangingPunct="1">
              <a:lnSpc>
                <a:spcPct val="100000"/>
              </a:lnSpc>
              <a:spcBef>
                <a:spcPct val="20000"/>
              </a:spcBef>
              <a:spcAft>
                <a:spcPct val="0"/>
              </a:spcAft>
              <a:buClrTx/>
              <a:buSzTx/>
            </a:pPr>
            <a:r>
              <a:rPr lang="en-US" altLang="zh-CN" dirty="0">
                <a:sym typeface="+mn-ea"/>
              </a:rPr>
              <a:t>Fintech 2.0: Technology has promoted the financial globalization, as well as digitalized financial services.</a:t>
            </a:r>
            <a:endParaRPr lang="zh-CN" dirty="0">
              <a:sym typeface="+mn-ea"/>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第五节 征信系统</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191706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征信概念</a:t>
            </a:r>
            <a:r>
              <a:rPr lang="en-US" altLang="zh-CN" dirty="0">
                <a:sym typeface="+mn-ea"/>
              </a:rPr>
              <a:t> Concept of Credit</a:t>
            </a:r>
            <a:endParaRPr lang="zh-CN" dirty="0">
              <a:sym typeface="+mn-ea"/>
            </a:endParaRPr>
          </a:p>
        </p:txBody>
      </p:sp>
      <p:sp>
        <p:nvSpPr>
          <p:cNvPr id="4" name="文本框 3"/>
          <p:cNvSpPr txBox="1"/>
          <p:nvPr/>
        </p:nvSpPr>
        <p:spPr>
          <a:xfrm>
            <a:off x="1407160" y="3037205"/>
            <a:ext cx="7341304"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征信系统发展现状</a:t>
            </a:r>
            <a:r>
              <a:rPr lang="en-US" altLang="zh-CN" dirty="0">
                <a:sym typeface="+mn-ea"/>
              </a:rPr>
              <a:t> Development of the Credit System</a:t>
            </a:r>
            <a:endParaRPr lang="zh-CN" dirty="0">
              <a:sym typeface="+mn-ea"/>
            </a:endParaRPr>
          </a:p>
        </p:txBody>
      </p:sp>
      <p:sp>
        <p:nvSpPr>
          <p:cNvPr id="5" name="文本框 4"/>
          <p:cNvSpPr txBox="1"/>
          <p:nvPr/>
        </p:nvSpPr>
        <p:spPr>
          <a:xfrm>
            <a:off x="1407160" y="4157345"/>
            <a:ext cx="7341304" cy="46166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征信系统的应用</a:t>
            </a:r>
            <a:r>
              <a:rPr lang="en-US" altLang="zh-CN" dirty="0">
                <a:sym typeface="+mn-ea"/>
              </a:rPr>
              <a:t> Application of the Credit System</a:t>
            </a:r>
            <a:endParaRPr lang="zh-CN" dirty="0">
              <a:sym typeface="+mn-ea"/>
            </a:endParaRPr>
          </a:p>
        </p:txBody>
      </p:sp>
      <p:sp>
        <p:nvSpPr>
          <p:cNvPr id="7" name="文本框 6"/>
          <p:cNvSpPr txBox="1"/>
          <p:nvPr/>
        </p:nvSpPr>
        <p:spPr>
          <a:xfrm>
            <a:off x="1407160" y="5277485"/>
            <a:ext cx="632968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风险防控</a:t>
            </a:r>
            <a:r>
              <a:rPr lang="en-US" altLang="zh-CN" dirty="0">
                <a:sym typeface="+mn-ea"/>
              </a:rPr>
              <a:t> Risk Prevention and Control</a:t>
            </a:r>
            <a:endParaRPr lang="zh-CN" dirty="0">
              <a:sym typeface="+mn-ea"/>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第六节 信息化金融机构</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1916430"/>
            <a:ext cx="7197288" cy="904863"/>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信息化金融机构的概况</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Overview of Informatized Financial Institutions</a:t>
            </a:r>
            <a:endParaRPr lang="zh-CN" dirty="0">
              <a:sym typeface="+mn-ea"/>
            </a:endParaRPr>
          </a:p>
        </p:txBody>
      </p:sp>
      <p:sp>
        <p:nvSpPr>
          <p:cNvPr id="4" name="文本框 3"/>
          <p:cNvSpPr txBox="1"/>
          <p:nvPr/>
        </p:nvSpPr>
        <p:spPr>
          <a:xfrm>
            <a:off x="1407160" y="5077460"/>
            <a:ext cx="7053272"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dirty="0">
                <a:sym typeface="+mn-ea"/>
              </a:rPr>
              <a:t>信息化金融机构主要经营模式</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Main Business models of Informatized Financial Institutions</a:t>
            </a:r>
            <a:endParaRPr lang="zh-CN" dirty="0">
              <a:sym typeface="+mn-ea"/>
            </a:endParaRPr>
          </a:p>
        </p:txBody>
      </p:sp>
      <p:sp>
        <p:nvSpPr>
          <p:cNvPr id="7" name="文本框 6"/>
          <p:cNvSpPr txBox="1"/>
          <p:nvPr/>
        </p:nvSpPr>
        <p:spPr>
          <a:xfrm>
            <a:off x="1407160" y="3496945"/>
            <a:ext cx="7053272"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信息化金融机构的特点</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Characteristics of Informatized Financial Institutions</a:t>
            </a:r>
            <a:endParaRPr lang="zh-CN" dirty="0">
              <a:sym typeface="+mn-ea"/>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第七节 互联网金融门户</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2488565"/>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互联网金融门户的概况</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Overview of Internet Financial Portals</a:t>
            </a:r>
            <a:endParaRPr lang="zh-CN" dirty="0">
              <a:sym typeface="+mn-ea"/>
            </a:endParaRPr>
          </a:p>
        </p:txBody>
      </p:sp>
      <p:sp>
        <p:nvSpPr>
          <p:cNvPr id="4" name="文本框 3"/>
          <p:cNvSpPr txBox="1"/>
          <p:nvPr/>
        </p:nvSpPr>
        <p:spPr>
          <a:xfrm>
            <a:off x="1461135" y="3700780"/>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dirty="0">
                <a:sym typeface="+mn-ea"/>
              </a:rPr>
              <a:t>互联网金融门户的分类</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Classification of Internet Financial Portals</a:t>
            </a:r>
            <a:endParaRPr lang="zh-CN" dirty="0">
              <a:sym typeface="+mn-ea"/>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4427984" y="1637184"/>
            <a:ext cx="4405682" cy="4949825"/>
          </a:xfrm>
        </p:spPr>
        <p:txBody>
          <a:bodyPr/>
          <a:lstStyle/>
          <a:p>
            <a:pPr marL="0" indent="0" algn="just" latinLnBrk="0">
              <a:lnSpc>
                <a:spcPts val="3280"/>
              </a:lnSpc>
              <a:spcBef>
                <a:spcPts val="0"/>
              </a:spcBef>
              <a:buNone/>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1. What is mobile payment and what are its characteristics?</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latinLnBrk="0">
              <a:lnSpc>
                <a:spcPts val="3280"/>
              </a:lnSpc>
              <a:spcBef>
                <a:spcPts val="0"/>
              </a:spcBef>
              <a:buNone/>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2. What are types of mobile payment?</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latinLnBrk="0">
              <a:lnSpc>
                <a:spcPts val="3280"/>
              </a:lnSpc>
              <a:spcBef>
                <a:spcPts val="0"/>
              </a:spcBef>
              <a:buNone/>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3. What is the trend of mobile payment?</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latinLnBrk="0">
              <a:lnSpc>
                <a:spcPts val="3280"/>
              </a:lnSpc>
              <a:spcBef>
                <a:spcPts val="0"/>
              </a:spcBef>
              <a:buNone/>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4. What are security problems in mobile payment?</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latinLnBrk="0">
              <a:lnSpc>
                <a:spcPts val="3280"/>
              </a:lnSpc>
              <a:spcBef>
                <a:spcPts val="0"/>
              </a:spcBef>
              <a:buNone/>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5. Please introduce P2P briefly.</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latinLnBrk="0">
              <a:lnSpc>
                <a:spcPts val="3280"/>
              </a:lnSpc>
              <a:spcBef>
                <a:spcPts val="0"/>
              </a:spcBef>
              <a:buNone/>
            </a:pP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6. Please describe risks, strengths and weaknesses of P2P.</a:t>
            </a:r>
            <a:endParaRPr lang="en-US" altLang="zh-CN" sz="240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latinLnBrk="0">
              <a:lnSpc>
                <a:spcPts val="3280"/>
              </a:lnSpc>
              <a:spcBef>
                <a:spcPts val="0"/>
              </a:spcBef>
              <a:buNone/>
            </a:pPr>
            <a:endParaRPr lang="zh-CN" alt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3"/>
          <p:cNvSpPr txBox="1"/>
          <p:nvPr/>
        </p:nvSpPr>
        <p:spPr>
          <a:xfrm>
            <a:off x="310334" y="1637184"/>
            <a:ext cx="3693986" cy="4949825"/>
          </a:xfrm>
          <a:prstGeom prst="rect">
            <a:avLst/>
          </a:prstGeom>
          <a:noFill/>
          <a:ln w="9525">
            <a:noFill/>
          </a:ln>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lnSpc>
                <a:spcPts val="3280"/>
              </a:lnSpc>
              <a:spcBef>
                <a:spcPts val="0"/>
              </a:spcBef>
              <a:buFontTx/>
              <a:buNone/>
            </a:pPr>
            <a:r>
              <a:rPr lang="zh-CN" altLang="en-US" sz="2400" kern="0">
                <a:latin typeface="宋体" panose="02010600030101010101" pitchFamily="2" charset="-122"/>
                <a:ea typeface="宋体" panose="02010600030101010101" pitchFamily="2" charset="-122"/>
              </a:rPr>
              <a:t>1.简述移动支付的定义和特征。</a:t>
            </a:r>
            <a:endParaRPr lang="zh-CN" altLang="en-US" sz="2400" kern="0">
              <a:latin typeface="宋体" panose="02010600030101010101" pitchFamily="2" charset="-122"/>
              <a:ea typeface="宋体" panose="02010600030101010101" pitchFamily="2" charset="-122"/>
            </a:endParaRPr>
          </a:p>
          <a:p>
            <a:pPr marL="0" indent="0" algn="just">
              <a:lnSpc>
                <a:spcPts val="3280"/>
              </a:lnSpc>
              <a:spcBef>
                <a:spcPts val="0"/>
              </a:spcBef>
              <a:buFontTx/>
              <a:buNone/>
            </a:pPr>
            <a:r>
              <a:rPr lang="zh-CN" altLang="en-US" sz="2400" kern="0">
                <a:latin typeface="宋体" panose="02010600030101010101" pitchFamily="2" charset="-122"/>
                <a:ea typeface="宋体" panose="02010600030101010101" pitchFamily="2" charset="-122"/>
              </a:rPr>
              <a:t>2.简述移动支付的种类。</a:t>
            </a:r>
            <a:endParaRPr lang="zh-CN" altLang="en-US" sz="2400" kern="0">
              <a:latin typeface="宋体" panose="02010600030101010101" pitchFamily="2" charset="-122"/>
              <a:ea typeface="宋体" panose="02010600030101010101" pitchFamily="2" charset="-122"/>
            </a:endParaRPr>
          </a:p>
          <a:p>
            <a:pPr marL="0" indent="0" algn="just">
              <a:lnSpc>
                <a:spcPts val="3280"/>
              </a:lnSpc>
              <a:spcBef>
                <a:spcPts val="0"/>
              </a:spcBef>
              <a:buFontTx/>
              <a:buNone/>
            </a:pPr>
            <a:r>
              <a:rPr lang="zh-CN" altLang="en-US" sz="2400" kern="0">
                <a:latin typeface="宋体" panose="02010600030101010101" pitchFamily="2" charset="-122"/>
                <a:ea typeface="宋体" panose="02010600030101010101" pitchFamily="2" charset="-122"/>
              </a:rPr>
              <a:t>3.简述移动支付的发展趋势。</a:t>
            </a:r>
            <a:endParaRPr lang="zh-CN" altLang="en-US" sz="2400" kern="0">
              <a:latin typeface="宋体" panose="02010600030101010101" pitchFamily="2" charset="-122"/>
              <a:ea typeface="宋体" panose="02010600030101010101" pitchFamily="2" charset="-122"/>
            </a:endParaRPr>
          </a:p>
          <a:p>
            <a:pPr marL="0" indent="0" algn="just">
              <a:lnSpc>
                <a:spcPts val="3280"/>
              </a:lnSpc>
              <a:spcBef>
                <a:spcPts val="0"/>
              </a:spcBef>
              <a:buFontTx/>
              <a:buNone/>
            </a:pPr>
            <a:r>
              <a:rPr lang="zh-CN" altLang="en-US" sz="2400" kern="0">
                <a:latin typeface="宋体" panose="02010600030101010101" pitchFamily="2" charset="-122"/>
                <a:ea typeface="宋体" panose="02010600030101010101" pitchFamily="2" charset="-122"/>
              </a:rPr>
              <a:t>4.简述移动支付在的安全问题。</a:t>
            </a:r>
            <a:endParaRPr lang="zh-CN" altLang="en-US" sz="2400" kern="0">
              <a:latin typeface="宋体" panose="02010600030101010101" pitchFamily="2" charset="-122"/>
              <a:ea typeface="宋体" panose="02010600030101010101" pitchFamily="2" charset="-122"/>
            </a:endParaRPr>
          </a:p>
          <a:p>
            <a:pPr marL="0" indent="0" algn="just">
              <a:lnSpc>
                <a:spcPts val="3280"/>
              </a:lnSpc>
              <a:spcBef>
                <a:spcPts val="0"/>
              </a:spcBef>
              <a:buFontTx/>
              <a:buNone/>
            </a:pPr>
            <a:r>
              <a:rPr lang="zh-CN" altLang="en-US" sz="2400" kern="0">
                <a:latin typeface="宋体" panose="02010600030101010101" pitchFamily="2" charset="-122"/>
                <a:ea typeface="宋体" panose="02010600030101010101" pitchFamily="2" charset="-122"/>
              </a:rPr>
              <a:t>5.简要介绍P2P。</a:t>
            </a:r>
            <a:endParaRPr lang="zh-CN" altLang="en-US" sz="2400" kern="0">
              <a:latin typeface="宋体" panose="02010600030101010101" pitchFamily="2" charset="-122"/>
              <a:ea typeface="宋体" panose="02010600030101010101" pitchFamily="2" charset="-122"/>
            </a:endParaRPr>
          </a:p>
          <a:p>
            <a:pPr marL="0" indent="0" algn="just">
              <a:lnSpc>
                <a:spcPts val="3280"/>
              </a:lnSpc>
              <a:spcBef>
                <a:spcPts val="0"/>
              </a:spcBef>
              <a:buFontTx/>
              <a:buNone/>
            </a:pPr>
            <a:r>
              <a:rPr lang="zh-CN" altLang="en-US" sz="2400" kern="0">
                <a:latin typeface="宋体" panose="02010600030101010101" pitchFamily="2" charset="-122"/>
                <a:ea typeface="宋体" panose="02010600030101010101" pitchFamily="2" charset="-122"/>
              </a:rPr>
              <a:t>6.简述P2P存在的风险和优缺点。</a:t>
            </a:r>
            <a:endParaRPr lang="zh-CN" altLang="en-US" sz="2400" kern="0">
              <a:latin typeface="宋体" panose="02010600030101010101" pitchFamily="2" charset="-122"/>
              <a:ea typeface="宋体" panose="02010600030101010101" pitchFamily="2" charset="-122"/>
            </a:endParaRPr>
          </a:p>
          <a:p>
            <a:pPr marL="0" indent="0" algn="just">
              <a:lnSpc>
                <a:spcPts val="3280"/>
              </a:lnSpc>
              <a:spcBef>
                <a:spcPts val="0"/>
              </a:spcBef>
              <a:buFontTx/>
              <a:buNone/>
            </a:pPr>
            <a:endParaRPr lang="zh-CN" altLang="en-US" sz="2400" kern="0" dirty="0">
              <a:latin typeface="宋体" panose="02010600030101010101" pitchFamily="2" charset="-122"/>
              <a:ea typeface="宋体" panose="02010600030101010101" pitchFamily="2"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323529" y="1484784"/>
            <a:ext cx="3096344" cy="4949825"/>
          </a:xfrm>
        </p:spPr>
        <p:txBody>
          <a:bodyPr/>
          <a:lstStyle/>
          <a:p>
            <a:pPr marL="0" indent="0" latinLnBrk="0">
              <a:lnSpc>
                <a:spcPts val="3280"/>
              </a:lnSpc>
              <a:spcBef>
                <a:spcPts val="0"/>
              </a:spcBef>
              <a:buNone/>
            </a:pPr>
            <a:r>
              <a:rPr lang="zh-CN" altLang="en-US" sz="2400" dirty="0">
                <a:latin typeface="宋体" panose="02010600030101010101" pitchFamily="2" charset="-122"/>
                <a:ea typeface="宋体" panose="02010600030101010101" pitchFamily="2" charset="-122"/>
              </a:rPr>
              <a:t>7.简述众筹的定义和特征。</a:t>
            </a:r>
            <a:endParaRPr lang="zh-CN" altLang="en-US" sz="2400" dirty="0">
              <a:latin typeface="宋体" panose="02010600030101010101" pitchFamily="2" charset="-122"/>
              <a:ea typeface="宋体" panose="02010600030101010101" pitchFamily="2" charset="-122"/>
            </a:endParaRPr>
          </a:p>
          <a:p>
            <a:pPr marL="0" indent="0" latinLnBrk="0">
              <a:lnSpc>
                <a:spcPts val="3280"/>
              </a:lnSpc>
              <a:spcBef>
                <a:spcPts val="0"/>
              </a:spcBef>
              <a:buNone/>
            </a:pPr>
            <a:r>
              <a:rPr lang="zh-CN" altLang="en-US" sz="2400" dirty="0">
                <a:latin typeface="宋体" panose="02010600030101010101" pitchFamily="2" charset="-122"/>
                <a:ea typeface="宋体" panose="02010600030101010101" pitchFamily="2" charset="-122"/>
              </a:rPr>
              <a:t>8.简述信息化金融机构的特点。</a:t>
            </a:r>
            <a:endParaRPr lang="zh-CN" altLang="en-US" sz="2400" dirty="0">
              <a:latin typeface="宋体" panose="02010600030101010101" pitchFamily="2" charset="-122"/>
              <a:ea typeface="宋体" panose="02010600030101010101" pitchFamily="2" charset="-122"/>
            </a:endParaRPr>
          </a:p>
          <a:p>
            <a:pPr marL="0" indent="0" latinLnBrk="0">
              <a:lnSpc>
                <a:spcPts val="3280"/>
              </a:lnSpc>
              <a:spcBef>
                <a:spcPts val="0"/>
              </a:spcBef>
              <a:buNone/>
            </a:pPr>
            <a:r>
              <a:rPr lang="zh-CN" altLang="en-US" sz="2400" dirty="0">
                <a:latin typeface="宋体" panose="02010600030101010101" pitchFamily="2" charset="-122"/>
                <a:ea typeface="宋体" panose="02010600030101010101" pitchFamily="2" charset="-122"/>
              </a:rPr>
              <a:t>9.简述信息化金融机构主要经营模式。</a:t>
            </a:r>
            <a:endParaRPr lang="zh-CN" altLang="en-US" sz="2400" dirty="0">
              <a:latin typeface="宋体" panose="02010600030101010101" pitchFamily="2" charset="-122"/>
              <a:ea typeface="宋体" panose="02010600030101010101" pitchFamily="2" charset="-122"/>
            </a:endParaRPr>
          </a:p>
          <a:p>
            <a:pPr marL="0" indent="0" latinLnBrk="0">
              <a:lnSpc>
                <a:spcPts val="3280"/>
              </a:lnSpc>
              <a:spcBef>
                <a:spcPts val="0"/>
              </a:spcBef>
              <a:buNone/>
            </a:pPr>
            <a:r>
              <a:rPr lang="zh-CN" altLang="en-US" sz="2400" dirty="0">
                <a:latin typeface="宋体" panose="02010600030101010101" pitchFamily="2" charset="-122"/>
                <a:ea typeface="宋体" panose="02010600030101010101" pitchFamily="2" charset="-122"/>
              </a:rPr>
              <a:t>10.简述互联网金融门户的分类。</a:t>
            </a:r>
            <a:endParaRPr lang="zh-CN" altLang="en-US" sz="2400" dirty="0">
              <a:latin typeface="宋体" panose="02010600030101010101" pitchFamily="2" charset="-122"/>
              <a:ea typeface="宋体" panose="02010600030101010101" pitchFamily="2" charset="-122"/>
            </a:endParaRPr>
          </a:p>
          <a:p>
            <a:pPr marL="0" indent="0" latinLnBrk="0">
              <a:lnSpc>
                <a:spcPts val="3280"/>
              </a:lnSpc>
              <a:spcBef>
                <a:spcPts val="0"/>
              </a:spcBef>
              <a:buNone/>
            </a:pPr>
            <a:r>
              <a:rPr lang="zh-CN" altLang="en-US" sz="2400" dirty="0">
                <a:latin typeface="宋体" panose="02010600030101010101" pitchFamily="2" charset="-122"/>
                <a:ea typeface="宋体" panose="02010600030101010101" pitchFamily="2" charset="-122"/>
              </a:rPr>
              <a:t>11.简述大数据分析的定义和优点。</a:t>
            </a:r>
            <a:endParaRPr lang="zh-CN" altLang="en-US" sz="2400" dirty="0">
              <a:latin typeface="宋体" panose="02010600030101010101" pitchFamily="2" charset="-122"/>
              <a:ea typeface="宋体" panose="02010600030101010101" pitchFamily="2" charset="-122"/>
            </a:endParaRPr>
          </a:p>
        </p:txBody>
      </p:sp>
      <p:sp>
        <p:nvSpPr>
          <p:cNvPr id="5" name="内容占位符 3"/>
          <p:cNvSpPr txBox="1"/>
          <p:nvPr/>
        </p:nvSpPr>
        <p:spPr>
          <a:xfrm>
            <a:off x="4067943" y="1456420"/>
            <a:ext cx="4752527" cy="4949825"/>
          </a:xfrm>
          <a:prstGeom prst="rect">
            <a:avLst/>
          </a:prstGeom>
          <a:noFill/>
          <a:ln w="9525">
            <a:noFill/>
          </a:ln>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lnSpc>
                <a:spcPts val="328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7. What is crowdfunding and what are its characteristics?</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ts val="328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8. What are characteristics of informatized financial institutions?</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ts val="328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9. Please describe main business models of informatized financial institutions.</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ts val="328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10. Briefly describe the classification of Internet financial portals.</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ts val="3280"/>
              </a:lnSpc>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11. What is big data analytics and what are its strengths?</a:t>
            </a:r>
            <a:endParaRPr lang="en-US" altLang="zh-CN" sz="2400" kern="0" dirty="0">
              <a:latin typeface="Times New Roman" panose="02020603050405020304" pitchFamily="18" charset="0"/>
              <a:ea typeface="宋体" panose="02010600030101010101" pitchFamily="2" charset="-122"/>
              <a:cs typeface="Times New Roman" panose="02020603050405020304" pitchFamily="18" charset="0"/>
            </a:endParaRPr>
          </a:p>
          <a:p>
            <a:pPr marL="0" indent="0" algn="just">
              <a:lnSpc>
                <a:spcPts val="3280"/>
              </a:lnSpc>
              <a:spcBef>
                <a:spcPts val="0"/>
              </a:spcBef>
              <a:buFontTx/>
              <a:buNone/>
            </a:pPr>
            <a:endParaRPr lang="zh-CN" altLang="en-US" sz="2400" kern="0" dirty="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ea typeface="宋体" panose="02010600030101010101" pitchFamily="2" charset="-122"/>
                <a:sym typeface="+mn-ea"/>
              </a:rPr>
              <a:t>第五章  金融科技发展中的瓶颈</a:t>
            </a:r>
            <a:br>
              <a:rPr lang="en-US" altLang="zh-CN" sz="2800" dirty="0">
                <a:solidFill>
                  <a:schemeClr val="tx2"/>
                </a:solidFill>
                <a:ea typeface="宋体" panose="02010600030101010101" pitchFamily="2" charset="-122"/>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Five Bottlenecks in Fintech</a:t>
            </a:r>
            <a:endPar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sp>
        <p:nvSpPr>
          <p:cNvPr id="6" name="文本框 5"/>
          <p:cNvSpPr txBox="1"/>
          <p:nvPr/>
        </p:nvSpPr>
        <p:spPr>
          <a:xfrm>
            <a:off x="1334134" y="1870710"/>
            <a:ext cx="7558345"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金融还是科技,科技还是金融</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5. 1 Finance or Technology, Technology or Finance</a:t>
            </a:r>
            <a:endParaRPr lang="zh-CN" dirty="0">
              <a:sym typeface="+mn-ea"/>
            </a:endParaRPr>
          </a:p>
        </p:txBody>
      </p:sp>
      <p:sp>
        <p:nvSpPr>
          <p:cNvPr id="4" name="文本框 3"/>
          <p:cNvSpPr txBox="1"/>
          <p:nvPr/>
        </p:nvSpPr>
        <p:spPr>
          <a:xfrm>
            <a:off x="1334134" y="2996565"/>
            <a:ext cx="7486337"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金融科技顶层规划滞后</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5. 2 Top-level Planning of Fintech Is Lagging Behind</a:t>
            </a:r>
            <a:endParaRPr lang="zh-CN" dirty="0">
              <a:sym typeface="+mn-ea"/>
            </a:endParaRPr>
          </a:p>
        </p:txBody>
      </p:sp>
      <p:sp>
        <p:nvSpPr>
          <p:cNvPr id="5" name="文本框 4"/>
          <p:cNvSpPr txBox="1"/>
          <p:nvPr/>
        </p:nvSpPr>
        <p:spPr>
          <a:xfrm>
            <a:off x="1334135" y="4122420"/>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信息共享困难</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5. 3 Difficulties in Information Sharing</a:t>
            </a:r>
            <a:endParaRPr lang="zh-CN" dirty="0">
              <a:sym typeface="+mn-ea"/>
            </a:endParaRPr>
          </a:p>
        </p:txBody>
      </p:sp>
      <p:sp>
        <p:nvSpPr>
          <p:cNvPr id="7" name="文本框 6"/>
          <p:cNvSpPr txBox="1"/>
          <p:nvPr/>
        </p:nvSpPr>
        <p:spPr>
          <a:xfrm>
            <a:off x="1334135" y="5248275"/>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金融科技方面人才缺口大</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5. 4 A Huge Fintech Talent Gap</a:t>
            </a:r>
            <a:endParaRPr lang="en-US" altLang="zh-CN" dirty="0">
              <a:sym typeface="+mn-ea"/>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955"/>
            <a:ext cx="6937375" cy="868045"/>
          </a:xfrm>
        </p:spPr>
        <p:txBody>
          <a:bodyPr/>
          <a:lstStyle/>
          <a:p>
            <a:r>
              <a:rPr lang="zh-CN" altLang="en-US" sz="2800" dirty="0">
                <a:solidFill>
                  <a:schemeClr val="tx2"/>
                </a:solidFill>
                <a:latin typeface="宋体" panose="02010600030101010101" pitchFamily="2" charset="-122"/>
                <a:ea typeface="宋体" panose="02010600030101010101" pitchFamily="2" charset="-122"/>
              </a:rPr>
              <a:t>第一节　金融还是科技,科技还是金融</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2481580"/>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金融科技和科技金融的区别</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Differences between Fintech and Tech Finance</a:t>
            </a:r>
            <a:endParaRPr lang="zh-CN" altLang="en-US" dirty="0">
              <a:sym typeface="+mn-ea"/>
            </a:endParaRPr>
          </a:p>
        </p:txBody>
      </p:sp>
      <p:sp>
        <p:nvSpPr>
          <p:cNvPr id="4" name="文本框 3"/>
          <p:cNvSpPr txBox="1"/>
          <p:nvPr/>
        </p:nvSpPr>
        <p:spPr>
          <a:xfrm>
            <a:off x="1407160" y="4280535"/>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关于科技金融</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About Tech Finance</a:t>
            </a:r>
            <a:endParaRPr lang="zh-CN" altLang="en-US" dirty="0">
              <a:sym typeface="+mn-e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金融科技顶层规划滞后</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2558415"/>
            <a:ext cx="7269296"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金融科技对金融监管的挑战</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Challenges Posed by Fintech to Financial Regulation</a:t>
            </a:r>
            <a:endParaRPr lang="zh-CN" altLang="en-US" dirty="0">
              <a:sym typeface="+mn-ea"/>
            </a:endParaRPr>
          </a:p>
        </p:txBody>
      </p:sp>
      <p:sp>
        <p:nvSpPr>
          <p:cNvPr id="4" name="文本框 3"/>
          <p:cNvSpPr txBox="1"/>
          <p:nvPr/>
        </p:nvSpPr>
        <p:spPr>
          <a:xfrm>
            <a:off x="1407160" y="4434205"/>
            <a:ext cx="7269296"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对金融科技市场参与方的要求</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Requirements on Participants in the Fintech Market </a:t>
            </a:r>
            <a:endParaRPr lang="zh-CN" altLang="en-US" dirty="0">
              <a:sym typeface="+mn-ea"/>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第三节 信息共享困难</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2513965"/>
            <a:ext cx="7197288"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我国信息资源共享现状分析</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Analysis of Information Resources Sharing in China</a:t>
            </a:r>
            <a:endParaRPr lang="zh-CN" altLang="en-US" dirty="0">
              <a:sym typeface="+mn-ea"/>
            </a:endParaRPr>
          </a:p>
        </p:txBody>
      </p:sp>
      <p:sp>
        <p:nvSpPr>
          <p:cNvPr id="4" name="文本框 3"/>
          <p:cNvSpPr txBox="1"/>
          <p:nvPr/>
        </p:nvSpPr>
        <p:spPr>
          <a:xfrm>
            <a:off x="1407160" y="4345305"/>
            <a:ext cx="7413312"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信息资源共享面临的主要问题</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Main Problems in Information Resource Sharing</a:t>
            </a:r>
            <a:endParaRPr lang="zh-CN" altLang="en-US" dirty="0">
              <a:sym typeface="+mn-ea"/>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第四节 金融科技方面人才缺口大</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251520" y="1556792"/>
            <a:ext cx="8640960" cy="4598182"/>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银行业对人才的渴望与前几年的降薪潮和人才流失现象形成了鲜明对比。一方面,这反映出实体经济逐渐向好,银行业正走出之前的低谷;另一方面,在招揽人才方面出现的一些新现象也颇为耐人寻味,反映出行业一些新的趋势和变化,凸显出行业发展中存在的人才短缺问题。</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The banking industry’s thirst for talent stands in sharp contrast with the wave of salary cuts and brain drain seen in previous years. On the one hand, it reflects that the real economy is gradually improving and the banking sector is coming out of its previous trough. On the other hand, there are some new intriguing phenomena in recruiting talent, which reflects some new trends and changes and highlights the talent shortage in the industry.</a:t>
            </a:r>
            <a:endParaRPr lang="zh-CN" altLang="en-US" dirty="0">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67716" y="1972007"/>
            <a:ext cx="7215505" cy="904863"/>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a:sym typeface="+mn-ea"/>
              </a:rPr>
              <a:t>金融科技3.0时代</a:t>
            </a:r>
            <a:r>
              <a:rPr lang="zh-CN" dirty="0">
                <a:sym typeface="+mn-ea"/>
              </a:rPr>
              <a:t>：互联网金融阶段</a:t>
            </a:r>
            <a:endParaRPr lang="en-US" altLang="zh-CN" dirty="0">
              <a:sym typeface="+mn-ea"/>
            </a:endParaRPr>
          </a:p>
          <a:p>
            <a:pPr marR="0" algn="just" defTabSz="914400" rtl="0" eaLnBrk="1" fontAlgn="base" latinLnBrk="0" hangingPunct="1">
              <a:lnSpc>
                <a:spcPct val="100000"/>
              </a:lnSpc>
              <a:spcBef>
                <a:spcPct val="20000"/>
              </a:spcBef>
              <a:spcAft>
                <a:spcPct val="0"/>
              </a:spcAft>
              <a:buClrTx/>
              <a:buSzTx/>
            </a:pPr>
            <a:r>
              <a:rPr lang="en-US" altLang="zh-CN" dirty="0">
                <a:sym typeface="+mn-ea"/>
              </a:rPr>
              <a:t>Fintech 3.0: Internet finance</a:t>
            </a:r>
            <a:endParaRPr lang="zh-CN" dirty="0">
              <a:sym typeface="+mn-ea"/>
            </a:endParaRPr>
          </a:p>
        </p:txBody>
      </p:sp>
      <p:sp>
        <p:nvSpPr>
          <p:cNvPr id="6" name="文本框 5"/>
          <p:cNvSpPr txBox="1"/>
          <p:nvPr/>
        </p:nvSpPr>
        <p:spPr>
          <a:xfrm>
            <a:off x="1067081" y="3243737"/>
            <a:ext cx="7216140" cy="2012859"/>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a:sym typeface="+mn-ea"/>
              </a:rPr>
              <a:t>金融科技4.0时代</a:t>
            </a:r>
            <a:r>
              <a:rPr lang="zh-CN" dirty="0">
                <a:sym typeface="+mn-ea"/>
              </a:rPr>
              <a:t>：通过大数据、云计算、人工智能、区块链这些新的 IT 技术来改变传统的金融行业</a:t>
            </a:r>
            <a:endParaRPr lang="en-US" altLang="zh-CN" dirty="0">
              <a:sym typeface="+mn-ea"/>
            </a:endParaRPr>
          </a:p>
          <a:p>
            <a:pPr algn="just">
              <a:spcBef>
                <a:spcPct val="20000"/>
              </a:spcBef>
            </a:pPr>
            <a:r>
              <a:rPr lang="en-US" altLang="zh-CN" dirty="0">
                <a:sym typeface="+mn-ea"/>
              </a:rPr>
              <a:t>Fintech 4.0: New tech like big data, cloud computing, AI and block chain has changed the traditional financial industry.</a:t>
            </a:r>
            <a:endParaRPr lang="zh-CN" dirty="0">
              <a:sym typeface="+mn-ea"/>
            </a:endParaRPr>
          </a:p>
        </p:txBody>
      </p:sp>
      <p:sp>
        <p:nvSpPr>
          <p:cNvPr id="10" name="标题 1"/>
          <p:cNvSpPr>
            <a:spLocks noGrp="1"/>
          </p:cNvSpPr>
          <p:nvPr>
            <p:ph type="title"/>
          </p:nvPr>
        </p:nvSpPr>
        <p:spPr>
          <a:xfrm>
            <a:off x="1676400" y="274638"/>
            <a:ext cx="6629400" cy="868362"/>
          </a:xfrm>
        </p:spPr>
        <p:txBody>
          <a:bodyPr/>
          <a:lstStyle/>
          <a:p>
            <a:r>
              <a:rPr sz="2800" dirty="0">
                <a:solidFill>
                  <a:schemeClr val="tx2"/>
                </a:solidFill>
                <a:latin typeface="宋体" panose="02010600030101010101" pitchFamily="2" charset="-122"/>
                <a:ea typeface="宋体" panose="02010600030101010101" pitchFamily="2" charset="-122"/>
                <a:sym typeface="+mn-ea"/>
              </a:rPr>
              <a:t>国际金融科技的发展</a:t>
            </a:r>
            <a:r>
              <a:rPr lang="zh-CN" sz="2800" dirty="0">
                <a:solidFill>
                  <a:schemeClr val="tx2"/>
                </a:solidFill>
                <a:latin typeface="宋体" panose="02010600030101010101" pitchFamily="2" charset="-122"/>
                <a:ea typeface="宋体" panose="02010600030101010101" pitchFamily="2" charset="-122"/>
                <a:sym typeface="+mn-ea"/>
              </a:rPr>
              <a:t>的</a:t>
            </a:r>
            <a:r>
              <a:rPr sz="2800" dirty="0" err="1">
                <a:solidFill>
                  <a:schemeClr val="tx2"/>
                </a:solidFill>
                <a:latin typeface="宋体" panose="02010600030101010101" pitchFamily="2" charset="-122"/>
                <a:ea typeface="宋体" panose="02010600030101010101" pitchFamily="2" charset="-122"/>
                <a:sym typeface="+mn-ea"/>
              </a:rPr>
              <a:t>四个阶段</a:t>
            </a:r>
            <a:endParaRPr lang="zh-CN" altLang="en-US" sz="2800" dirty="0">
              <a:solidFill>
                <a:schemeClr val="tx2"/>
              </a:solidFill>
              <a:latin typeface="宋体" panose="02010600030101010101" pitchFamily="2" charset="-122"/>
              <a:ea typeface="宋体" panose="02010600030101010101" pitchFamily="2"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251520" y="1412776"/>
            <a:ext cx="4176464" cy="5170586"/>
          </a:xfrm>
        </p:spPr>
        <p:txBody>
          <a:bodyPr/>
          <a:lstStyle/>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1.简述金融科技和科技金融间的区别。</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2.金融边界日益模糊化,给金融监管带来哪些严峻挑战?</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3.简述信息资源共享面临的主要问题。</a:t>
            </a:r>
            <a:endParaRPr lang="zh-CN" altLang="en-US" sz="2400" dirty="0">
              <a:latin typeface="宋体" panose="02010600030101010101" pitchFamily="2" charset="-122"/>
              <a:ea typeface="宋体" panose="02010600030101010101" pitchFamily="2" charset="-122"/>
            </a:endParaRPr>
          </a:p>
        </p:txBody>
      </p:sp>
      <p:sp>
        <p:nvSpPr>
          <p:cNvPr id="5" name="内容占位符 3"/>
          <p:cNvSpPr txBox="1"/>
          <p:nvPr/>
        </p:nvSpPr>
        <p:spPr>
          <a:xfrm>
            <a:off x="4499991" y="1412776"/>
            <a:ext cx="4366837" cy="5112569"/>
          </a:xfrm>
          <a:prstGeom prst="rect">
            <a:avLst/>
          </a:prstGeom>
          <a:noFill/>
          <a:ln w="9525">
            <a:noFill/>
          </a:ln>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spcBef>
                <a:spcPts val="0"/>
              </a:spcBef>
              <a:buFontTx/>
              <a:buNone/>
            </a:pPr>
            <a:r>
              <a:rPr lang="en-US" altLang="zh-CN" sz="2400" kern="0" dirty="0">
                <a:latin typeface="Times New Roman" panose="02020603050405020304" pitchFamily="18" charset="0"/>
                <a:ea typeface="宋体" panose="02010600030101010101" pitchFamily="2" charset="-122"/>
                <a:cs typeface="Times New Roman" panose="02020603050405020304" pitchFamily="18" charset="0"/>
              </a:rPr>
              <a:t>1. </a:t>
            </a:r>
            <a:r>
              <a:rPr lang="en-US" altLang="zh-CN" sz="2400" dirty="0">
                <a:latin typeface="Times New Roman" panose="02020603050405020304" pitchFamily="18" charset="0"/>
                <a:ea typeface="宋体" panose="02010600030101010101" pitchFamily="2" charset="-122"/>
              </a:rPr>
              <a:t>Describe differences between fintech and tech finance.</a:t>
            </a:r>
            <a:endParaRPr lang="en-US" altLang="zh-CN" sz="2400" dirty="0">
              <a:latin typeface="Times New Roman" panose="02020603050405020304" pitchFamily="18" charset="0"/>
              <a:ea typeface="宋体" panose="02010600030101010101" pitchFamily="2" charset="-122"/>
            </a:endParaRPr>
          </a:p>
          <a:p>
            <a:pPr marL="0" indent="0" algn="just">
              <a:spcBef>
                <a:spcPts val="0"/>
              </a:spcBef>
              <a:buFontTx/>
              <a:buNone/>
            </a:pPr>
            <a:r>
              <a:rPr lang="en-US" altLang="zh-CN" sz="2400" dirty="0">
                <a:latin typeface="Times New Roman" panose="02020603050405020304" pitchFamily="18" charset="0"/>
                <a:ea typeface="宋体" panose="02010600030101010101" pitchFamily="2" charset="-122"/>
              </a:rPr>
              <a:t>2.  What serious challenges have been brought to financial regulation by the increasingly blurred financial boundary?</a:t>
            </a:r>
            <a:endParaRPr lang="en-US" altLang="zh-CN" sz="2400" dirty="0">
              <a:latin typeface="Times New Roman" panose="02020603050405020304" pitchFamily="18" charset="0"/>
              <a:ea typeface="宋体" panose="02010600030101010101" pitchFamily="2" charset="-122"/>
            </a:endParaRPr>
          </a:p>
          <a:p>
            <a:pPr marL="0" indent="0" algn="just">
              <a:spcBef>
                <a:spcPts val="0"/>
              </a:spcBef>
              <a:buFontTx/>
              <a:buNone/>
            </a:pPr>
            <a:r>
              <a:rPr lang="en-US" altLang="zh-CN" sz="2400" dirty="0">
                <a:latin typeface="Times New Roman" panose="02020603050405020304" pitchFamily="18" charset="0"/>
                <a:ea typeface="宋体" panose="02010600030101010101" pitchFamily="2" charset="-122"/>
              </a:rPr>
              <a:t>3. Describe main problems that information resource sharing is faced with.</a:t>
            </a:r>
            <a:endParaRPr lang="en-US" altLang="zh-CN" sz="2400" dirty="0">
              <a:latin typeface="Times New Roman" panose="02020603050405020304" pitchFamily="18" charset="0"/>
              <a:ea typeface="宋体" panose="02010600030101010101" pitchFamily="2"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03648" y="274955"/>
            <a:ext cx="7560840" cy="868045"/>
          </a:xfrm>
        </p:spPr>
        <p:txBody>
          <a:bodyPr/>
          <a:lstStyle/>
          <a:p>
            <a:pPr algn="just"/>
            <a:r>
              <a:rPr lang="zh-CN" altLang="en-US" sz="2400" dirty="0">
                <a:solidFill>
                  <a:schemeClr val="tx2"/>
                </a:solidFill>
                <a:latin typeface="宋体" panose="02010600030101010101" pitchFamily="2" charset="-122"/>
                <a:ea typeface="宋体" panose="02010600030101010101" pitchFamily="2" charset="-122"/>
                <a:sym typeface="+mn-ea"/>
              </a:rPr>
              <a:t>第六章 金融科技发展中的风险及监管</a:t>
            </a:r>
            <a:br>
              <a:rPr lang="en-US" altLang="zh-CN" sz="2400" dirty="0">
                <a:solidFill>
                  <a:schemeClr val="tx2"/>
                </a:solidFill>
                <a:latin typeface="宋体" panose="02010600030101010101" pitchFamily="2" charset="-122"/>
                <a:ea typeface="宋体" panose="02010600030101010101" pitchFamily="2" charset="-122"/>
                <a:sym typeface="+mn-ea"/>
              </a:rPr>
            </a:br>
            <a:r>
              <a:rPr lang="en-US" altLang="zh-CN" sz="24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Six Risks and Regulation in the Development of Fintech</a:t>
            </a:r>
            <a:endParaRPr lang="zh-CN" altLang="en-US" sz="24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sp>
        <p:nvSpPr>
          <p:cNvPr id="6" name="文本框 5"/>
          <p:cNvSpPr txBox="1"/>
          <p:nvPr/>
        </p:nvSpPr>
        <p:spPr>
          <a:xfrm>
            <a:off x="1930400" y="2493010"/>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金融科技发展中的风险</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6. 1 Risks in the Development of Fintech</a:t>
            </a:r>
            <a:endParaRPr lang="zh-CN" altLang="en-US" dirty="0">
              <a:sym typeface="+mn-ea"/>
            </a:endParaRPr>
          </a:p>
        </p:txBody>
      </p:sp>
      <p:sp>
        <p:nvSpPr>
          <p:cNvPr id="4" name="文本框 3"/>
          <p:cNvSpPr txBox="1"/>
          <p:nvPr/>
        </p:nvSpPr>
        <p:spPr>
          <a:xfrm>
            <a:off x="1930400" y="4303395"/>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金融科技发展中的监管</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6. 2 Regulation in the Development of Fintech</a:t>
            </a:r>
            <a:endParaRPr lang="zh-CN" altLang="en-US" dirty="0">
              <a:cs typeface="Times New Roman" panose="02020603050405020304" pitchFamily="18" charset="0"/>
              <a:sym typeface="+mn-ea"/>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第一节　金融科技发展中的风险</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407160" y="2636912"/>
            <a:ext cx="7269296"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金融科技发展中的风险及监管存在的问题</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Risks in the Development of Fintech and Problems in Regulation</a:t>
            </a:r>
            <a:endParaRPr lang="zh-CN" altLang="en-US" kern="0" dirty="0">
              <a:cs typeface="Times New Roman" panose="02020603050405020304" pitchFamily="18" charset="0"/>
              <a:sym typeface="+mn-ea"/>
            </a:endParaRPr>
          </a:p>
        </p:txBody>
      </p:sp>
      <p:sp>
        <p:nvSpPr>
          <p:cNvPr id="4" name="文本框 3"/>
          <p:cNvSpPr txBox="1"/>
          <p:nvPr/>
        </p:nvSpPr>
        <p:spPr>
          <a:xfrm>
            <a:off x="1407160" y="4513580"/>
            <a:ext cx="7269296" cy="904863"/>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对金融监管风险的预防和控制</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Prevention and Control of Financial Regulatory Risks</a:t>
            </a:r>
            <a:endParaRPr lang="zh-CN" altLang="en-US" kern="0" dirty="0">
              <a:cs typeface="Times New Roman" panose="02020603050405020304" pitchFamily="18" charset="0"/>
              <a:sym typeface="+mn-ea"/>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latin typeface="宋体" panose="02010600030101010101" pitchFamily="2" charset="-122"/>
                <a:ea typeface="宋体" panose="02010600030101010101" pitchFamily="2" charset="-122"/>
              </a:rPr>
              <a:t>第二节　金融科技发展中的监管</a:t>
            </a:r>
            <a:endParaRPr lang="zh-CN" altLang="en-US" sz="2800" dirty="0">
              <a:latin typeface="宋体" panose="02010600030101010101" pitchFamily="2" charset="-122"/>
              <a:ea typeface="宋体" panose="02010600030101010101" pitchFamily="2" charset="-122"/>
            </a:endParaRPr>
          </a:p>
        </p:txBody>
      </p:sp>
      <p:sp>
        <p:nvSpPr>
          <p:cNvPr id="6" name="文本框 5"/>
          <p:cNvSpPr txBox="1"/>
          <p:nvPr/>
        </p:nvSpPr>
        <p:spPr>
          <a:xfrm>
            <a:off x="0" y="1723734"/>
            <a:ext cx="8712968" cy="127419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加强金融科技基础设施监管体系建设</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Strengthening the Construction of the Regulation System of Fintech Infrastructure </a:t>
            </a:r>
            <a:endParaRPr lang="zh-CN" altLang="en-US" kern="0" dirty="0">
              <a:cs typeface="Times New Roman" panose="02020603050405020304" pitchFamily="18" charset="0"/>
              <a:sym typeface="+mn-ea"/>
            </a:endParaRPr>
          </a:p>
        </p:txBody>
      </p:sp>
      <p:sp>
        <p:nvSpPr>
          <p:cNvPr id="4" name="文本框 3"/>
          <p:cNvSpPr txBox="1"/>
          <p:nvPr/>
        </p:nvSpPr>
        <p:spPr>
          <a:xfrm>
            <a:off x="4488" y="3429001"/>
            <a:ext cx="870848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建立健全金融科技监管的法律法规</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Establishing and Improving Laws and Regulations of Fintech Regulation</a:t>
            </a:r>
            <a:endParaRPr lang="zh-CN" altLang="en-US" kern="0" dirty="0">
              <a:cs typeface="Times New Roman" panose="02020603050405020304" pitchFamily="18" charset="0"/>
              <a:sym typeface="+mn-ea"/>
            </a:endParaRPr>
          </a:p>
        </p:txBody>
      </p:sp>
      <p:sp>
        <p:nvSpPr>
          <p:cNvPr id="5" name="文本框 4"/>
          <p:cNvSpPr txBox="1"/>
          <p:nvPr/>
        </p:nvSpPr>
        <p:spPr>
          <a:xfrm>
            <a:off x="0" y="4904080"/>
            <a:ext cx="8708480" cy="127419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践行以行为监管为重点的穿透式监管理念</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Practicing the Concept of Penetrating Regulation Focusing on Behavior</a:t>
            </a:r>
            <a:endParaRPr lang="zh-CN" altLang="en-US" kern="0" dirty="0">
              <a:cs typeface="Times New Roman" panose="02020603050405020304" pitchFamily="18" charset="0"/>
              <a:sym typeface="+mn-ea"/>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cs typeface="Times New Roman" panose="02020603050405020304" pitchFamily="18" charset="0"/>
              </a:rPr>
              <a:t>思考题</a:t>
            </a:r>
            <a:endParaRPr lang="zh-CN" altLang="en-US"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3"/>
          <p:cNvSpPr>
            <a:spLocks noGrp="1"/>
          </p:cNvSpPr>
          <p:nvPr>
            <p:ph idx="1"/>
          </p:nvPr>
        </p:nvSpPr>
        <p:spPr>
          <a:xfrm>
            <a:off x="395536" y="1484784"/>
            <a:ext cx="3238252" cy="4949825"/>
          </a:xfrm>
        </p:spPr>
        <p:txBody>
          <a:bodyPr/>
          <a:lstStyle/>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1.简述金融监管风险的主要表现。</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2.简述有效预防和控制金融监管风险的措施。</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3.简述各国监管政策的特点。</a:t>
            </a:r>
            <a:endParaRPr lang="zh-CN" altLang="en-US" sz="2400" dirty="0">
              <a:latin typeface="宋体" panose="02010600030101010101" pitchFamily="2" charset="-122"/>
              <a:ea typeface="宋体" panose="02010600030101010101" pitchFamily="2" charset="-122"/>
            </a:endParaRPr>
          </a:p>
        </p:txBody>
      </p:sp>
      <p:sp>
        <p:nvSpPr>
          <p:cNvPr id="6" name="内容占位符 3"/>
          <p:cNvSpPr txBox="1"/>
          <p:nvPr/>
        </p:nvSpPr>
        <p:spPr>
          <a:xfrm>
            <a:off x="3779912" y="1664356"/>
            <a:ext cx="5184576" cy="4949825"/>
          </a:xfrm>
          <a:prstGeom prst="rect">
            <a:avLst/>
          </a:prstGeom>
          <a:noFill/>
          <a:ln w="9525">
            <a:noFill/>
          </a:ln>
        </p:spPr>
        <p:txBody>
          <a:bodyPr anchor="t"/>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indent="0" algn="just">
              <a:buNone/>
            </a:pPr>
            <a:r>
              <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1. Briefly describe main manifestations of financial regulatory risks.</a:t>
            </a:r>
            <a:endParaRPr lang="zh-CN" altLang="zh-CN" sz="2400" kern="100" dirty="0">
              <a:effectLst/>
              <a:latin typeface="Times New Roman" panose="02020603050405020304" pitchFamily="18" charset="0"/>
              <a:ea typeface="等线" panose="02010600030101010101" pitchFamily="2" charset="-122"/>
              <a:cs typeface="Times New Roman" panose="02020603050405020304" pitchFamily="18" charset="0"/>
            </a:endParaRPr>
          </a:p>
          <a:p>
            <a:pPr indent="0" algn="just">
              <a:buNone/>
            </a:pPr>
            <a:r>
              <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2. Briefly describe effective measures to prevent and control financial regulatory risks.</a:t>
            </a:r>
            <a:endParaRPr lang="zh-CN" altLang="zh-CN" sz="2400" kern="100" dirty="0">
              <a:effectLst/>
              <a:latin typeface="Times New Roman" panose="02020603050405020304" pitchFamily="18" charset="0"/>
              <a:ea typeface="等线" panose="02010600030101010101" pitchFamily="2" charset="-122"/>
              <a:cs typeface="Times New Roman" panose="02020603050405020304" pitchFamily="18" charset="0"/>
            </a:endParaRPr>
          </a:p>
          <a:p>
            <a:pPr indent="0" algn="just">
              <a:buNone/>
            </a:pPr>
            <a:r>
              <a:rPr lang="en-US" altLang="zh-CN" sz="2400" kern="100" dirty="0">
                <a:effectLst/>
                <a:latin typeface="Times New Roman" panose="02020603050405020304" pitchFamily="18" charset="0"/>
                <a:ea typeface="宋体" panose="02010600030101010101" pitchFamily="2" charset="-122"/>
                <a:cs typeface="Times New Roman" panose="02020603050405020304" pitchFamily="18" charset="0"/>
              </a:rPr>
              <a:t>3. Briefly describe characteristics of regulatory policies in various countries.</a:t>
            </a:r>
            <a:endParaRPr lang="zh-CN" altLang="zh-CN" sz="2400" kern="100" dirty="0">
              <a:effectLst/>
              <a:latin typeface="Times New Roman" panose="02020603050405020304" pitchFamily="18" charset="0"/>
              <a:ea typeface="等线" panose="02010600030101010101" pitchFamily="2" charset="-122"/>
              <a:cs typeface="Times New Roman" panose="02020603050405020304"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638"/>
            <a:ext cx="7144072" cy="868362"/>
          </a:xfrm>
        </p:spPr>
        <p:txBody>
          <a:bodyPr/>
          <a:lstStyle/>
          <a:p>
            <a:r>
              <a:rPr lang="zh-CN" altLang="en-US" sz="2800" dirty="0">
                <a:solidFill>
                  <a:schemeClr val="tx2"/>
                </a:solidFill>
                <a:ea typeface="宋体" panose="02010600030101010101" pitchFamily="2" charset="-122"/>
                <a:sym typeface="+mn-ea"/>
              </a:rPr>
              <a:t>第七章  金融科技领域的投资策略</a:t>
            </a:r>
            <a:br>
              <a:rPr lang="en-US" altLang="zh-CN" sz="2800" dirty="0">
                <a:solidFill>
                  <a:schemeClr val="tx2"/>
                </a:solidFill>
                <a:ea typeface="宋体" panose="02010600030101010101" pitchFamily="2" charset="-122"/>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Seven Investment Strategies in Fintech</a:t>
            </a:r>
            <a:endParaRPr lang="zh-CN" altLang="en-US" sz="2800" dirty="0">
              <a:solidFill>
                <a:schemeClr val="tx2"/>
              </a:solidFill>
              <a:latin typeface="Times New Roman" panose="02020603050405020304" pitchFamily="18" charset="0"/>
              <a:cs typeface="Times New Roman" panose="02020603050405020304" pitchFamily="18" charset="0"/>
            </a:endParaRPr>
          </a:p>
        </p:txBody>
      </p:sp>
      <p:sp>
        <p:nvSpPr>
          <p:cNvPr id="6" name="文本框 5"/>
          <p:cNvSpPr txBox="1"/>
          <p:nvPr/>
        </p:nvSpPr>
        <p:spPr>
          <a:xfrm>
            <a:off x="539552" y="2089785"/>
            <a:ext cx="8352928" cy="904863"/>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资本市场助力金融科技行业</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7. 1 The Capital Market Underpins the Fintech Industry</a:t>
            </a:r>
            <a:endParaRPr lang="zh-CN" altLang="en-US" kern="0" dirty="0">
              <a:cs typeface="Times New Roman" panose="02020603050405020304" pitchFamily="18" charset="0"/>
              <a:sym typeface="+mn-ea"/>
            </a:endParaRPr>
          </a:p>
        </p:txBody>
      </p:sp>
      <p:sp>
        <p:nvSpPr>
          <p:cNvPr id="4" name="文本框 3"/>
          <p:cNvSpPr txBox="1"/>
          <p:nvPr/>
        </p:nvSpPr>
        <p:spPr>
          <a:xfrm>
            <a:off x="539552" y="4524375"/>
            <a:ext cx="7197288"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投资案例</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7. 3 Cases of Investment </a:t>
            </a:r>
            <a:endParaRPr lang="zh-CN" altLang="en-US" kern="0" dirty="0">
              <a:cs typeface="Times New Roman" panose="02020603050405020304" pitchFamily="18" charset="0"/>
              <a:sym typeface="+mn-ea"/>
            </a:endParaRPr>
          </a:p>
        </p:txBody>
      </p:sp>
      <p:sp>
        <p:nvSpPr>
          <p:cNvPr id="5" name="文本框 4"/>
          <p:cNvSpPr txBox="1"/>
          <p:nvPr/>
        </p:nvSpPr>
        <p:spPr>
          <a:xfrm>
            <a:off x="539552" y="3307080"/>
            <a:ext cx="79208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投资案例分析</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7. 2 Analysis of Invested Cases </a:t>
            </a:r>
            <a:endParaRPr lang="zh-CN" altLang="en-US" kern="0" dirty="0">
              <a:cs typeface="Times New Roman" panose="02020603050405020304" pitchFamily="18" charset="0"/>
              <a:sym typeface="+mn-ea"/>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76400" y="274955"/>
            <a:ext cx="6847840" cy="868045"/>
          </a:xfrm>
        </p:spPr>
        <p:txBody>
          <a:bodyPr/>
          <a:lstStyle/>
          <a:p>
            <a:r>
              <a:rPr lang="zh-CN" altLang="en-US" sz="2800" dirty="0">
                <a:solidFill>
                  <a:schemeClr val="tx2"/>
                </a:solidFill>
                <a:latin typeface="宋体" panose="02010600030101010101" pitchFamily="2" charset="-122"/>
                <a:ea typeface="宋体" panose="02010600030101010101" pitchFamily="2" charset="-122"/>
              </a:rPr>
              <a:t>第一节　资本市场助力金融科技行业</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539552" y="1587922"/>
            <a:ext cx="8208912" cy="127419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资本市场投资金融科技行业的概况</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Overview of Capital Market Investment in the Fintech Industry</a:t>
            </a:r>
            <a:endParaRPr lang="zh-CN" altLang="en-US" kern="0" dirty="0">
              <a:cs typeface="Times New Roman" panose="02020603050405020304" pitchFamily="18" charset="0"/>
              <a:sym typeface="+mn-ea"/>
            </a:endParaRPr>
          </a:p>
        </p:txBody>
      </p:sp>
      <p:sp>
        <p:nvSpPr>
          <p:cNvPr id="4" name="文本框 3"/>
          <p:cNvSpPr txBox="1"/>
          <p:nvPr/>
        </p:nvSpPr>
        <p:spPr>
          <a:xfrm>
            <a:off x="539552" y="3315176"/>
            <a:ext cx="632968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金融科技实现需要具备的条件</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Conditions for Fintech to Be Realized</a:t>
            </a:r>
            <a:endParaRPr lang="zh-CN" altLang="en-US" kern="0" dirty="0">
              <a:cs typeface="Times New Roman" panose="02020603050405020304" pitchFamily="18" charset="0"/>
              <a:sym typeface="+mn-ea"/>
            </a:endParaRPr>
          </a:p>
        </p:txBody>
      </p:sp>
      <p:sp>
        <p:nvSpPr>
          <p:cNvPr id="5" name="文本框 4"/>
          <p:cNvSpPr txBox="1"/>
          <p:nvPr/>
        </p:nvSpPr>
        <p:spPr>
          <a:xfrm>
            <a:off x="539552" y="4673098"/>
            <a:ext cx="8208912"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互联网金融市场的几种状态</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Several Situations of the Internet Finance Market</a:t>
            </a:r>
            <a:endParaRPr lang="zh-CN" altLang="en-US" kern="0" dirty="0">
              <a:cs typeface="Times New Roman" panose="02020603050405020304" pitchFamily="18" charset="0"/>
              <a:sym typeface="+mn-ea"/>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投资案例分析</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4" name="文本框 3"/>
          <p:cNvSpPr txBox="1"/>
          <p:nvPr/>
        </p:nvSpPr>
        <p:spPr>
          <a:xfrm>
            <a:off x="717550" y="1581150"/>
            <a:ext cx="8030914" cy="3785652"/>
          </a:xfrm>
          <a:prstGeom prst="rect">
            <a:avLst/>
          </a:prstGeom>
          <a:noFill/>
        </p:spPr>
        <p:txBody>
          <a:bodyPr wrap="square" rtlCol="0">
            <a:spAutoFit/>
          </a:bodyPr>
          <a:lstStyle/>
          <a:p>
            <a:pPr indent="457200" algn="just"/>
            <a:r>
              <a:rPr lang="zh-CN" altLang="en-US" dirty="0"/>
              <a:t>金融科技在资本市场日益增长的影响力无法忽视,且并不是只有初创企业才对金融科技感兴趣。资本市场和技术的联系如此紧密,任何商业战略都需要将技术作为关键因素。资本市场的金融科技公司大致可以分为三类。</a:t>
            </a:r>
            <a:endParaRPr lang="en-US" altLang="zh-CN" dirty="0"/>
          </a:p>
          <a:p>
            <a:pPr indent="457200" algn="just"/>
            <a:r>
              <a:rPr lang="en-US" altLang="zh-CN" dirty="0"/>
              <a:t>It cannot be ignored that fintech has exerted an ongoing influence on the capital market, and it’s not just start-ups that are interested in fintech. Capital market and technology are so closely linked that any business strategy needs to include technology as a key element. Fintech firms can be categorized into three types in the capital market.</a:t>
            </a:r>
            <a:endParaRPr lang="zh-CN" alt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第二节　投资案例分析</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6" name="文本框 5"/>
          <p:cNvSpPr txBox="1"/>
          <p:nvPr/>
        </p:nvSpPr>
        <p:spPr>
          <a:xfrm>
            <a:off x="179512" y="1348469"/>
            <a:ext cx="8712968" cy="127419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向金融机构提供服务的知名软件和技术供应商</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First, established software and technology providers that provide services to financial institutions.</a:t>
            </a:r>
            <a:endParaRPr lang="zh-CN" altLang="en-US" kern="0" dirty="0">
              <a:cs typeface="Times New Roman" panose="02020603050405020304" pitchFamily="18" charset="0"/>
              <a:sym typeface="+mn-ea"/>
            </a:endParaRPr>
          </a:p>
        </p:txBody>
      </p:sp>
      <p:sp>
        <p:nvSpPr>
          <p:cNvPr id="5" name="文本框 4"/>
          <p:cNvSpPr txBox="1"/>
          <p:nvPr/>
        </p:nvSpPr>
        <p:spPr>
          <a:xfrm>
            <a:off x="179512" y="2622664"/>
            <a:ext cx="8856984" cy="2382191"/>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新兴的金融科技供应商,希望通过更先进的技术、改进的功能、更快的速度和更低的成本来夺取上述知名供应商的市场份额</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Second, emerging fintech providers, which hope to capture market share from the aforementioned established providers with more advanced technology, improved functions, faster speed and lower cost.</a:t>
            </a:r>
            <a:endParaRPr lang="zh-CN" altLang="en-US" kern="0" dirty="0">
              <a:cs typeface="Times New Roman" panose="02020603050405020304" pitchFamily="18" charset="0"/>
              <a:sym typeface="+mn-ea"/>
            </a:endParaRPr>
          </a:p>
        </p:txBody>
      </p:sp>
      <p:sp>
        <p:nvSpPr>
          <p:cNvPr id="7" name="文本框 6"/>
          <p:cNvSpPr txBox="1"/>
          <p:nvPr/>
        </p:nvSpPr>
        <p:spPr>
          <a:xfrm>
            <a:off x="179512" y="5094558"/>
            <a:ext cx="8856984" cy="1643527"/>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依靠以技术为中心的商业战略,与知名金融机构展开直接竞争的公司</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Third, companies that rely on technology-centric business strategies to directly compete with established financial institutions.</a:t>
            </a:r>
            <a:endParaRPr lang="zh-CN" altLang="en-US" kern="0" dirty="0">
              <a:cs typeface="Times New Roman" panose="02020603050405020304" pitchFamily="18" charset="0"/>
              <a:sym typeface="+mn-ea"/>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第三节　投资案例</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7" name="文本框 6"/>
          <p:cNvSpPr txBox="1"/>
          <p:nvPr/>
        </p:nvSpPr>
        <p:spPr>
          <a:xfrm>
            <a:off x="3228340" y="2758440"/>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cs typeface="Times New Roman" panose="02020603050405020304" pitchFamily="18" charset="0"/>
                <a:sym typeface="+mn-ea"/>
              </a:rPr>
              <a:t>Facebook</a:t>
            </a:r>
            <a:endParaRPr lang="zh-CN" altLang="en-US" kern="0" dirty="0">
              <a:cs typeface="Times New Roman" panose="02020603050405020304" pitchFamily="18" charset="0"/>
              <a:sym typeface="+mn-ea"/>
            </a:endParaRPr>
          </a:p>
        </p:txBody>
      </p:sp>
      <p:sp>
        <p:nvSpPr>
          <p:cNvPr id="15" name="文本框 14"/>
          <p:cNvSpPr txBox="1"/>
          <p:nvPr/>
        </p:nvSpPr>
        <p:spPr>
          <a:xfrm>
            <a:off x="3228340" y="2065655"/>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cs typeface="Times New Roman" panose="02020603050405020304" pitchFamily="18" charset="0"/>
                <a:sym typeface="+mn-ea"/>
              </a:rPr>
              <a:t>WhatsApp</a:t>
            </a:r>
            <a:endParaRPr lang="zh-CN" altLang="en-US" kern="0" dirty="0">
              <a:cs typeface="Times New Roman" panose="02020603050405020304" pitchFamily="18" charset="0"/>
              <a:sym typeface="+mn-ea"/>
            </a:endParaRPr>
          </a:p>
        </p:txBody>
      </p:sp>
      <p:sp>
        <p:nvSpPr>
          <p:cNvPr id="16" name="文本框 15"/>
          <p:cNvSpPr txBox="1"/>
          <p:nvPr/>
        </p:nvSpPr>
        <p:spPr>
          <a:xfrm>
            <a:off x="3228340" y="3451225"/>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cs typeface="Times New Roman" panose="02020603050405020304" pitchFamily="18" charset="0"/>
                <a:sym typeface="+mn-ea"/>
              </a:rPr>
              <a:t>Groupon</a:t>
            </a:r>
            <a:endParaRPr lang="zh-CN" altLang="en-US" kern="0" dirty="0">
              <a:cs typeface="Times New Roman" panose="02020603050405020304" pitchFamily="18" charset="0"/>
              <a:sym typeface="+mn-ea"/>
            </a:endParaRPr>
          </a:p>
        </p:txBody>
      </p:sp>
      <p:sp>
        <p:nvSpPr>
          <p:cNvPr id="17" name="文本框 16"/>
          <p:cNvSpPr txBox="1"/>
          <p:nvPr/>
        </p:nvSpPr>
        <p:spPr>
          <a:xfrm>
            <a:off x="3228340" y="4144010"/>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cs typeface="Times New Roman" panose="02020603050405020304" pitchFamily="18" charset="0"/>
                <a:sym typeface="+mn-ea"/>
              </a:rPr>
              <a:t>Cerent</a:t>
            </a:r>
            <a:endParaRPr lang="zh-CN" altLang="en-US" kern="0" dirty="0">
              <a:cs typeface="Times New Roman" panose="02020603050405020304" pitchFamily="18" charset="0"/>
              <a:sym typeface="+mn-ea"/>
            </a:endParaRPr>
          </a:p>
        </p:txBody>
      </p:sp>
      <p:sp>
        <p:nvSpPr>
          <p:cNvPr id="18" name="文本框 17"/>
          <p:cNvSpPr txBox="1"/>
          <p:nvPr/>
        </p:nvSpPr>
        <p:spPr>
          <a:xfrm>
            <a:off x="3228340" y="4836795"/>
            <a:ext cx="268732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cs typeface="Times New Roman" panose="02020603050405020304" pitchFamily="18" charset="0"/>
                <a:sym typeface="+mn-ea"/>
              </a:rPr>
              <a:t>Snap</a:t>
            </a:r>
            <a:endParaRPr lang="zh-CN" altLang="en-US" kern="0" dirty="0">
              <a:cs typeface="Times New Roman" panose="02020603050405020304" pitchFamily="18" charset="0"/>
              <a:sym typeface="+mn-ea"/>
            </a:endParaRPr>
          </a:p>
        </p:txBody>
      </p:sp>
      <p:sp>
        <p:nvSpPr>
          <p:cNvPr id="19" name="文本框 18"/>
          <p:cNvSpPr txBox="1"/>
          <p:nvPr/>
        </p:nvSpPr>
        <p:spPr>
          <a:xfrm>
            <a:off x="3228340" y="5529580"/>
            <a:ext cx="4912360" cy="460375"/>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cs typeface="Times New Roman" panose="02020603050405020304" pitchFamily="18" charset="0"/>
                <a:sym typeface="+mn-ea"/>
              </a:rPr>
              <a:t>King DIGital Entertainment</a:t>
            </a:r>
            <a:endParaRPr lang="zh-CN" altLang="en-US" kern="0" dirty="0">
              <a:cs typeface="Times New Roman" panose="02020603050405020304" pitchFamily="18" charset="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2095" y="274955"/>
            <a:ext cx="7164705" cy="868045"/>
          </a:xfrm>
        </p:spPr>
        <p:txBody>
          <a:bodyPr/>
          <a:lstStyle/>
          <a:p>
            <a:r>
              <a:rPr sz="2800" dirty="0">
                <a:solidFill>
                  <a:schemeClr val="tx2"/>
                </a:solidFill>
                <a:latin typeface="宋体" panose="02010600030101010101" pitchFamily="2" charset="-122"/>
                <a:ea typeface="宋体" panose="02010600030101010101" pitchFamily="2" charset="-122"/>
                <a:sym typeface="+mn-ea"/>
              </a:rPr>
              <a:t>国际金融科技发展主要呈现</a:t>
            </a:r>
            <a:r>
              <a:rPr lang="zh-CN" sz="2800" dirty="0">
                <a:solidFill>
                  <a:schemeClr val="tx2"/>
                </a:solidFill>
                <a:latin typeface="宋体" panose="02010600030101010101" pitchFamily="2" charset="-122"/>
                <a:ea typeface="宋体" panose="02010600030101010101" pitchFamily="2" charset="-122"/>
                <a:sym typeface="+mn-ea"/>
              </a:rPr>
              <a:t>的</a:t>
            </a:r>
            <a:r>
              <a:rPr sz="2800" dirty="0" err="1">
                <a:solidFill>
                  <a:schemeClr val="tx2"/>
                </a:solidFill>
                <a:latin typeface="宋体" panose="02010600030101010101" pitchFamily="2" charset="-122"/>
                <a:ea typeface="宋体" panose="02010600030101010101" pitchFamily="2" charset="-122"/>
                <a:sym typeface="+mn-ea"/>
              </a:rPr>
              <a:t>三大特征</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8" name="文本框 7"/>
          <p:cNvSpPr txBox="1"/>
          <p:nvPr/>
        </p:nvSpPr>
        <p:spPr>
          <a:xfrm>
            <a:off x="611560" y="3332480"/>
            <a:ext cx="7992887" cy="1274195"/>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金融巨头与互联网巨头引领金融科技发展</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Both Big Finance and Big Tech have led the development of fintech.</a:t>
            </a:r>
            <a:endParaRPr dirty="0">
              <a:sym typeface="+mn-ea"/>
            </a:endParaRPr>
          </a:p>
        </p:txBody>
      </p:sp>
      <p:sp>
        <p:nvSpPr>
          <p:cNvPr id="4" name="文本框 3"/>
          <p:cNvSpPr txBox="1"/>
          <p:nvPr/>
        </p:nvSpPr>
        <p:spPr>
          <a:xfrm>
            <a:off x="611560" y="4631690"/>
            <a:ext cx="8075240"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err="1">
                <a:sym typeface="+mn-ea"/>
              </a:rPr>
              <a:t>各国着力加快金融监管科技研究实践步伐</a:t>
            </a:r>
            <a:endParaRPr lang="en-US"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Sovereign countries concerned have speeded up the technological research in regulatory initiatives for fintech.</a:t>
            </a:r>
            <a:endParaRPr dirty="0">
              <a:sym typeface="+mn-ea"/>
            </a:endParaRPr>
          </a:p>
        </p:txBody>
      </p:sp>
      <p:sp>
        <p:nvSpPr>
          <p:cNvPr id="5" name="文本框 4"/>
          <p:cNvSpPr txBox="1"/>
          <p:nvPr/>
        </p:nvSpPr>
        <p:spPr>
          <a:xfrm>
            <a:off x="611560" y="2033270"/>
            <a:ext cx="7992887"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err="1">
                <a:sym typeface="+mn-ea"/>
              </a:rPr>
              <a:t>中美两国成为全球金融科技发展的领头羊</a:t>
            </a:r>
            <a:endParaRPr lang="en-US"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China and the United States have spearheaded the global fintech</a:t>
            </a:r>
            <a:endParaRPr dirty="0">
              <a:sym typeface="+mn-ea"/>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251520" y="1412776"/>
            <a:ext cx="4608512" cy="4536504"/>
          </a:xfrm>
        </p:spPr>
        <p:txBody>
          <a:bodyPr/>
          <a:lstStyle/>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1.简述金融科技实现需要具备的条件。</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2.简述互联网金融市场的几种状态。</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3.简述资本市场的金融科技公司分类。</a:t>
            </a:r>
            <a:endParaRPr lang="zh-CN" altLang="en-US" sz="2400" dirty="0">
              <a:latin typeface="宋体" panose="02010600030101010101" pitchFamily="2" charset="-122"/>
              <a:ea typeface="宋体" panose="02010600030101010101" pitchFamily="2" charset="-122"/>
            </a:endParaRPr>
          </a:p>
        </p:txBody>
      </p:sp>
      <p:sp>
        <p:nvSpPr>
          <p:cNvPr id="5" name="文本框 4"/>
          <p:cNvSpPr txBox="1"/>
          <p:nvPr/>
        </p:nvSpPr>
        <p:spPr>
          <a:xfrm>
            <a:off x="5135956" y="1536174"/>
            <a:ext cx="3756524" cy="3785652"/>
          </a:xfrm>
          <a:prstGeom prst="rect">
            <a:avLst/>
          </a:prstGeom>
          <a:noFill/>
        </p:spPr>
        <p:txBody>
          <a:bodyPr wrap="square">
            <a:spAutoFit/>
          </a:bodyPr>
          <a:lstStyle/>
          <a:p>
            <a:pPr algn="just"/>
            <a:r>
              <a:rPr lang="en-US" altLang="zh-CN" dirty="0"/>
              <a:t>1. Briefly describe conditions required for fintech’s realization.</a:t>
            </a:r>
            <a:endParaRPr lang="en-US" altLang="zh-CN" dirty="0"/>
          </a:p>
          <a:p>
            <a:pPr algn="just"/>
            <a:r>
              <a:rPr lang="en-US" altLang="zh-CN" dirty="0"/>
              <a:t>2. Briefly describe several states of the Internet finance market.</a:t>
            </a:r>
            <a:endParaRPr lang="en-US" altLang="zh-CN" dirty="0"/>
          </a:p>
          <a:p>
            <a:pPr algn="just"/>
            <a:r>
              <a:rPr lang="en-US" altLang="zh-CN" dirty="0"/>
              <a:t>3. Briefly describe classification of fintech companies in the capital market.</a:t>
            </a:r>
            <a:endParaRPr lang="en-US" altLang="zh-CN"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291791"/>
            <a:ext cx="7632848" cy="868362"/>
          </a:xfrm>
        </p:spPr>
        <p:txBody>
          <a:bodyPr/>
          <a:lstStyle/>
          <a:p>
            <a:pPr algn="just"/>
            <a:r>
              <a:rPr lang="zh-CN" altLang="en-US" sz="2800" dirty="0">
                <a:solidFill>
                  <a:schemeClr val="tx2"/>
                </a:solidFill>
                <a:ea typeface="宋体" panose="02010600030101010101" pitchFamily="2" charset="-122"/>
                <a:sym typeface="+mn-ea"/>
              </a:rPr>
              <a:t>第八章  当前金融科技前沿动态</a:t>
            </a:r>
            <a:br>
              <a:rPr lang="en-US" altLang="zh-CN" sz="2800" dirty="0">
                <a:solidFill>
                  <a:schemeClr val="tx2"/>
                </a:solidFill>
                <a:ea typeface="宋体" panose="02010600030101010101" pitchFamily="2" charset="-122"/>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Eight Current Development of Frontiers in Fintech </a:t>
            </a:r>
            <a:endParaRPr lang="zh-CN" altLang="en-US" sz="2800" dirty="0">
              <a:solidFill>
                <a:schemeClr val="tx2"/>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2084704" y="2290445"/>
            <a:ext cx="6303719"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全球金融科技实验室动态</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8. 1 Dynamics of Global Fintech Lab </a:t>
            </a:r>
            <a:endParaRPr lang="zh-CN" altLang="en-US" kern="0" dirty="0">
              <a:cs typeface="Times New Roman" panose="02020603050405020304" pitchFamily="18" charset="0"/>
              <a:sym typeface="+mn-ea"/>
            </a:endParaRPr>
          </a:p>
        </p:txBody>
      </p:sp>
      <p:sp>
        <p:nvSpPr>
          <p:cNvPr id="4" name="文本框 3"/>
          <p:cNvSpPr txBox="1"/>
          <p:nvPr/>
        </p:nvSpPr>
        <p:spPr>
          <a:xfrm>
            <a:off x="2084705" y="3853815"/>
            <a:ext cx="6159703"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金融科技发展中出现的新概念</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8. 2 New Concepts Emerging in Fintech</a:t>
            </a:r>
            <a:endParaRPr lang="zh-CN" altLang="en-US" kern="0" dirty="0">
              <a:cs typeface="Times New Roman" panose="02020603050405020304" pitchFamily="18" charset="0"/>
              <a:sym typeface="+mn-ea"/>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rPr>
              <a:t>第一节　全球金融科技实验室动态</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15" name="文本框 14"/>
          <p:cNvSpPr txBox="1"/>
          <p:nvPr/>
        </p:nvSpPr>
        <p:spPr>
          <a:xfrm>
            <a:off x="2084705" y="2281555"/>
            <a:ext cx="497459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高校实验室</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University Laboratories</a:t>
            </a:r>
            <a:endParaRPr lang="zh-CN" altLang="en-US" kern="0" dirty="0">
              <a:cs typeface="Times New Roman" panose="02020603050405020304" pitchFamily="18" charset="0"/>
              <a:sym typeface="+mn-ea"/>
            </a:endParaRPr>
          </a:p>
        </p:txBody>
      </p:sp>
      <p:sp>
        <p:nvSpPr>
          <p:cNvPr id="4" name="文本框 3"/>
          <p:cNvSpPr txBox="1"/>
          <p:nvPr/>
        </p:nvSpPr>
        <p:spPr>
          <a:xfrm>
            <a:off x="2084704" y="3816350"/>
            <a:ext cx="6375727"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金融机构+科技企业</a:t>
            </a:r>
            <a:endParaRPr lang="en-US" altLang="zh-CN" kern="0" dirty="0">
              <a:latin typeface="+mn-lt"/>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fr-FR" altLang="zh-CN" kern="0" dirty="0">
                <a:cs typeface="Times New Roman" panose="02020603050405020304" pitchFamily="18" charset="0"/>
                <a:sym typeface="+mn-ea"/>
              </a:rPr>
              <a:t>Financial Institutions Plus Tech Enterprises</a:t>
            </a:r>
            <a:endParaRPr lang="zh-CN" altLang="en-US" kern="0" dirty="0">
              <a:cs typeface="Times New Roman" panose="02020603050405020304" pitchFamily="18" charset="0"/>
              <a:sym typeface="+mn-ea"/>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1925" y="265430"/>
            <a:ext cx="7254875" cy="868045"/>
          </a:xfrm>
        </p:spPr>
        <p:txBody>
          <a:bodyPr/>
          <a:lstStyle/>
          <a:p>
            <a:r>
              <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rPr>
              <a:t>第二节　金融科技发展中出现的新概念</a:t>
            </a:r>
            <a:endPar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15" name="文本框 14"/>
          <p:cNvSpPr txBox="1"/>
          <p:nvPr/>
        </p:nvSpPr>
        <p:spPr>
          <a:xfrm>
            <a:off x="467546" y="2371725"/>
            <a:ext cx="8424934"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金融科技的生态体系与领军企业</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Ecosystem and Leading Enterprises of Fintech</a:t>
            </a:r>
            <a:endParaRPr lang="en-US" altLang="zh-CN" kern="0" dirty="0">
              <a:cs typeface="Times New Roman" panose="02020603050405020304" pitchFamily="18" charset="0"/>
              <a:sym typeface="+mn-ea"/>
            </a:endParaRPr>
          </a:p>
        </p:txBody>
      </p:sp>
      <p:sp>
        <p:nvSpPr>
          <p:cNvPr id="4" name="文本框 3"/>
          <p:cNvSpPr txBox="1"/>
          <p:nvPr/>
        </p:nvSpPr>
        <p:spPr>
          <a:xfrm>
            <a:off x="467545" y="4125595"/>
            <a:ext cx="8352928"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kern="0" dirty="0">
                <a:latin typeface="+mn-lt"/>
                <a:sym typeface="+mn-ea"/>
              </a:rPr>
              <a:t>中国金融科技的关键技术与典型应用</a:t>
            </a:r>
            <a:endParaRPr lang="en-US" altLang="zh-CN" kern="0" dirty="0">
              <a:latin typeface="+mn-lt"/>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Key Technologies and Typical Applications of Fintech in China</a:t>
            </a:r>
            <a:endParaRPr lang="en-US" altLang="zh-CN" kern="0" dirty="0">
              <a:cs typeface="Times New Roman" panose="02020603050405020304" pitchFamily="18" charset="0"/>
              <a:sym typeface="+mn-ea"/>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cs typeface="Times New Roman" panose="02020603050405020304" pitchFamily="18" charset="0"/>
              </a:rPr>
              <a:t>思考题</a:t>
            </a:r>
            <a:endParaRPr lang="zh-CN" altLang="en-US"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内容占位符 3"/>
          <p:cNvSpPr>
            <a:spLocks noGrp="1"/>
          </p:cNvSpPr>
          <p:nvPr>
            <p:ph idx="1"/>
          </p:nvPr>
        </p:nvSpPr>
        <p:spPr>
          <a:xfrm>
            <a:off x="179512" y="1340768"/>
            <a:ext cx="3872488" cy="5242594"/>
          </a:xfrm>
        </p:spPr>
        <p:txBody>
          <a:bodyPr/>
          <a:lstStyle/>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1.银行和互联网金融企业的合作方式和领域各可分为哪几类?</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2.简述金融科技领域领军企业的主要类型。</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3.简述中国金融科技的关键技术与典型应用。</a:t>
            </a:r>
            <a:endParaRPr lang="zh-CN" altLang="en-US" sz="2400" dirty="0">
              <a:latin typeface="宋体" panose="02010600030101010101" pitchFamily="2" charset="-122"/>
              <a:ea typeface="宋体" panose="02010600030101010101" pitchFamily="2" charset="-122"/>
            </a:endParaRPr>
          </a:p>
        </p:txBody>
      </p:sp>
      <p:sp>
        <p:nvSpPr>
          <p:cNvPr id="5" name="文本框 4"/>
          <p:cNvSpPr txBox="1"/>
          <p:nvPr/>
        </p:nvSpPr>
        <p:spPr>
          <a:xfrm>
            <a:off x="4211960" y="1484784"/>
            <a:ext cx="4577166" cy="3046988"/>
          </a:xfrm>
          <a:prstGeom prst="rect">
            <a:avLst/>
          </a:prstGeom>
          <a:noFill/>
        </p:spPr>
        <p:txBody>
          <a:bodyPr wrap="square">
            <a:spAutoFit/>
          </a:bodyPr>
          <a:lstStyle/>
          <a:p>
            <a:pPr algn="just"/>
            <a:r>
              <a:rPr lang="en-US" altLang="zh-CN" dirty="0"/>
              <a:t>1. What are cooperative types and fields between banks and Internet finance enterprises?</a:t>
            </a:r>
            <a:endParaRPr lang="en-US" altLang="zh-CN" dirty="0"/>
          </a:p>
          <a:p>
            <a:pPr algn="just"/>
            <a:r>
              <a:rPr lang="en-US" altLang="zh-CN" dirty="0"/>
              <a:t>2. Describe main categories of leading fintech companies.</a:t>
            </a:r>
            <a:endParaRPr lang="en-US" altLang="zh-CN" dirty="0"/>
          </a:p>
          <a:p>
            <a:pPr algn="just"/>
            <a:r>
              <a:rPr lang="en-US" altLang="zh-CN" dirty="0"/>
              <a:t>3. Describe key technologies and typical applications in fintech in China.</a:t>
            </a:r>
            <a:endParaRPr lang="en-US" altLang="zh-CN"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274638"/>
            <a:ext cx="7704856" cy="868362"/>
          </a:xfrm>
        </p:spPr>
        <p:txBody>
          <a:bodyPr/>
          <a:lstStyle/>
          <a:p>
            <a:r>
              <a:rPr lang="zh-CN" altLang="en-US" sz="2800" dirty="0">
                <a:solidFill>
                  <a:schemeClr val="tx2"/>
                </a:solidFill>
                <a:latin typeface="宋体" panose="02010600030101010101" pitchFamily="2" charset="-122"/>
                <a:ea typeface="宋体" panose="02010600030101010101" pitchFamily="2" charset="-122"/>
                <a:sym typeface="+mn-ea"/>
              </a:rPr>
              <a:t>第九章  金融科技的未来发展</a:t>
            </a:r>
            <a:br>
              <a:rPr lang="en-US" altLang="zh-CN" sz="2800" dirty="0">
                <a:solidFill>
                  <a:schemeClr val="tx2"/>
                </a:solidFill>
                <a:latin typeface="宋体" panose="02010600030101010101" pitchFamily="2" charset="-122"/>
                <a:ea typeface="宋体" panose="02010600030101010101" pitchFamily="2" charset="-122"/>
                <a:sym typeface="+mn-ea"/>
              </a:rPr>
            </a:br>
            <a:r>
              <a:rPr lang="en-US" altLang="zh-CN"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rPr>
              <a:t>Chapter Nine The Future of Fintech</a:t>
            </a:r>
            <a:endPar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sp>
        <p:nvSpPr>
          <p:cNvPr id="15" name="文本框 14"/>
          <p:cNvSpPr txBox="1"/>
          <p:nvPr/>
        </p:nvSpPr>
        <p:spPr>
          <a:xfrm>
            <a:off x="475755" y="2708920"/>
            <a:ext cx="497459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新科技的应用</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9. 2 Application of New Tech</a:t>
            </a:r>
            <a:endParaRPr lang="zh-CN" altLang="en-US" kern="0" dirty="0">
              <a:cs typeface="Times New Roman" panose="02020603050405020304" pitchFamily="18" charset="0"/>
              <a:sym typeface="+mn-ea"/>
            </a:endParaRPr>
          </a:p>
        </p:txBody>
      </p:sp>
      <p:sp>
        <p:nvSpPr>
          <p:cNvPr id="4" name="文本框 3"/>
          <p:cNvSpPr txBox="1"/>
          <p:nvPr/>
        </p:nvSpPr>
        <p:spPr>
          <a:xfrm>
            <a:off x="445536" y="1369881"/>
            <a:ext cx="6663759" cy="904863"/>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未来发展模式</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9. 1 Models of Its Future Development </a:t>
            </a:r>
            <a:endParaRPr lang="zh-CN" altLang="en-US" kern="0" dirty="0">
              <a:cs typeface="Times New Roman" panose="02020603050405020304" pitchFamily="18" charset="0"/>
              <a:sym typeface="+mn-ea"/>
            </a:endParaRPr>
          </a:p>
        </p:txBody>
      </p:sp>
      <p:sp>
        <p:nvSpPr>
          <p:cNvPr id="5" name="文本框 4"/>
          <p:cNvSpPr txBox="1"/>
          <p:nvPr/>
        </p:nvSpPr>
        <p:spPr>
          <a:xfrm>
            <a:off x="475755" y="4005064"/>
            <a:ext cx="497459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如何进行监管</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kern="0" dirty="0">
                <a:cs typeface="Times New Roman" panose="02020603050405020304" pitchFamily="18" charset="0"/>
                <a:sym typeface="+mn-ea"/>
              </a:rPr>
              <a:t>9. 3 How to Regulate Fintech</a:t>
            </a:r>
            <a:endParaRPr lang="zh-CN" altLang="en-US" kern="0" dirty="0">
              <a:cs typeface="Times New Roman" panose="02020603050405020304" pitchFamily="18" charset="0"/>
              <a:sym typeface="+mn-ea"/>
            </a:endParaRPr>
          </a:p>
        </p:txBody>
      </p:sp>
      <p:sp>
        <p:nvSpPr>
          <p:cNvPr id="6" name="文本框 5"/>
          <p:cNvSpPr txBox="1"/>
          <p:nvPr/>
        </p:nvSpPr>
        <p:spPr>
          <a:xfrm>
            <a:off x="539552" y="5589240"/>
            <a:ext cx="6375727"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国际合作的开展</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9. 4 Development of International Cooperation</a:t>
            </a:r>
            <a:endParaRPr lang="en-US" altLang="zh-CN" dirty="0">
              <a:sym typeface="+mn-ea"/>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Times New Roman" panose="02020603050405020304" pitchFamily="18" charset="0"/>
                <a:cs typeface="Times New Roman" panose="02020603050405020304" pitchFamily="18" charset="0"/>
              </a:rPr>
              <a:t>第一节 未来发展模式</a:t>
            </a:r>
            <a:endParaRPr lang="zh-CN" altLang="en-US" sz="2800" dirty="0">
              <a:solidFill>
                <a:schemeClr val="tx2"/>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323528" y="2666301"/>
            <a:ext cx="8496944"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金融场景化</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Second, </a:t>
            </a:r>
            <a:r>
              <a:rPr lang="en-US" altLang="zh-CN" dirty="0" err="1">
                <a:sym typeface="+mn-ea"/>
              </a:rPr>
              <a:t>scenarioisation</a:t>
            </a:r>
            <a:r>
              <a:rPr lang="en-US" altLang="zh-CN" dirty="0">
                <a:sym typeface="+mn-ea"/>
              </a:rPr>
              <a:t> of finance.</a:t>
            </a:r>
            <a:endParaRPr lang="zh-CN" altLang="en-US" dirty="0">
              <a:sym typeface="+mn-ea"/>
            </a:endParaRPr>
          </a:p>
        </p:txBody>
      </p:sp>
      <p:sp>
        <p:nvSpPr>
          <p:cNvPr id="5" name="文本框 4"/>
          <p:cNvSpPr txBox="1"/>
          <p:nvPr/>
        </p:nvSpPr>
        <p:spPr>
          <a:xfrm>
            <a:off x="323528" y="1489456"/>
            <a:ext cx="8496944"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降低金融的服务成本，推动金融的普惠化</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First, technology can curtail service costs of finance in all directions and promote the inclusiveness of finance.</a:t>
            </a:r>
            <a:endParaRPr lang="zh-CN" altLang="en-US" dirty="0">
              <a:sym typeface="+mn-ea"/>
            </a:endParaRPr>
          </a:p>
        </p:txBody>
      </p:sp>
      <p:sp>
        <p:nvSpPr>
          <p:cNvPr id="6" name="文本框 5"/>
          <p:cNvSpPr txBox="1"/>
          <p:nvPr/>
        </p:nvSpPr>
        <p:spPr>
          <a:xfrm>
            <a:off x="323528" y="3648646"/>
            <a:ext cx="8496944" cy="1643527"/>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改变触达方式和商业的逻辑，把金融从B2C变成C2B</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Third, fintech changes the way of access and the logic of business. In the future, finance will center on its users and create a C2B concept of financial life.</a:t>
            </a:r>
            <a:endParaRPr lang="zh-CN" altLang="en-US" dirty="0">
              <a:sym typeface="+mn-ea"/>
            </a:endParaRPr>
          </a:p>
        </p:txBody>
      </p:sp>
      <p:sp>
        <p:nvSpPr>
          <p:cNvPr id="7" name="文本框 6"/>
          <p:cNvSpPr txBox="1"/>
          <p:nvPr/>
        </p:nvSpPr>
        <p:spPr>
          <a:xfrm>
            <a:off x="324623" y="5229200"/>
            <a:ext cx="8495849"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传统金融和金融科技互相激励、补充，融合生长</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Fourth, traditional finance and fintech should be mutually stimulating, complementary, and integrated.</a:t>
            </a:r>
            <a:endParaRPr lang="zh-CN" altLang="en-US" dirty="0">
              <a:sym typeface="+mn-ea"/>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rPr>
              <a:t>第二节 新科技的应用</a:t>
            </a:r>
            <a:endParaRPr lang="zh-CN" altLang="en-US" sz="2800" dirty="0">
              <a:solidFill>
                <a:schemeClr val="tx2"/>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5" name="文本框 4"/>
          <p:cNvSpPr txBox="1"/>
          <p:nvPr/>
        </p:nvSpPr>
        <p:spPr>
          <a:xfrm>
            <a:off x="1567180" y="4497705"/>
            <a:ext cx="600964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区块链的应用场景</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Application Scenarios of Blockchain</a:t>
            </a:r>
            <a:endParaRPr lang="zh-CN" altLang="en-US" dirty="0">
              <a:sym typeface="+mn-ea"/>
            </a:endParaRPr>
          </a:p>
        </p:txBody>
      </p:sp>
      <p:sp>
        <p:nvSpPr>
          <p:cNvPr id="6" name="文本框 5"/>
          <p:cNvSpPr txBox="1"/>
          <p:nvPr/>
        </p:nvSpPr>
        <p:spPr>
          <a:xfrm>
            <a:off x="1567180" y="2390140"/>
            <a:ext cx="6009640" cy="904863"/>
          </a:xfrm>
          <a:prstGeom prst="rect">
            <a:avLst/>
          </a:prstGeom>
          <a:noFill/>
        </p:spPr>
        <p:txBody>
          <a:bodyPr wrap="square" rtlCol="0">
            <a:spAutoFit/>
          </a:bodyPr>
          <a:lstStyle/>
          <a:p>
            <a:pPr marL="342900" marR="0" indent="-342900" algn="l" defTabSz="914400" rtl="0" eaLnBrk="1" fontAlgn="base" latinLnBrk="0" hangingPunct="1">
              <a:lnSpc>
                <a:spcPct val="100000"/>
              </a:lnSpc>
              <a:spcBef>
                <a:spcPct val="20000"/>
              </a:spcBef>
              <a:spcAft>
                <a:spcPct val="0"/>
              </a:spcAft>
              <a:buClrTx/>
              <a:buSzTx/>
              <a:buFontTx/>
              <a:buChar char="•"/>
            </a:pPr>
            <a:r>
              <a:rPr lang="zh-CN" altLang="en-US" dirty="0">
                <a:sym typeface="+mn-ea"/>
              </a:rPr>
              <a:t>人工智能的应用场景</a:t>
            </a:r>
            <a:endParaRPr lang="en-US" altLang="zh-CN" dirty="0">
              <a:sym typeface="+mn-ea"/>
            </a:endParaRPr>
          </a:p>
          <a:p>
            <a:pPr marL="342900" marR="0" indent="-342900" algn="l" defTabSz="914400" rtl="0" eaLnBrk="1" fontAlgn="base" latinLnBrk="0" hangingPunct="1">
              <a:lnSpc>
                <a:spcPct val="100000"/>
              </a:lnSpc>
              <a:spcBef>
                <a:spcPct val="20000"/>
              </a:spcBef>
              <a:spcAft>
                <a:spcPct val="0"/>
              </a:spcAft>
              <a:buClrTx/>
              <a:buSzTx/>
              <a:buFontTx/>
              <a:buChar char="•"/>
            </a:pPr>
            <a:r>
              <a:rPr lang="en-US" altLang="zh-CN" dirty="0">
                <a:sym typeface="+mn-ea"/>
              </a:rPr>
              <a:t>Application Scenarios of AI</a:t>
            </a:r>
            <a:endParaRPr lang="zh-CN" altLang="en-US" dirty="0">
              <a:sym typeface="+mn-ea"/>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p:txBody>
          <a:bodyPr vert="horz" wrap="square" lIns="91440" tIns="45720" rIns="91440" bIns="45720" anchor="ctr"/>
          <a:lstStyle/>
          <a:p>
            <a:pPr eaLnBrk="1" hangingPunct="1"/>
            <a:r>
              <a:rPr lang="zh-CN" altLang="en-US" sz="2800" dirty="0">
                <a:solidFill>
                  <a:schemeClr val="tx2"/>
                </a:solidFill>
                <a:latin typeface="宋体" panose="02010600030101010101" pitchFamily="2" charset="-122"/>
                <a:ea typeface="宋体" panose="02010600030101010101" pitchFamily="2" charset="-122"/>
              </a:rPr>
              <a:t>第三节 如何进行监管</a:t>
            </a:r>
            <a:endParaRPr lang="zh-CN" altLang="en-US" sz="2800" dirty="0">
              <a:solidFill>
                <a:schemeClr val="tx2"/>
              </a:solidFill>
              <a:latin typeface="宋体" panose="02010600030101010101" pitchFamily="2" charset="-122"/>
              <a:ea typeface="宋体" panose="02010600030101010101" pitchFamily="2" charset="-122"/>
            </a:endParaRPr>
          </a:p>
        </p:txBody>
      </p:sp>
      <p:sp>
        <p:nvSpPr>
          <p:cNvPr id="5" name="文本框 4"/>
          <p:cNvSpPr txBox="1"/>
          <p:nvPr/>
        </p:nvSpPr>
        <p:spPr>
          <a:xfrm>
            <a:off x="1567180" y="2435225"/>
            <a:ext cx="732530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树立正确的服务理念和价值导向</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 Establishing Correct Service Idea and Value Orientation</a:t>
            </a:r>
            <a:endParaRPr lang="zh-CN" altLang="en-US" dirty="0">
              <a:sym typeface="+mn-ea"/>
            </a:endParaRPr>
          </a:p>
        </p:txBody>
      </p:sp>
      <p:sp>
        <p:nvSpPr>
          <p:cNvPr id="3" name="文本框 2"/>
          <p:cNvSpPr txBox="1"/>
          <p:nvPr/>
        </p:nvSpPr>
        <p:spPr>
          <a:xfrm>
            <a:off x="1567180" y="3709420"/>
            <a:ext cx="732530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构建全面的金融科技风险监管机制</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Establishing a Comprehensive Fintech Risks Regulation Mechanism</a:t>
            </a:r>
            <a:endParaRPr lang="zh-CN" altLang="en-US" dirty="0">
              <a:sym typeface="+mn-ea"/>
            </a:endParaRPr>
          </a:p>
        </p:txBody>
      </p:sp>
      <p:sp>
        <p:nvSpPr>
          <p:cNvPr id="4" name="文本框 3"/>
          <p:cNvSpPr txBox="1"/>
          <p:nvPr/>
        </p:nvSpPr>
        <p:spPr>
          <a:xfrm>
            <a:off x="1567180" y="4981942"/>
            <a:ext cx="732530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建立有效的金融消费者保护体系</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Establishing an Effective System of Safeguarding Financial Consumers</a:t>
            </a:r>
            <a:endParaRPr lang="zh-CN" altLang="en-US" dirty="0">
              <a:sym typeface="+mn-ea"/>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51520" y="1415732"/>
            <a:ext cx="8784976"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借助国际组织平台，加强金融科技研究探索</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First, we should strengthen the research and exploration of fintech with the help of platforms of international organizations.</a:t>
            </a:r>
            <a:endParaRPr lang="zh-CN" altLang="en-US" dirty="0">
              <a:sym typeface="+mn-ea"/>
            </a:endParaRPr>
          </a:p>
        </p:txBody>
      </p:sp>
      <p:sp>
        <p:nvSpPr>
          <p:cNvPr id="3" name="文本框 2"/>
          <p:cNvSpPr txBox="1"/>
          <p:nvPr/>
        </p:nvSpPr>
        <p:spPr>
          <a:xfrm>
            <a:off x="251520" y="2848125"/>
            <a:ext cx="8712968"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借鉴先进国际经验，强化监管体系创新</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Second, we should learn from advanced international experience and strengthen innovation in the regulatory system.</a:t>
            </a:r>
            <a:endParaRPr lang="zh-CN" altLang="en-US" dirty="0">
              <a:sym typeface="+mn-ea"/>
            </a:endParaRPr>
          </a:p>
        </p:txBody>
      </p:sp>
      <p:sp>
        <p:nvSpPr>
          <p:cNvPr id="4" name="文本框 3"/>
          <p:cNvSpPr txBox="1"/>
          <p:nvPr/>
        </p:nvSpPr>
        <p:spPr>
          <a:xfrm>
            <a:off x="251520" y="4280518"/>
            <a:ext cx="8640960" cy="1274195"/>
          </a:xfrm>
          <a:prstGeom prst="rect">
            <a:avLst/>
          </a:prstGeom>
          <a:noFill/>
        </p:spPr>
        <p:txBody>
          <a:bodyPr wrap="square" rtlCol="0">
            <a:spAutoFit/>
          </a:bodyPr>
          <a:lstStyle/>
          <a:p>
            <a:pPr marL="342900" marR="0" indent="-342900" algn="just" defTabSz="914400" rtl="0" eaLnBrk="1" fontAlgn="base" latinLnBrk="0" hangingPunct="1">
              <a:lnSpc>
                <a:spcPct val="100000"/>
              </a:lnSpc>
              <a:spcBef>
                <a:spcPct val="20000"/>
              </a:spcBef>
              <a:spcAft>
                <a:spcPct val="0"/>
              </a:spcAft>
              <a:buClrTx/>
              <a:buSzTx/>
              <a:buFontTx/>
              <a:buChar char="•"/>
            </a:pPr>
            <a:r>
              <a:rPr lang="zh-CN" altLang="en-US" dirty="0">
                <a:sym typeface="+mn-ea"/>
              </a:rPr>
              <a:t>保持开放共赢心态，深化更紧密的国际合作</a:t>
            </a:r>
            <a:endParaRPr lang="en-US" altLang="zh-CN" dirty="0">
              <a:sym typeface="+mn-ea"/>
            </a:endParaRPr>
          </a:p>
          <a:p>
            <a:pPr marL="342900" marR="0" indent="-342900" algn="just" defTabSz="914400" rtl="0" eaLnBrk="1" fontAlgn="base" latinLnBrk="0" hangingPunct="1">
              <a:lnSpc>
                <a:spcPct val="100000"/>
              </a:lnSpc>
              <a:spcBef>
                <a:spcPct val="20000"/>
              </a:spcBef>
              <a:spcAft>
                <a:spcPct val="0"/>
              </a:spcAft>
              <a:buClrTx/>
              <a:buSzTx/>
              <a:buFontTx/>
              <a:buChar char="•"/>
            </a:pPr>
            <a:r>
              <a:rPr lang="en-US" altLang="zh-CN" dirty="0">
                <a:sym typeface="+mn-ea"/>
              </a:rPr>
              <a:t>At last, we should keep an open and win-win attitude and deepen closer international cooperation.</a:t>
            </a:r>
            <a:endParaRPr lang="zh-CN" altLang="en-US" dirty="0">
              <a:sym typeface="+mn-ea"/>
            </a:endParaRPr>
          </a:p>
        </p:txBody>
      </p:sp>
      <p:sp>
        <p:nvSpPr>
          <p:cNvPr id="27649" name="标题 1"/>
          <p:cNvSpPr>
            <a:spLocks noGrp="1"/>
          </p:cNvSpPr>
          <p:nvPr/>
        </p:nvSpPr>
        <p:spPr>
          <a:xfrm>
            <a:off x="1631315" y="283528"/>
            <a:ext cx="6629400" cy="868362"/>
          </a:xfrm>
          <a:prstGeom prst="rect">
            <a:avLst/>
          </a:prstGeom>
          <a:noFill/>
          <a:ln w="9525">
            <a:noFill/>
          </a:ln>
        </p:spPr>
        <p:txBody>
          <a:bodyPr vert="horz" wrap="square" lIns="91440" tIns="45720" rIns="91440" bIns="45720" anchor="ctr"/>
          <a:lstStyle>
            <a:lvl1pPr algn="l" rtl="0" eaLnBrk="0" fontAlgn="base" hangingPunct="0">
              <a:spcBef>
                <a:spcPct val="0"/>
              </a:spcBef>
              <a:spcAft>
                <a:spcPct val="0"/>
              </a:spcAft>
              <a:defRPr sz="4000">
                <a:solidFill>
                  <a:schemeClr val="bg1"/>
                </a:solidFill>
                <a:latin typeface="+mj-lt"/>
                <a:ea typeface="+mj-ea"/>
                <a:cs typeface="+mj-cs"/>
              </a:defRPr>
            </a:lvl1pPr>
            <a:lvl2pPr algn="l" rtl="0" eaLnBrk="0" fontAlgn="base" hangingPunct="0">
              <a:spcBef>
                <a:spcPct val="0"/>
              </a:spcBef>
              <a:spcAft>
                <a:spcPct val="0"/>
              </a:spcAft>
              <a:defRPr sz="4000">
                <a:solidFill>
                  <a:schemeClr val="bg1"/>
                </a:solidFill>
                <a:latin typeface="Arial" panose="020B0604020202020204" pitchFamily="34" charset="0"/>
              </a:defRPr>
            </a:lvl2pPr>
            <a:lvl3pPr algn="l" rtl="0" eaLnBrk="0" fontAlgn="base" hangingPunct="0">
              <a:spcBef>
                <a:spcPct val="0"/>
              </a:spcBef>
              <a:spcAft>
                <a:spcPct val="0"/>
              </a:spcAft>
              <a:defRPr sz="4000">
                <a:solidFill>
                  <a:schemeClr val="bg1"/>
                </a:solidFill>
                <a:latin typeface="Arial" panose="020B0604020202020204" pitchFamily="34" charset="0"/>
              </a:defRPr>
            </a:lvl3pPr>
            <a:lvl4pPr algn="l" rtl="0" eaLnBrk="0" fontAlgn="base" hangingPunct="0">
              <a:spcBef>
                <a:spcPct val="0"/>
              </a:spcBef>
              <a:spcAft>
                <a:spcPct val="0"/>
              </a:spcAft>
              <a:defRPr sz="4000">
                <a:solidFill>
                  <a:schemeClr val="bg1"/>
                </a:solidFill>
                <a:latin typeface="Arial" panose="020B0604020202020204" pitchFamily="34" charset="0"/>
              </a:defRPr>
            </a:lvl4pPr>
            <a:lvl5pPr algn="l" rtl="0" eaLnBrk="0" fontAlgn="base" hangingPunct="0">
              <a:spcBef>
                <a:spcPct val="0"/>
              </a:spcBef>
              <a:spcAft>
                <a:spcPct val="0"/>
              </a:spcAft>
              <a:defRPr sz="4000">
                <a:solidFill>
                  <a:schemeClr val="bg1"/>
                </a:solidFill>
                <a:latin typeface="Arial" panose="020B0604020202020204" pitchFamily="34" charset="0"/>
              </a:defRPr>
            </a:lvl5pPr>
            <a:lvl6pPr marL="457200" algn="l" rtl="0" eaLnBrk="1" fontAlgn="base" hangingPunct="1">
              <a:spcBef>
                <a:spcPct val="0"/>
              </a:spcBef>
              <a:spcAft>
                <a:spcPct val="0"/>
              </a:spcAft>
              <a:defRPr sz="4000">
                <a:solidFill>
                  <a:schemeClr val="bg1"/>
                </a:solidFill>
                <a:latin typeface="Arial" panose="020B0604020202020204" pitchFamily="34" charset="0"/>
              </a:defRPr>
            </a:lvl6pPr>
            <a:lvl7pPr marL="914400" algn="l" rtl="0" eaLnBrk="1" fontAlgn="base" hangingPunct="1">
              <a:spcBef>
                <a:spcPct val="0"/>
              </a:spcBef>
              <a:spcAft>
                <a:spcPct val="0"/>
              </a:spcAft>
              <a:defRPr sz="4000">
                <a:solidFill>
                  <a:schemeClr val="bg1"/>
                </a:solidFill>
                <a:latin typeface="Arial" panose="020B0604020202020204" pitchFamily="34" charset="0"/>
              </a:defRPr>
            </a:lvl7pPr>
            <a:lvl8pPr marL="1371600" algn="l" rtl="0" eaLnBrk="1" fontAlgn="base" hangingPunct="1">
              <a:spcBef>
                <a:spcPct val="0"/>
              </a:spcBef>
              <a:spcAft>
                <a:spcPct val="0"/>
              </a:spcAft>
              <a:defRPr sz="4000">
                <a:solidFill>
                  <a:schemeClr val="bg1"/>
                </a:solidFill>
                <a:latin typeface="Arial" panose="020B0604020202020204" pitchFamily="34" charset="0"/>
              </a:defRPr>
            </a:lvl8pPr>
            <a:lvl9pPr marL="1828800" algn="l" rtl="0" eaLnBrk="1" fontAlgn="base" hangingPunct="1">
              <a:spcBef>
                <a:spcPct val="0"/>
              </a:spcBef>
              <a:spcAft>
                <a:spcPct val="0"/>
              </a:spcAft>
              <a:defRPr sz="4000">
                <a:solidFill>
                  <a:schemeClr val="bg1"/>
                </a:solidFill>
                <a:latin typeface="Arial" panose="020B0604020202020204" pitchFamily="34" charset="0"/>
              </a:defRPr>
            </a:lvl9pPr>
          </a:lstStyle>
          <a:p>
            <a:pPr eaLnBrk="1" hangingPunct="1"/>
            <a:r>
              <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第四节 国际合作的开展</a:t>
            </a:r>
            <a:endParaRPr lang="zh-CN" altLang="en-US" sz="28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11560" y="2066290"/>
            <a:ext cx="7992888" cy="1274195"/>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金融科技的业务范畴及服务人群不断拓展</a:t>
            </a:r>
            <a:endParaRPr lang="en-US"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Fintech has continuously expanded its business scopes as well as served more customers..</a:t>
            </a:r>
            <a:endParaRPr dirty="0">
              <a:sym typeface="+mn-ea"/>
            </a:endParaRPr>
          </a:p>
        </p:txBody>
      </p:sp>
      <p:sp>
        <p:nvSpPr>
          <p:cNvPr id="5" name="文本框 4"/>
          <p:cNvSpPr txBox="1"/>
          <p:nvPr/>
        </p:nvSpPr>
        <p:spPr>
          <a:xfrm>
            <a:off x="611560" y="3437890"/>
            <a:ext cx="7992888" cy="1274195"/>
          </a:xfrm>
          <a:prstGeom prst="rect">
            <a:avLst/>
          </a:prstGeom>
          <a:noFill/>
        </p:spPr>
        <p:txBody>
          <a:bodyPr wrap="square" rtlCol="0">
            <a:spAutoFit/>
          </a:bodyPr>
          <a:lstStyle/>
          <a:p>
            <a:pPr marR="0" algn="just" defTabSz="914400" rtl="0" eaLnBrk="1" fontAlgn="base" latinLnBrk="0" hangingPunct="1">
              <a:lnSpc>
                <a:spcPct val="100000"/>
              </a:lnSpc>
              <a:spcBef>
                <a:spcPct val="20000"/>
              </a:spcBef>
              <a:spcAft>
                <a:spcPct val="0"/>
              </a:spcAft>
              <a:buClrTx/>
              <a:buSzTx/>
            </a:pPr>
            <a:r>
              <a:rPr dirty="0" err="1">
                <a:sym typeface="+mn-ea"/>
              </a:rPr>
              <a:t>传统金融机构与互联网机构加强合作应用</a:t>
            </a:r>
            <a:endParaRPr lang="en-US" dirty="0">
              <a:sym typeface="+mn-ea"/>
            </a:endParaRPr>
          </a:p>
          <a:p>
            <a:pPr marR="0" algn="just" defTabSz="914400" rtl="0" eaLnBrk="1" fontAlgn="base" latinLnBrk="0" hangingPunct="1">
              <a:lnSpc>
                <a:spcPct val="100000"/>
              </a:lnSpc>
              <a:spcBef>
                <a:spcPct val="20000"/>
              </a:spcBef>
              <a:spcAft>
                <a:spcPct val="0"/>
              </a:spcAft>
              <a:buClrTx/>
              <a:buSzTx/>
            </a:pPr>
            <a:r>
              <a:rPr lang="en-US" dirty="0">
                <a:sym typeface="+mn-ea"/>
              </a:rPr>
              <a:t>Traditional financial institutions and Internet financial institutions have strengthened their cooperation on applications.</a:t>
            </a:r>
            <a:endParaRPr dirty="0">
              <a:sym typeface="+mn-ea"/>
            </a:endParaRPr>
          </a:p>
        </p:txBody>
      </p:sp>
      <p:sp>
        <p:nvSpPr>
          <p:cNvPr id="6" name="文本框 5"/>
          <p:cNvSpPr txBox="1"/>
          <p:nvPr/>
        </p:nvSpPr>
        <p:spPr>
          <a:xfrm>
            <a:off x="611560" y="5149917"/>
            <a:ext cx="7992888" cy="1274195"/>
          </a:xfrm>
          <a:prstGeom prst="rect">
            <a:avLst/>
          </a:prstGeom>
          <a:noFill/>
        </p:spPr>
        <p:txBody>
          <a:bodyPr wrap="square" rtlCol="0">
            <a:spAutoFit/>
          </a:bodyPr>
          <a:lstStyle/>
          <a:p>
            <a:pPr marR="0" algn="l" defTabSz="914400" rtl="0" eaLnBrk="1" fontAlgn="base" latinLnBrk="0" hangingPunct="1">
              <a:lnSpc>
                <a:spcPct val="100000"/>
              </a:lnSpc>
              <a:spcBef>
                <a:spcPct val="20000"/>
              </a:spcBef>
              <a:spcAft>
                <a:spcPct val="0"/>
              </a:spcAft>
              <a:buClrTx/>
              <a:buSzTx/>
            </a:pPr>
            <a:r>
              <a:rPr dirty="0" err="1">
                <a:sym typeface="+mn-ea"/>
              </a:rPr>
              <a:t>金融科技已得到监管机构及自律组织重视</a:t>
            </a:r>
            <a:endParaRPr lang="en-US" dirty="0">
              <a:sym typeface="+mn-ea"/>
            </a:endParaRPr>
          </a:p>
          <a:p>
            <a:pPr marR="0" algn="l" defTabSz="914400" rtl="0" eaLnBrk="1" fontAlgn="base" latinLnBrk="0" hangingPunct="1">
              <a:lnSpc>
                <a:spcPct val="100000"/>
              </a:lnSpc>
              <a:spcBef>
                <a:spcPct val="20000"/>
              </a:spcBef>
              <a:spcAft>
                <a:spcPct val="0"/>
              </a:spcAft>
              <a:buClrTx/>
              <a:buSzTx/>
            </a:pPr>
            <a:r>
              <a:rPr lang="en-US" dirty="0">
                <a:sym typeface="+mn-ea"/>
              </a:rPr>
              <a:t>Regulators and self-discipline organizations have attached great importance to fintech.</a:t>
            </a:r>
            <a:endParaRPr dirty="0">
              <a:sym typeface="+mn-ea"/>
            </a:endParaRPr>
          </a:p>
        </p:txBody>
      </p:sp>
      <p:sp>
        <p:nvSpPr>
          <p:cNvPr id="8" name="标题 1"/>
          <p:cNvSpPr>
            <a:spLocks noGrp="1"/>
          </p:cNvSpPr>
          <p:nvPr>
            <p:ph type="title"/>
          </p:nvPr>
        </p:nvSpPr>
        <p:spPr>
          <a:xfrm>
            <a:off x="1522095" y="274955"/>
            <a:ext cx="7164705" cy="868045"/>
          </a:xfrm>
        </p:spPr>
        <p:txBody>
          <a:bodyPr/>
          <a:lstStyle/>
          <a:p>
            <a:r>
              <a:rPr sz="2800" dirty="0">
                <a:solidFill>
                  <a:schemeClr val="tx2"/>
                </a:solidFill>
                <a:latin typeface="宋体" panose="02010600030101010101" pitchFamily="2" charset="-122"/>
                <a:ea typeface="宋体" panose="02010600030101010101" pitchFamily="2" charset="-122"/>
                <a:sym typeface="+mn-ea"/>
              </a:rPr>
              <a:t>国</a:t>
            </a:r>
            <a:r>
              <a:rPr lang="zh-CN" altLang="en-US" sz="2800" dirty="0">
                <a:solidFill>
                  <a:schemeClr val="tx2"/>
                </a:solidFill>
                <a:latin typeface="宋体" panose="02010600030101010101" pitchFamily="2" charset="-122"/>
                <a:ea typeface="宋体" panose="02010600030101010101" pitchFamily="2" charset="-122"/>
                <a:sym typeface="+mn-ea"/>
              </a:rPr>
              <a:t>内</a:t>
            </a:r>
            <a:r>
              <a:rPr sz="2800" dirty="0" err="1">
                <a:solidFill>
                  <a:schemeClr val="tx2"/>
                </a:solidFill>
                <a:latin typeface="宋体" panose="02010600030101010101" pitchFamily="2" charset="-122"/>
                <a:ea typeface="宋体" panose="02010600030101010101" pitchFamily="2" charset="-122"/>
                <a:sym typeface="+mn-ea"/>
              </a:rPr>
              <a:t>金融科技发展主要呈现</a:t>
            </a:r>
            <a:r>
              <a:rPr lang="zh-CN" sz="2800" dirty="0">
                <a:solidFill>
                  <a:schemeClr val="tx2"/>
                </a:solidFill>
                <a:latin typeface="宋体" panose="02010600030101010101" pitchFamily="2" charset="-122"/>
                <a:ea typeface="宋体" panose="02010600030101010101" pitchFamily="2" charset="-122"/>
                <a:sym typeface="+mn-ea"/>
              </a:rPr>
              <a:t>的</a:t>
            </a:r>
            <a:r>
              <a:rPr sz="2800" dirty="0" err="1">
                <a:solidFill>
                  <a:schemeClr val="tx2"/>
                </a:solidFill>
                <a:latin typeface="宋体" panose="02010600030101010101" pitchFamily="2" charset="-122"/>
                <a:ea typeface="宋体" panose="02010600030101010101" pitchFamily="2" charset="-122"/>
                <a:sym typeface="+mn-ea"/>
              </a:rPr>
              <a:t>三大特征</a:t>
            </a:r>
            <a:endParaRPr lang="zh-CN" altLang="en-US" sz="2800" dirty="0">
              <a:solidFill>
                <a:schemeClr val="tx2"/>
              </a:solidFill>
              <a:latin typeface="宋体" panose="02010600030101010101" pitchFamily="2" charset="-122"/>
              <a:ea typeface="宋体" panose="02010600030101010101" pitchFamily="2" charset="-122"/>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olidFill>
                  <a:schemeClr val="tx2"/>
                </a:solidFill>
                <a:latin typeface="宋体" panose="02010600030101010101" pitchFamily="2" charset="-122"/>
                <a:ea typeface="宋体" panose="02010600030101010101" pitchFamily="2" charset="-122"/>
              </a:rPr>
              <a:t>思考题</a:t>
            </a:r>
            <a:endParaRPr lang="zh-CN" altLang="en-US" dirty="0">
              <a:solidFill>
                <a:schemeClr val="tx2"/>
              </a:solidFill>
              <a:latin typeface="宋体" panose="02010600030101010101" pitchFamily="2" charset="-122"/>
              <a:ea typeface="宋体" panose="02010600030101010101" pitchFamily="2" charset="-122"/>
            </a:endParaRPr>
          </a:p>
        </p:txBody>
      </p:sp>
      <p:sp>
        <p:nvSpPr>
          <p:cNvPr id="4" name="内容占位符 3"/>
          <p:cNvSpPr>
            <a:spLocks noGrp="1"/>
          </p:cNvSpPr>
          <p:nvPr>
            <p:ph idx="1"/>
          </p:nvPr>
        </p:nvSpPr>
        <p:spPr>
          <a:xfrm>
            <a:off x="107504" y="1268760"/>
            <a:ext cx="4232528" cy="5256584"/>
          </a:xfrm>
        </p:spPr>
        <p:txBody>
          <a:bodyPr/>
          <a:lstStyle/>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1.简述金融科技未来趋势的四个方向。</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2.人工智能能够在哪几个方面“跑赢”时间?</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3.从机构本身来说,具体应如何完善金融科技监管?</a:t>
            </a:r>
            <a:endParaRPr lang="zh-CN" altLang="en-US" sz="2400" dirty="0">
              <a:latin typeface="宋体" panose="02010600030101010101" pitchFamily="2" charset="-122"/>
              <a:ea typeface="宋体" panose="02010600030101010101" pitchFamily="2" charset="-122"/>
            </a:endParaRPr>
          </a:p>
          <a:p>
            <a:pPr marL="0" indent="0" latinLnBrk="0">
              <a:lnSpc>
                <a:spcPct val="150000"/>
              </a:lnSpc>
              <a:spcBef>
                <a:spcPts val="0"/>
              </a:spcBef>
              <a:buNone/>
            </a:pPr>
            <a:r>
              <a:rPr lang="zh-CN" altLang="en-US" sz="2400" dirty="0">
                <a:latin typeface="宋体" panose="02010600030101010101" pitchFamily="2" charset="-122"/>
                <a:ea typeface="宋体" panose="02010600030101010101" pitchFamily="2" charset="-122"/>
              </a:rPr>
              <a:t>4.为促进银行业为服务实体经济、防控金融风险,提出合理化建议。</a:t>
            </a:r>
            <a:endParaRPr lang="zh-CN" altLang="en-US" sz="2400" dirty="0">
              <a:latin typeface="宋体" panose="02010600030101010101" pitchFamily="2" charset="-122"/>
              <a:ea typeface="宋体" panose="02010600030101010101" pitchFamily="2" charset="-122"/>
            </a:endParaRPr>
          </a:p>
        </p:txBody>
      </p:sp>
      <p:sp>
        <p:nvSpPr>
          <p:cNvPr id="5" name="文本框 4"/>
          <p:cNvSpPr txBox="1"/>
          <p:nvPr/>
        </p:nvSpPr>
        <p:spPr>
          <a:xfrm>
            <a:off x="4314027" y="1450228"/>
            <a:ext cx="4577166" cy="4893647"/>
          </a:xfrm>
          <a:prstGeom prst="rect">
            <a:avLst/>
          </a:prstGeom>
          <a:noFill/>
        </p:spPr>
        <p:txBody>
          <a:bodyPr wrap="square">
            <a:spAutoFit/>
          </a:bodyPr>
          <a:lstStyle/>
          <a:p>
            <a:pPr algn="just"/>
            <a:r>
              <a:rPr lang="en-US" altLang="zh-CN" dirty="0"/>
              <a:t>1. Please describe four directions of fintech’s trends.</a:t>
            </a:r>
            <a:endParaRPr lang="en-US" altLang="zh-CN" dirty="0"/>
          </a:p>
          <a:p>
            <a:pPr algn="just"/>
            <a:r>
              <a:rPr lang="en-US" altLang="zh-CN" dirty="0"/>
              <a:t>2. In what aspects can AI “run faster than” time?</a:t>
            </a:r>
            <a:endParaRPr lang="en-US" altLang="zh-CN" dirty="0"/>
          </a:p>
          <a:p>
            <a:pPr algn="just"/>
            <a:r>
              <a:rPr lang="en-US" altLang="zh-CN" dirty="0"/>
              <a:t>3. From the perspective of the institution itself, how should the regulation on fintech be improved?</a:t>
            </a:r>
            <a:endParaRPr lang="en-US" altLang="zh-CN" dirty="0"/>
          </a:p>
          <a:p>
            <a:pPr algn="just"/>
            <a:r>
              <a:rPr lang="en-US" altLang="zh-CN" dirty="0"/>
              <a:t>4. Put forward reasonable suggestions to promote the banking sector to serve the real economy and prevent and control financial risks.</a:t>
            </a:r>
            <a:endParaRPr lang="en-US" altLang="zh-CN" dirty="0"/>
          </a:p>
          <a:p>
            <a:pPr algn="just"/>
            <a:endParaRPr lang="en-US" altLang="zh-CN" dirty="0"/>
          </a:p>
        </p:txBody>
      </p:sp>
    </p:spTree>
  </p:cSld>
  <p:clrMapOvr>
    <a:masterClrMapping/>
  </p:clrMapOvr>
</p:sld>
</file>

<file path=ppt/theme/theme1.xml><?xml version="1.0" encoding="utf-8"?>
<a:theme xmlns:a="http://schemas.openxmlformats.org/drawingml/2006/main" name="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ms01_1">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Sample presentation slides</Template>
  <TotalTime>0</TotalTime>
  <Words>26212</Words>
  <Application>WPS 演示</Application>
  <PresentationFormat>全屏显示(4:3)</PresentationFormat>
  <Paragraphs>897</Paragraphs>
  <Slides>90</Slides>
  <Notes>0</Notes>
  <HiddenSlides>0</HiddenSlides>
  <MMClips>0</MMClips>
  <ScaleCrop>false</ScaleCrop>
  <HeadingPairs>
    <vt:vector size="8" baseType="variant">
      <vt:variant>
        <vt:lpstr>已用的字体</vt:lpstr>
      </vt:variant>
      <vt:variant>
        <vt:i4>8</vt:i4>
      </vt:variant>
      <vt:variant>
        <vt:lpstr>主题</vt:lpstr>
      </vt:variant>
      <vt:variant>
        <vt:i4>3</vt:i4>
      </vt:variant>
      <vt:variant>
        <vt:lpstr>嵌入 OLE 服务器</vt:lpstr>
      </vt:variant>
      <vt:variant>
        <vt:i4>3</vt:i4>
      </vt:variant>
      <vt:variant>
        <vt:lpstr>幻灯片标题</vt:lpstr>
      </vt:variant>
      <vt:variant>
        <vt:i4>90</vt:i4>
      </vt:variant>
    </vt:vector>
  </HeadingPairs>
  <TitlesOfParts>
    <vt:vector size="104" baseType="lpstr">
      <vt:lpstr>Arial</vt:lpstr>
      <vt:lpstr>宋体</vt:lpstr>
      <vt:lpstr>Wingdings</vt:lpstr>
      <vt:lpstr>Times New Roman</vt:lpstr>
      <vt:lpstr>隶书</vt:lpstr>
      <vt:lpstr>微软雅黑</vt:lpstr>
      <vt:lpstr>Arial Unicode MS</vt:lpstr>
      <vt:lpstr>等线</vt:lpstr>
      <vt:lpstr>ms01_1</vt:lpstr>
      <vt:lpstr>1_ms01_1</vt:lpstr>
      <vt:lpstr>2_ms01_1</vt:lpstr>
      <vt:lpstr>Photoshop.Image.6</vt:lpstr>
      <vt:lpstr>Photoshop.Image.6</vt:lpstr>
      <vt:lpstr>Photoshop.Image.6</vt:lpstr>
      <vt:lpstr>金融科技导论        Introduction to Fintech</vt:lpstr>
      <vt:lpstr>第一章 金融科技概述 Chapter One General Introduction</vt:lpstr>
      <vt:lpstr>第一节 金融科技的概念</vt:lpstr>
      <vt:lpstr>第一节 金融科技的概念</vt:lpstr>
      <vt:lpstr>第二节 金融科技的发展历史和特征</vt:lpstr>
      <vt:lpstr>国际金融科技的发展的四个阶段</vt:lpstr>
      <vt:lpstr>国际金融科技的发展的四个阶段</vt:lpstr>
      <vt:lpstr>国际金融科技发展主要呈现的三大特征</vt:lpstr>
      <vt:lpstr>国内金融科技发展主要呈现的三大特征</vt:lpstr>
      <vt:lpstr>第三节 金融科技在中国的发展现状</vt:lpstr>
      <vt:lpstr> 传统金融机构依然是挑战与机遇并存 </vt:lpstr>
      <vt:lpstr> 传统金融机构依然是挑战与机遇并存 </vt:lpstr>
      <vt:lpstr>金融科技兴起的原因</vt:lpstr>
      <vt:lpstr>第四节 国内外金融科技发展的比较</vt:lpstr>
      <vt:lpstr>中美两国科技驱动的金融创新</vt:lpstr>
      <vt:lpstr>思考题</vt:lpstr>
      <vt:lpstr>思考题</vt:lpstr>
      <vt:lpstr>第二章  金融科技产生的影响 Chapter Two Impact of Fintech</vt:lpstr>
      <vt:lpstr>第一节 金融科技对线上行业的影响</vt:lpstr>
      <vt:lpstr>金融科技对银行业的影响</vt:lpstr>
      <vt:lpstr>金融科技对银行业的影响</vt:lpstr>
      <vt:lpstr>金融科技对资产管理行业的影响</vt:lpstr>
      <vt:lpstr>金融科技对资产管理行业的影响</vt:lpstr>
      <vt:lpstr>金融科技对资产管理行业的影响</vt:lpstr>
      <vt:lpstr>金融科技对保险业的影响</vt:lpstr>
      <vt:lpstr>第二节 金融科技对实体企业的影响</vt:lpstr>
      <vt:lpstr>第三节 金融科技颠覆式创新技术对人们认知的影响</vt:lpstr>
      <vt:lpstr>第四节 金融科技颠覆式创新产生的社会效益</vt:lpstr>
      <vt:lpstr>第四节 金融科技颠覆式创新产生的社会效益</vt:lpstr>
      <vt:lpstr>思考题</vt:lpstr>
      <vt:lpstr>思考题</vt:lpstr>
      <vt:lpstr>第三章  金融科技中的核心技术 Chapter Three Key Technologies of Fintech</vt:lpstr>
      <vt:lpstr>第一节 人工智能</vt:lpstr>
      <vt:lpstr>第一节 人工智能</vt:lpstr>
      <vt:lpstr>第一节 人工智能</vt:lpstr>
      <vt:lpstr>第二节 大数据</vt:lpstr>
      <vt:lpstr>第二节 大数据</vt:lpstr>
      <vt:lpstr>第三节 云计算</vt:lpstr>
      <vt:lpstr>第三节 云计算</vt:lpstr>
      <vt:lpstr>第四节 区块链技术</vt:lpstr>
      <vt:lpstr>第四节 区块链技术</vt:lpstr>
      <vt:lpstr>第四节 区块链技术</vt:lpstr>
      <vt:lpstr>第五节 算法</vt:lpstr>
      <vt:lpstr>第六节 物联网</vt:lpstr>
      <vt:lpstr>思考题</vt:lpstr>
      <vt:lpstr>思考题</vt:lpstr>
      <vt:lpstr>第四章  金融科技的业务形态 Chapter Four  Business Models of Fintech</vt:lpstr>
      <vt:lpstr>第一节 移动支付</vt:lpstr>
      <vt:lpstr>移动支付的特征</vt:lpstr>
      <vt:lpstr>移动支付的应用</vt:lpstr>
      <vt:lpstr>移动支付的种类</vt:lpstr>
      <vt:lpstr>移动支付的种类</vt:lpstr>
      <vt:lpstr>移动支付的发展趋势</vt:lpstr>
      <vt:lpstr>第二节 P2P</vt:lpstr>
      <vt:lpstr>P2P在我国的发展历程</vt:lpstr>
      <vt:lpstr>P2P在我国的发展历程</vt:lpstr>
      <vt:lpstr>P2P的模式</vt:lpstr>
      <vt:lpstr>第三节 众筹</vt:lpstr>
      <vt:lpstr>第四节 大数据金融</vt:lpstr>
      <vt:lpstr>第五节 征信系统</vt:lpstr>
      <vt:lpstr>第六节 信息化金融机构</vt:lpstr>
      <vt:lpstr>第七节 互联网金融门户</vt:lpstr>
      <vt:lpstr>思考题</vt:lpstr>
      <vt:lpstr>思考题</vt:lpstr>
      <vt:lpstr>第五章  金融科技发展中的瓶颈 Chapter Five Bottlenecks in Fintech</vt:lpstr>
      <vt:lpstr>第一节　金融还是科技,科技还是金融</vt:lpstr>
      <vt:lpstr>第二节 金融科技顶层规划滞后</vt:lpstr>
      <vt:lpstr>第三节 信息共享困难</vt:lpstr>
      <vt:lpstr>第四节 金融科技方面人才缺口大</vt:lpstr>
      <vt:lpstr>思考题</vt:lpstr>
      <vt:lpstr>第六章 金融科技发展中的风险及监管 Chapter Six Risks and Regulation in the Development of Fintech</vt:lpstr>
      <vt:lpstr>第一节　金融科技发展中的风险</vt:lpstr>
      <vt:lpstr>第二节　金融科技发展中的监管</vt:lpstr>
      <vt:lpstr>思考题</vt:lpstr>
      <vt:lpstr>第七章  金融科技领域的投资策略 Chapter Seven Investment Strategies in Fintech</vt:lpstr>
      <vt:lpstr>第一节　资本市场助力金融科技行业</vt:lpstr>
      <vt:lpstr>第二节　投资案例分析</vt:lpstr>
      <vt:lpstr>第二节　投资案例分析</vt:lpstr>
      <vt:lpstr>第三节　投资案例</vt:lpstr>
      <vt:lpstr>思考题</vt:lpstr>
      <vt:lpstr>第八章  当前金融科技前沿动态 Chapter Eight Current Development of Frontiers in Fintech </vt:lpstr>
      <vt:lpstr>第一节　全球金融科技实验室动态</vt:lpstr>
      <vt:lpstr>第二节　金融科技发展中出现的新概念</vt:lpstr>
      <vt:lpstr>思考题</vt:lpstr>
      <vt:lpstr>第九章  金融科技的未来发展 Chapter Nine The Future of Fintech</vt:lpstr>
      <vt:lpstr>第一节 未来发展模式</vt:lpstr>
      <vt:lpstr>第二节 新科技的应用</vt:lpstr>
      <vt:lpstr>第三节 如何进行监管</vt:lpstr>
      <vt:lpstr>PowerPoint 演示文稿</vt:lpstr>
      <vt:lpstr>思考题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Engineering</dc:title>
  <dc:creator>吴宝军</dc:creator>
  <cp:lastModifiedBy>*_*幽灵*@_@*</cp:lastModifiedBy>
  <cp:revision>249</cp:revision>
  <dcterms:created xsi:type="dcterms:W3CDTF">2003-06-03T07:30:00Z</dcterms:created>
  <dcterms:modified xsi:type="dcterms:W3CDTF">2025-02-27T05:09:50Z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2052-12.1.0.19302</vt:lpwstr>
  </property>
  <property fmtid="{D5CDD505-2E9C-101B-9397-08002B2CF9AE}" pid="3" name="ICV">
    <vt:lpwstr>0976868D85E24836B7364B91BBC0C030_12</vt:lpwstr>
  </property>
</Properties>
</file>