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2"/>
  </p:notesMasterIdLst>
  <p:sldIdLst>
    <p:sldId id="291" r:id="rId3"/>
    <p:sldId id="312" r:id="rId4"/>
    <p:sldId id="290" r:id="rId5"/>
    <p:sldId id="258" r:id="rId6"/>
    <p:sldId id="292" r:id="rId7"/>
    <p:sldId id="343" r:id="rId8"/>
    <p:sldId id="294" r:id="rId9"/>
    <p:sldId id="313" r:id="rId10"/>
    <p:sldId id="297" r:id="rId11"/>
    <p:sldId id="298" r:id="rId12"/>
    <p:sldId id="345" r:id="rId13"/>
    <p:sldId id="299" r:id="rId14"/>
    <p:sldId id="300" r:id="rId15"/>
    <p:sldId id="346" r:id="rId16"/>
    <p:sldId id="347" r:id="rId17"/>
    <p:sldId id="314" r:id="rId18"/>
    <p:sldId id="301" r:id="rId19"/>
    <p:sldId id="302" r:id="rId20"/>
    <p:sldId id="344" r:id="rId21"/>
    <p:sldId id="303" r:id="rId22"/>
    <p:sldId id="304" r:id="rId23"/>
    <p:sldId id="315" r:id="rId24"/>
    <p:sldId id="305" r:id="rId25"/>
    <p:sldId id="306" r:id="rId26"/>
    <p:sldId id="307" r:id="rId27"/>
    <p:sldId id="348" r:id="rId28"/>
    <p:sldId id="308" r:id="rId29"/>
    <p:sldId id="309" r:id="rId30"/>
    <p:sldId id="316" r:id="rId31"/>
    <p:sldId id="310" r:id="rId32"/>
    <p:sldId id="311" r:id="rId33"/>
    <p:sldId id="317" r:id="rId34"/>
    <p:sldId id="318" r:id="rId35"/>
    <p:sldId id="319" r:id="rId36"/>
    <p:sldId id="320" r:id="rId37"/>
    <p:sldId id="321" r:id="rId38"/>
    <p:sldId id="322" r:id="rId39"/>
    <p:sldId id="349" r:id="rId40"/>
    <p:sldId id="350" r:id="rId41"/>
    <p:sldId id="351" r:id="rId42"/>
    <p:sldId id="323" r:id="rId43"/>
    <p:sldId id="324" r:id="rId44"/>
    <p:sldId id="325" r:id="rId45"/>
    <p:sldId id="352" r:id="rId46"/>
    <p:sldId id="326" r:id="rId47"/>
    <p:sldId id="328" r:id="rId48"/>
    <p:sldId id="330" r:id="rId49"/>
    <p:sldId id="331" r:id="rId50"/>
    <p:sldId id="332" r:id="rId51"/>
    <p:sldId id="333" r:id="rId52"/>
    <p:sldId id="334" r:id="rId53"/>
    <p:sldId id="335" r:id="rId54"/>
    <p:sldId id="336" r:id="rId55"/>
    <p:sldId id="337" r:id="rId56"/>
    <p:sldId id="338" r:id="rId57"/>
    <p:sldId id="339" r:id="rId58"/>
    <p:sldId id="340" r:id="rId59"/>
    <p:sldId id="341" r:id="rId60"/>
    <p:sldId id="342" r:id="rId61"/>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sz="4000" b="0" i="0" u="none" kern="1200" baseline="0">
        <a:solidFill>
          <a:schemeClr val="tx1"/>
        </a:solidFill>
        <a:latin typeface="Times New Roman" panose="02020603050405020304" pitchFamily="18"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sz="4000" b="0" i="0" u="none" kern="1200" baseline="0">
        <a:solidFill>
          <a:schemeClr val="tx1"/>
        </a:solidFill>
        <a:latin typeface="Times New Roman" panose="02020603050405020304" pitchFamily="18"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4000" b="0" i="0" u="none" kern="1200" baseline="0">
        <a:solidFill>
          <a:schemeClr val="tx1"/>
        </a:solidFill>
        <a:latin typeface="Times New Roman" panose="02020603050405020304" pitchFamily="18"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4000" b="0" i="0" u="none" kern="1200" baseline="0">
        <a:solidFill>
          <a:schemeClr val="tx1"/>
        </a:solidFill>
        <a:latin typeface="Times New Roman" panose="02020603050405020304" pitchFamily="18"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4000" b="0" i="0" u="none" kern="1200" baseline="0">
        <a:solidFill>
          <a:schemeClr val="tx1"/>
        </a:solidFill>
        <a:latin typeface="Times New Roman" panose="02020603050405020304" pitchFamily="18"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4000" b="0" i="0" u="none" kern="1200" baseline="0">
        <a:solidFill>
          <a:schemeClr val="tx1"/>
        </a:solidFill>
        <a:latin typeface="Times New Roman" panose="02020603050405020304" pitchFamily="18"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4000" b="0" i="0" u="none" kern="1200" baseline="0">
        <a:solidFill>
          <a:schemeClr val="tx1"/>
        </a:solidFill>
        <a:latin typeface="Times New Roman" panose="02020603050405020304" pitchFamily="18"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4000" b="0" i="0" u="none" kern="1200" baseline="0">
        <a:solidFill>
          <a:schemeClr val="tx1"/>
        </a:solidFill>
        <a:latin typeface="Times New Roman" panose="02020603050405020304" pitchFamily="18"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4000" b="0" i="0" u="none" kern="1200" baseline="0">
        <a:solidFill>
          <a:schemeClr val="tx1"/>
        </a:solidFill>
        <a:latin typeface="Times New Roman" panose="02020603050405020304" pitchFamily="18"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83" d="100"/>
          <a:sy n="83" d="100"/>
        </p:scale>
        <p:origin x="-159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5" Type="http://schemas.openxmlformats.org/officeDocument/2006/relationships/tableStyles" Target="tableStyles.xml"/><Relationship Id="rId64" Type="http://schemas.openxmlformats.org/officeDocument/2006/relationships/viewProps" Target="viewProps.xml"/><Relationship Id="rId63" Type="http://schemas.openxmlformats.org/officeDocument/2006/relationships/presProps" Target="presProps.xml"/><Relationship Id="rId62" Type="http://schemas.openxmlformats.org/officeDocument/2006/relationships/notesMaster" Target="notesMasters/notesMaster1.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white">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14106BDA-27FA-4F6A-854E-5E0F780573FE}"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p>
            <a:pPr lvl="0" algn="r" eaLnBrk="1" hangingPunct="1">
              <a:buNone/>
            </a:pPr>
            <a:fld id="{9A0DB2DC-4C9A-4742-B13C-FB6460FD3503}" type="slidenum">
              <a:rPr lang="zh-CN" altLang="en-US" sz="1200" dirty="0">
                <a:latin typeface="Arial" panose="020B0604020202020204" pitchFamily="34" charset="0"/>
              </a:rPr>
            </a:fld>
            <a:endParaRPr lang="zh-CN" altLang="en-US" sz="1200" dirty="0">
              <a:latin typeface="Arial" panose="020B0604020202020204" pitchFamily="34" charset="0"/>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1">
          <a:blip r:embed="rId2"/>
        </a:blipFill>
        <a:effectLst/>
      </p:bgPr>
    </p:bg>
    <p:spTree>
      <p:nvGrpSpPr>
        <p:cNvPr id="1" name=""/>
        <p:cNvGrpSpPr/>
        <p:nvPr/>
      </p:nvGrpSpPr>
      <p:grpSpPr>
        <a:xfrm>
          <a:off x="0" y="0"/>
          <a:ext cx="0" cy="0"/>
          <a:chOff x="0" y="0"/>
          <a:chExt cx="0" cy="0"/>
        </a:xfrm>
      </p:grpSpPr>
      <p:sp>
        <p:nvSpPr>
          <p:cNvPr id="9" name="标题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zh-CN" altLang="en-US" smtClean="0"/>
              <a:t>单击此处编辑母版标题样式</a:t>
            </a:r>
            <a:endParaRPr lang="en-US"/>
          </a:p>
        </p:txBody>
      </p:sp>
      <p:sp>
        <p:nvSpPr>
          <p:cNvPr id="17" name="副标题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smtClean="0"/>
              <a:t>单击此处编辑母版副标题样式</a:t>
            </a:r>
            <a:endParaRPr lang="en-US"/>
          </a:p>
        </p:txBody>
      </p:sp>
      <p:sp>
        <p:nvSpPr>
          <p:cNvPr id="14" name="日期占位符 29"/>
          <p:cNvSpPr>
            <a:spLocks noGrp="1"/>
          </p:cNvSpPr>
          <p:nvPr>
            <p:ph type="dt" sz="half" idx="2"/>
          </p:nvPr>
        </p:nvSpPr>
        <p:spPr>
          <a:xfrm>
            <a:off x="457200" y="6356350"/>
            <a:ext cx="2133600" cy="365125"/>
          </a:xfrm>
          <a:prstGeom prst="rect">
            <a:avLst/>
          </a:prstGeom>
        </p:spPr>
        <p:txBody>
          <a:bodyPr vert="horz" lIns="0" tIns="0" rIns="0" bIns="0" anchor="b"/>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08D8797B-FCD3-48DA-AF94-C42AD8199DB0}" type="datetimeFigureOut">
              <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15" name="页脚占位符 18"/>
          <p:cNvSpPr>
            <a:spLocks noGrp="1"/>
          </p:cNvSpPr>
          <p:nvPr>
            <p:ph type="ftr" sz="quarter" idx="3"/>
          </p:nvPr>
        </p:nvSpPr>
        <p:spPr>
          <a:xfrm>
            <a:off x="2667000" y="6356350"/>
            <a:ext cx="3352800" cy="365125"/>
          </a:xfrm>
          <a:prstGeom prst="rect">
            <a:avLst/>
          </a:prstGeom>
        </p:spPr>
        <p:txBody>
          <a:bodyPr vert="horz" lIns="0" tIns="0" rIns="0" bIns="0" anchor="b"/>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16" name="灯片编号占位符 26"/>
          <p:cNvSpPr>
            <a:spLocks noGrp="1"/>
          </p:cNvSpPr>
          <p:nvPr>
            <p:ph type="sldNum" sz="quarter" idx="4"/>
          </p:nvPr>
        </p:nvSpPr>
        <p:spPr>
          <a:xfrm>
            <a:off x="7924800" y="6356350"/>
            <a:ext cx="762000" cy="365125"/>
          </a:xfrm>
          <a:prstGeom prst="rect">
            <a:avLst/>
          </a:prstGeom>
        </p:spPr>
        <p:txBody>
          <a:bodyPr vert="horz" lIns="0" tIns="0" rIns="0" bIns="0" anchor="b"/>
          <a:p>
            <a:pPr algn="r">
              <a:buNone/>
            </a:pPr>
            <a:fld id="{9A0DB2DC-4C9A-4742-B13C-FB6460FD3503}" type="slidenum">
              <a:rPr lang="zh-CN" altLang="en-US" dirty="0">
                <a:solidFill>
                  <a:srgbClr val="D1EAEE"/>
                </a:solidFill>
                <a:latin typeface="Constantia" panose="02030602050306030303" pitchFamily="18" charset="0"/>
              </a:rPr>
            </a:fld>
            <a:endParaRPr lang="zh-CN" altLang="en-US" dirty="0">
              <a:solidFill>
                <a:srgbClr val="D1EAEE"/>
              </a:solidFill>
              <a:latin typeface="Constantia" panose="02030602050306030303" pitchFamily="18" charset="0"/>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5A4AB1A6-5A37-426F-8A1D-478E657A45E1}" type="datetimeFigureOut">
              <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Times New Roman" panose="02020603050405020304" pitchFamily="18"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914401"/>
            <a:ext cx="2057400" cy="5211763"/>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914401"/>
            <a:ext cx="6019800" cy="5211763"/>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5A4AB1A6-5A37-426F-8A1D-478E657A45E1}" type="datetimeFigureOut">
              <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Times New Roman" panose="02020603050405020304" pitchFamily="18"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5A4AB1A6-5A37-426F-8A1D-478E657A45E1}" type="datetimeFigureOut">
              <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Times New Roman" panose="02020603050405020304" pitchFamily="18"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5A4AB1A6-5A37-426F-8A1D-478E657A45E1}" type="datetimeFigureOut">
              <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Times New Roman" panose="02020603050405020304" pitchFamily="18"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1">
          <a:blip r:embed="rId2"/>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smtClean="0"/>
              <a:t>单击此处编辑母版文本样式</a:t>
            </a:r>
            <a:endParaRPr lang="zh-CN" altLang="en-US" smtClean="0"/>
          </a:p>
        </p:txBody>
      </p:sp>
      <p:sp>
        <p:nvSpPr>
          <p:cNvPr id="14" name="日期占位符 3"/>
          <p:cNvSpPr>
            <a:spLocks noGrp="1"/>
          </p:cNvSpPr>
          <p:nvPr>
            <p:ph type="dt" sz="half" idx="2"/>
          </p:nvPr>
        </p:nvSpPr>
        <p:spPr>
          <a:xfrm>
            <a:off x="457200" y="6356350"/>
            <a:ext cx="2133600" cy="365125"/>
          </a:xfrm>
          <a:prstGeom prst="rect">
            <a:avLst/>
          </a:prstGeom>
        </p:spPr>
        <p:txBody>
          <a:bodyPr vert="horz" lIns="0" tIns="0" rIns="0" bIns="0" anchor="b"/>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82365736-CA47-4D84-8834-A7BE00E1D31C}" type="datetimeFigureOut">
              <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15" name="页脚占位符 4"/>
          <p:cNvSpPr>
            <a:spLocks noGrp="1"/>
          </p:cNvSpPr>
          <p:nvPr>
            <p:ph type="ftr" sz="quarter" idx="3"/>
          </p:nvPr>
        </p:nvSpPr>
        <p:spPr>
          <a:xfrm>
            <a:off x="2667000" y="6356350"/>
            <a:ext cx="3352800" cy="365125"/>
          </a:xfrm>
          <a:prstGeom prst="rect">
            <a:avLst/>
          </a:prstGeom>
        </p:spPr>
        <p:txBody>
          <a:bodyPr vert="horz" lIns="0" tIns="0" rIns="0" bIns="0" anchor="b"/>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16" name="灯片编号占位符 5"/>
          <p:cNvSpPr>
            <a:spLocks noGrp="1"/>
          </p:cNvSpPr>
          <p:nvPr>
            <p:ph type="sldNum" sz="quarter" idx="4"/>
          </p:nvPr>
        </p:nvSpPr>
        <p:spPr>
          <a:xfrm>
            <a:off x="7924800" y="6356350"/>
            <a:ext cx="762000" cy="365125"/>
          </a:xfrm>
          <a:prstGeom prst="rect">
            <a:avLst/>
          </a:prstGeom>
        </p:spPr>
        <p:txBody>
          <a:bodyPr vert="horz" lIns="0" tIns="0" rIns="0" bIns="0" anchor="b"/>
          <a:p>
            <a:pPr algn="r">
              <a:buNone/>
            </a:pPr>
            <a:fld id="{9A0DB2DC-4C9A-4742-B13C-FB6460FD3503}" type="slidenum">
              <a:rPr lang="zh-CN" altLang="en-US" dirty="0">
                <a:solidFill>
                  <a:srgbClr val="D1EAEE"/>
                </a:solidFill>
                <a:latin typeface="Constantia" panose="02030602050306030303" pitchFamily="18" charset="0"/>
              </a:rPr>
            </a:fld>
            <a:endParaRPr lang="zh-CN" altLang="en-US" dirty="0">
              <a:solidFill>
                <a:srgbClr val="D1EAEE"/>
              </a:solidFill>
              <a:latin typeface="Constantia" panose="02030602050306030303" pitchFamily="18" charset="0"/>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内容占位符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5A4AB1A6-5A37-426F-8A1D-478E657A45E1}" type="datetimeFigureOut">
              <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Times New Roman" panose="02020603050405020304" pitchFamily="18"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endParaRPr lang="zh-CN" altLang="en-US" smtClean="0"/>
          </a:p>
        </p:txBody>
      </p:sp>
      <p:sp>
        <p:nvSpPr>
          <p:cNvPr id="4" name="文本占位符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endParaRPr lang="zh-CN" altLang="en-US" smtClean="0"/>
          </a:p>
        </p:txBody>
      </p:sp>
      <p:sp>
        <p:nvSpPr>
          <p:cNvPr id="5" name="内容占位符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6" name="内容占位符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7" name="日期占位符 6"/>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5A4AB1A6-5A37-426F-8A1D-478E657A45E1}" type="datetimeFigureOut">
              <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Times New Roman" panose="02020603050405020304" pitchFamily="18"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zh-CN" altLang="en-US" smtClean="0"/>
              <a:t>单击此处编辑母版标题样式</a:t>
            </a:r>
            <a:endParaRPr lang="en-US"/>
          </a:p>
        </p:txBody>
      </p:sp>
      <p:sp>
        <p:nvSpPr>
          <p:cNvPr id="3" name="日期占位符 2"/>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5A4AB1A6-5A37-426F-8A1D-478E657A45E1}" type="datetimeFigureOut">
              <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Times New Roman" panose="02020603050405020304" pitchFamily="18"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5A4AB1A6-5A37-426F-8A1D-478E657A45E1}" type="datetimeFigureOut">
              <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Times New Roman" panose="02020603050405020304" pitchFamily="18"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zh-CN" altLang="en-US" smtClean="0"/>
              <a:t>单击此处编辑母版标题样式</a:t>
            </a:r>
            <a:endParaRPr lang="en-US"/>
          </a:p>
        </p:txBody>
      </p:sp>
      <p:sp>
        <p:nvSpPr>
          <p:cNvPr id="3" name="文本占位符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zh-CN" altLang="en-US" smtClean="0"/>
              <a:t>单击此处编辑母版文本样式</a:t>
            </a:r>
            <a:endParaRPr lang="zh-CN" altLang="en-US" smtClean="0"/>
          </a:p>
        </p:txBody>
      </p:sp>
      <p:sp>
        <p:nvSpPr>
          <p:cNvPr id="4" name="内容占位符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5A4AB1A6-5A37-426F-8A1D-478E657A45E1}" type="datetimeFigureOut">
              <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Times New Roman" panose="02020603050405020304" pitchFamily="18"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blipFill rotWithShape="1">
          <a:blip r:embed="rId2"/>
        </a:blipFill>
        <a:effectLst/>
      </p:bgPr>
    </p:bg>
    <p:spTree>
      <p:nvGrpSpPr>
        <p:cNvPr id="1" name=""/>
        <p:cNvGrpSpPr/>
        <p:nvPr/>
      </p:nvGrpSpPr>
      <p:grpSpPr>
        <a:xfrm>
          <a:off x="0" y="0"/>
          <a:ext cx="0" cy="0"/>
          <a:chOff x="0" y="0"/>
          <a:chExt cx="0" cy="0"/>
        </a:xfrm>
      </p:grpSpPr>
      <p:sp>
        <p:nvSpPr>
          <p:cNvPr id="14" name="单圆角矩形 13"/>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5" name="直角三角形 14"/>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6" name="任意多边形 15"/>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7" name="任意多边形 16"/>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 name="标题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zh-CN" altLang="en-US" smtClean="0"/>
              <a:t>单击此处编辑母版标题样式</a:t>
            </a:r>
            <a:endParaRPr lang="en-US"/>
          </a:p>
        </p:txBody>
      </p:sp>
      <p:sp>
        <p:nvSpPr>
          <p:cNvPr id="4" name="文本占位符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zh-CN" altLang="en-US" smtClean="0"/>
              <a:t>单击此处编辑母版文本样式</a:t>
            </a:r>
            <a:endParaRPr lang="zh-CN" altLang="en-US" smtClean="0"/>
          </a:p>
        </p:txBody>
      </p:sp>
      <p:sp>
        <p:nvSpPr>
          <p:cNvPr id="3" name="图片占位符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vert="horz" wrap="square" lIns="91440" tIns="45720" rIns="91440" bIns="45720" numCol="1" anchor="t" anchorCtr="0" compatLnSpc="1">
            <a:normAutofit/>
          </a:bodyPr>
          <a:lstStyle>
            <a:lvl1pPr marL="0" indent="0">
              <a:buNone/>
              <a:defRPr sz="3200"/>
            </a:lvl1p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anose="05020102010507070707" pitchFamily="18" charset="2"/>
              <a:buNone/>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9" name="日期占位符 4"/>
          <p:cNvSpPr>
            <a:spLocks noGrp="1"/>
          </p:cNvSpPr>
          <p:nvPr>
            <p:ph type="dt" sz="half" idx="12"/>
          </p:nvPr>
        </p:nvSpPr>
        <p:spPr>
          <a:xfrm>
            <a:off x="457200" y="6356350"/>
            <a:ext cx="2133600" cy="365125"/>
          </a:xfrm>
          <a:prstGeom prst="rect">
            <a:avLst/>
          </a:prstGeom>
        </p:spPr>
        <p:txBody>
          <a:bodyPr vert="horz" lIns="0" tIns="0" rIns="0" bIns="0" anchor="b"/>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8C7CECEB-C781-446A-8DBF-A7E789738B95}" type="datetimeFigureOut">
              <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20" name="页脚占位符 5"/>
          <p:cNvSpPr>
            <a:spLocks noGrp="1"/>
          </p:cNvSpPr>
          <p:nvPr>
            <p:ph type="ftr" sz="quarter" idx="3"/>
          </p:nvPr>
        </p:nvSpPr>
        <p:spPr>
          <a:xfrm>
            <a:off x="2667000" y="6356350"/>
            <a:ext cx="3352800" cy="365125"/>
          </a:xfrm>
          <a:prstGeom prst="rect">
            <a:avLst/>
          </a:prstGeom>
        </p:spPr>
        <p:txBody>
          <a:bodyPr vert="horz" lIns="0" tIns="0" rIns="0" bIns="0" anchor="b"/>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21" name="灯片编号占位符 6"/>
          <p:cNvSpPr>
            <a:spLocks noGrp="1"/>
          </p:cNvSpPr>
          <p:nvPr>
            <p:ph type="sldNum" sz="quarter" idx="4"/>
          </p:nvPr>
        </p:nvSpPr>
        <p:spPr>
          <a:xfrm>
            <a:off x="8077200" y="6356350"/>
            <a:ext cx="609600" cy="365125"/>
          </a:xfrm>
          <a:prstGeom prst="rect">
            <a:avLst/>
          </a:prstGeom>
        </p:spPr>
        <p:txBody>
          <a:bodyPr vert="horz" lIns="0" tIns="0" rIns="0" bIns="0" anchor="b"/>
          <a:p>
            <a:pPr algn="r">
              <a:buNone/>
            </a:pPr>
            <a:fld id="{9A0DB2DC-4C9A-4742-B13C-FB6460FD3503}" type="slidenum">
              <a:rPr lang="zh-CN" altLang="en-US" dirty="0">
                <a:latin typeface="Constantia" panose="02030602050306030303" pitchFamily="18" charset="0"/>
              </a:rPr>
            </a:fld>
            <a:endParaRPr lang="zh-CN" altLang="en-US" dirty="0">
              <a:latin typeface="Constantia" panose="02030602050306030303" pitchFamily="18"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a:blipFill>
        <a:effectLst/>
      </p:bgPr>
    </p:bg>
    <p:spTree>
      <p:nvGrpSpPr>
        <p:cNvPr id="1" name=""/>
        <p:cNvGrpSpPr/>
        <p:nvPr/>
      </p:nvGrpSpPr>
      <p:grpSpPr/>
      <p:sp>
        <p:nvSpPr>
          <p:cNvPr id="7" name="任意多边形 6"/>
          <p:cNvSpPr/>
          <p:nvPr/>
        </p:nvSpPr>
        <p:spPr bwMode="auto">
          <a:xfrm>
            <a:off x="-9525" y="-7937"/>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8" name="任意多边形 7"/>
          <p:cNvSpPr/>
          <p:nvPr/>
        </p:nvSpPr>
        <p:spPr bwMode="auto">
          <a:xfrm>
            <a:off x="4381500" y="-7937"/>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28" name="标题占位符 8"/>
          <p:cNvSpPr>
            <a:spLocks noGrp="1"/>
          </p:cNvSpPr>
          <p:nvPr>
            <p:ph type="title"/>
          </p:nvPr>
        </p:nvSpPr>
        <p:spPr>
          <a:xfrm>
            <a:off x="457200" y="704850"/>
            <a:ext cx="8229600" cy="1143000"/>
          </a:xfrm>
          <a:prstGeom prst="rect">
            <a:avLst/>
          </a:prstGeom>
          <a:noFill/>
          <a:ln w="9525">
            <a:noFill/>
          </a:ln>
        </p:spPr>
        <p:txBody>
          <a:bodyPr lIns="0" rIns="0" bIns="0" anchor="b"/>
          <a:p>
            <a:pPr lvl="0"/>
            <a:r>
              <a:rPr lang="zh-CN" altLang="en-US" dirty="0"/>
              <a:t>单击此处编辑母版标题样式</a:t>
            </a:r>
            <a:endParaRPr lang="en-US" altLang="zh-CN" dirty="0"/>
          </a:p>
        </p:txBody>
      </p:sp>
      <p:sp>
        <p:nvSpPr>
          <p:cNvPr id="1029" name="文本占位符 29"/>
          <p:cNvSpPr>
            <a:spLocks noGrp="1"/>
          </p:cNvSpPr>
          <p:nvPr>
            <p:ph type="body" idx="1"/>
          </p:nvPr>
        </p:nvSpPr>
        <p:spPr>
          <a:xfrm>
            <a:off x="457200" y="1935163"/>
            <a:ext cx="8229600" cy="4389437"/>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p:txBody>
      </p:sp>
      <p:sp>
        <p:nvSpPr>
          <p:cNvPr id="10" name="日期占位符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5A4AB1A6-5A37-426F-8A1D-478E657A45E1}" type="datetimeFigureOut">
              <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22" name="页脚占位符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18" name="灯片编号占位符 17"/>
          <p:cNvSpPr>
            <a:spLocks noGrp="1"/>
          </p:cNvSpPr>
          <p:nvPr>
            <p:ph type="sldNum" sz="quarter" idx="4"/>
          </p:nvPr>
        </p:nvSpPr>
        <p:spPr>
          <a:xfrm>
            <a:off x="7924800" y="6356350"/>
            <a:ext cx="762000" cy="365125"/>
          </a:xfrm>
          <a:prstGeom prst="rect">
            <a:avLst/>
          </a:prstGeom>
        </p:spPr>
        <p:txBody>
          <a:bodyPr vert="horz" lIns="0" tIns="0" rIns="0" bIns="0" anchor="b"/>
          <a:lstStyle>
            <a:lvl1pPr algn="r">
              <a:defRPr sz="1200">
                <a:solidFill>
                  <a:srgbClr val="045C75"/>
                </a:solidFill>
                <a:latin typeface="Constantia" panose="02030602050306030303" pitchFamily="18" charset="0"/>
              </a:defRPr>
            </a:lvl1pPr>
          </a:lstStyle>
          <a:p>
            <a:pPr lvl="0" eaLnBrk="1" hangingPunct="1">
              <a:buNone/>
            </a:pPr>
            <a:fld id="{9A0DB2DC-4C9A-4742-B13C-FB6460FD3503}" type="slidenum">
              <a:rPr lang="zh-CN" altLang="en-US" dirty="0"/>
            </a:fld>
            <a:endParaRPr lang="zh-CN" altLang="en-US" dirty="0">
              <a:latin typeface="Times New Roman" panose="02020603050405020304" pitchFamily="18" charset="0"/>
            </a:endParaRPr>
          </a:p>
        </p:txBody>
      </p:sp>
      <p:grpSp>
        <p:nvGrpSpPr>
          <p:cNvPr id="1033" name="组合 1"/>
          <p:cNvGrpSpPr/>
          <p:nvPr/>
        </p:nvGrpSpPr>
        <p:grpSpPr>
          <a:xfrm>
            <a:off x="-19050" y="203200"/>
            <a:ext cx="9180513" cy="647700"/>
            <a:chOff x="-19045" y="216550"/>
            <a:chExt cx="9180548" cy="649224"/>
          </a:xfrm>
        </p:grpSpPr>
        <p:sp>
          <p:nvSpPr>
            <p:cNvPr id="12" name="任意多边形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3" name="任意多边形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2pPr>
      <a:lvl3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3pPr>
      <a:lvl4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4pPr>
      <a:lvl5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defRPr>
      </a:lvl5pPr>
      <a:lvl6pPr marL="457200" algn="l" rtl="0" fontAlgn="base">
        <a:spcBef>
          <a:spcPct val="0"/>
        </a:spcBef>
        <a:spcAft>
          <a:spcPct val="0"/>
        </a:spcAft>
        <a:defRPr sz="5000">
          <a:solidFill>
            <a:schemeClr val="tx2"/>
          </a:solidFill>
          <a:latin typeface="Calibri" panose="020F0502020204030204" pitchFamily="34" charset="0"/>
          <a:ea typeface="隶书" panose="02010509060101010101" pitchFamily="49" charset="-122"/>
        </a:defRPr>
      </a:lvl6pPr>
      <a:lvl7pPr marL="914400" algn="l" rtl="0" fontAlgn="base">
        <a:spcBef>
          <a:spcPct val="0"/>
        </a:spcBef>
        <a:spcAft>
          <a:spcPct val="0"/>
        </a:spcAft>
        <a:defRPr sz="5000">
          <a:solidFill>
            <a:schemeClr val="tx2"/>
          </a:solidFill>
          <a:latin typeface="Calibri" panose="020F0502020204030204" pitchFamily="34" charset="0"/>
          <a:ea typeface="隶书" panose="02010509060101010101" pitchFamily="49" charset="-122"/>
        </a:defRPr>
      </a:lvl7pPr>
      <a:lvl8pPr marL="1371600" algn="l" rtl="0" fontAlgn="base">
        <a:spcBef>
          <a:spcPct val="0"/>
        </a:spcBef>
        <a:spcAft>
          <a:spcPct val="0"/>
        </a:spcAft>
        <a:defRPr sz="5000">
          <a:solidFill>
            <a:schemeClr val="tx2"/>
          </a:solidFill>
          <a:latin typeface="Calibri" panose="020F0502020204030204" pitchFamily="34" charset="0"/>
          <a:ea typeface="隶书" panose="02010509060101010101" pitchFamily="49" charset="-122"/>
        </a:defRPr>
      </a:lvl8pPr>
      <a:lvl9pPr marL="1828800" algn="l" rtl="0" fontAlgn="base">
        <a:spcBef>
          <a:spcPct val="0"/>
        </a:spcBef>
        <a:spcAft>
          <a:spcPct val="0"/>
        </a:spcAft>
        <a:defRPr sz="5000">
          <a:solidFill>
            <a:schemeClr val="tx2"/>
          </a:solidFill>
          <a:latin typeface="Calibri" panose="020F0502020204030204" pitchFamily="34" charset="0"/>
          <a:ea typeface="隶书" panose="02010509060101010101" pitchFamily="49" charset="-122"/>
        </a:defRPr>
      </a:lvl9pPr>
    </p:titleStyle>
    <p:bodyStyle>
      <a:lvl1pPr marL="273050" indent="-273050" algn="l" rtl="0" eaLnBrk="0" fontAlgn="base" hangingPunct="0">
        <a:spcBef>
          <a:spcPct val="20000"/>
        </a:spcBef>
        <a:spcAft>
          <a:spcPct val="0"/>
        </a:spcAft>
        <a:buClr>
          <a:srgbClr val="0BD0D9"/>
        </a:buClr>
        <a:buSzPct val="95000"/>
        <a:buFont typeface="Wingdings 2" panose="05020102010507070707" pitchFamily="18" charset="2"/>
        <a:buChar char=""/>
        <a:defRPr sz="2600" kern="1200">
          <a:solidFill>
            <a:schemeClr val="tx1"/>
          </a:solidFill>
          <a:latin typeface="+mn-lt"/>
          <a:ea typeface="+mn-ea"/>
          <a:cs typeface="+mn-cs"/>
        </a:defRPr>
      </a:lvl1pPr>
      <a:lvl2pPr marL="640080" indent="-246380" algn="l" rtl="0" eaLnBrk="0" fontAlgn="base" hangingPunct="0">
        <a:spcBef>
          <a:spcPct val="20000"/>
        </a:spcBef>
        <a:spcAft>
          <a:spcPct val="0"/>
        </a:spcAft>
        <a:buClr>
          <a:schemeClr val="accent1"/>
        </a:buClr>
        <a:buSzPct val="85000"/>
        <a:buFont typeface="Wingdings 2" panose="05020102010507070707" pitchFamily="18" charset="2"/>
        <a:buChar char=""/>
        <a:defRPr sz="2400" kern="1200">
          <a:solidFill>
            <a:schemeClr val="tx1"/>
          </a:solidFill>
          <a:latin typeface="+mn-lt"/>
          <a:ea typeface="+mn-ea"/>
          <a:cs typeface="+mn-cs"/>
        </a:defRPr>
      </a:lvl2pPr>
      <a:lvl3pPr marL="914400" indent="-246380" algn="l" rtl="0" eaLnBrk="0" fontAlgn="base" hangingPunct="0">
        <a:spcBef>
          <a:spcPct val="20000"/>
        </a:spcBef>
        <a:spcAft>
          <a:spcPct val="0"/>
        </a:spcAft>
        <a:buClr>
          <a:schemeClr val="accent2"/>
        </a:buClr>
        <a:buSzPct val="70000"/>
        <a:buFont typeface="Wingdings 2" panose="05020102010507070707"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anose="05020102010507070707" pitchFamily="18" charset="2"/>
        <a:buChar char=""/>
        <a:defRPr sz="2000" kern="1200">
          <a:solidFill>
            <a:schemeClr val="tx1"/>
          </a:solidFill>
          <a:latin typeface="+mn-lt"/>
          <a:ea typeface="+mn-ea"/>
          <a:cs typeface="+mn-cs"/>
        </a:defRPr>
      </a:lvl4pPr>
      <a:lvl5pPr marL="14624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Rectangle 4"/>
          <p:cNvSpPr>
            <a:spLocks noGrp="1"/>
          </p:cNvSpPr>
          <p:nvPr>
            <p:ph type="ctrTitle"/>
          </p:nvPr>
        </p:nvSpPr>
        <p:spPr>
          <a:xfrm>
            <a:off x="827088" y="1628775"/>
            <a:ext cx="7772400" cy="1470025"/>
          </a:xfrm>
        </p:spPr>
        <p:txBody>
          <a:bodyPr vert="horz" wrap="square" lIns="0" tIns="45720" rIns="0" bIns="0" anchor="b"/>
          <a:p>
            <a:pPr>
              <a:buClrTx/>
              <a:buSzTx/>
              <a:buFontTx/>
            </a:pPr>
            <a:r>
              <a:rPr lang="en-US" altLang="zh-CN" sz="4000" dirty="0"/>
              <a:t>   </a:t>
            </a:r>
            <a:r>
              <a:rPr lang="en-US" altLang="zh-CN" sz="4400" b="1" dirty="0">
                <a:latin typeface="Times New Roman" panose="02020603050405020304" pitchFamily="18" charset="0"/>
              </a:rPr>
              <a:t>ACCOUNTIG ENGLISH</a:t>
            </a:r>
            <a:br>
              <a:rPr lang="en-US" altLang="zh-CN" sz="4400" b="1" dirty="0">
                <a:latin typeface="Times New Roman" panose="02020603050405020304" pitchFamily="18" charset="0"/>
              </a:rPr>
            </a:br>
            <a:r>
              <a:rPr lang="en-US" altLang="zh-CN" sz="4400" b="1" dirty="0">
                <a:latin typeface="Times New Roman" panose="02020603050405020304" pitchFamily="18" charset="0"/>
              </a:rPr>
              <a:t>                   </a:t>
            </a:r>
            <a:r>
              <a:rPr lang="en-US" altLang="zh-CN" sz="3600" i="1" dirty="0">
                <a:latin typeface="Times New Roman" panose="02020603050405020304" pitchFamily="18" charset="0"/>
              </a:rPr>
              <a:t>Fundamental  Accounting</a:t>
            </a:r>
            <a:endParaRPr lang="en-US" altLang="zh-CN" sz="3600" i="1" dirty="0">
              <a:latin typeface="Times New Roman" panose="02020603050405020304" pitchFamily="18" charset="0"/>
            </a:endParaRPr>
          </a:p>
        </p:txBody>
      </p:sp>
      <p:sp>
        <p:nvSpPr>
          <p:cNvPr id="5123" name="Rectangle 5"/>
          <p:cNvSpPr>
            <a:spLocks noGrp="1"/>
          </p:cNvSpPr>
          <p:nvPr>
            <p:ph type="subTitle" idx="1"/>
          </p:nvPr>
        </p:nvSpPr>
        <p:spPr>
          <a:xfrm>
            <a:off x="1038225" y="4051300"/>
            <a:ext cx="6918325" cy="2257425"/>
          </a:xfrm>
        </p:spPr>
        <p:txBody>
          <a:bodyPr vert="horz" wrap="square" lIns="91440" tIns="45720" rIns="91440" bIns="45720" anchor="t"/>
          <a:p>
            <a:pPr>
              <a:buClr>
                <a:srgbClr val="0BD0D9"/>
              </a:buClr>
              <a:buSzPct val="95000"/>
            </a:pPr>
            <a:r>
              <a:rPr lang="zh-CN" altLang="en-US" sz="5400" b="1" kern="1200" dirty="0">
                <a:latin typeface="+mn-lt"/>
                <a:ea typeface="+mn-ea"/>
                <a:cs typeface="+mn-cs"/>
              </a:rPr>
              <a:t>会 计 英 语</a:t>
            </a:r>
            <a:endParaRPr lang="zh-CN" altLang="en-US" sz="5400" b="1" kern="1200" dirty="0">
              <a:latin typeface="+mn-lt"/>
              <a:ea typeface="+mn-ea"/>
              <a:cs typeface="+mn-cs"/>
            </a:endParaRPr>
          </a:p>
          <a:p>
            <a:pPr>
              <a:buClr>
                <a:srgbClr val="0BD0D9"/>
              </a:buClr>
              <a:buSzPct val="95000"/>
            </a:pPr>
            <a:r>
              <a:rPr lang="zh-CN" altLang="en-US" sz="3200" b="1" i="1" kern="1200" dirty="0">
                <a:latin typeface="+mn-lt"/>
                <a:ea typeface="+mn-ea"/>
                <a:cs typeface="+mn-cs"/>
              </a:rPr>
              <a:t>                     基础会计</a:t>
            </a:r>
            <a:endParaRPr lang="en-US" altLang="zh-CN" sz="3200" b="1" i="1" kern="1200" dirty="0">
              <a:latin typeface="+mn-lt"/>
              <a:ea typeface="+mn-ea"/>
              <a:cs typeface="+mn-cs"/>
            </a:endParaRPr>
          </a:p>
          <a:p>
            <a:pPr>
              <a:buClr>
                <a:srgbClr val="0BD0D9"/>
              </a:buClr>
              <a:buSzPct val="95000"/>
            </a:pPr>
            <a:r>
              <a:rPr lang="en-US" altLang="zh-CN" sz="3200" kern="1200" dirty="0">
                <a:latin typeface="+mn-lt"/>
                <a:ea typeface="+mn-ea"/>
                <a:cs typeface="+mn-cs"/>
              </a:rPr>
              <a:t>         </a:t>
            </a:r>
            <a:r>
              <a:rPr lang="en-US" altLang="zh-CN" sz="2800" kern="1200" dirty="0">
                <a:latin typeface="+mn-lt"/>
                <a:ea typeface="+mn-ea"/>
                <a:cs typeface="+mn-cs"/>
              </a:rPr>
              <a:t>(</a:t>
            </a:r>
            <a:r>
              <a:rPr lang="zh-CN" altLang="en-US" sz="2800" kern="1200" dirty="0">
                <a:latin typeface="+mn-lt"/>
                <a:ea typeface="+mn-ea"/>
                <a:cs typeface="+mn-cs"/>
              </a:rPr>
              <a:t>双语版</a:t>
            </a:r>
            <a:r>
              <a:rPr lang="en-US" altLang="zh-CN" sz="2800" kern="1200" dirty="0">
                <a:latin typeface="+mn-lt"/>
                <a:ea typeface="+mn-ea"/>
                <a:cs typeface="+mn-cs"/>
              </a:rPr>
              <a:t>·</a:t>
            </a:r>
            <a:r>
              <a:rPr lang="zh-CN" altLang="en-US" sz="2800" kern="1200" dirty="0">
                <a:latin typeface="+mn-lt"/>
                <a:ea typeface="+mn-ea"/>
                <a:cs typeface="+mn-cs"/>
              </a:rPr>
              <a:t>第四版</a:t>
            </a:r>
            <a:r>
              <a:rPr lang="en-US" altLang="zh-CN" sz="2800" kern="1200" dirty="0">
                <a:latin typeface="+mn-lt"/>
                <a:ea typeface="+mn-ea"/>
                <a:cs typeface="+mn-cs"/>
              </a:rPr>
              <a:t>)</a:t>
            </a:r>
            <a:endParaRPr lang="zh-CN" altLang="en-US" sz="2800" kern="1200" dirty="0">
              <a:latin typeface="+mn-lt"/>
              <a:ea typeface="+mn-ea"/>
              <a:cs typeface="+mn-cs"/>
            </a:endParaRPr>
          </a:p>
          <a:p>
            <a:pPr>
              <a:buClr>
                <a:srgbClr val="0BD0D9"/>
              </a:buClr>
              <a:buSzPct val="95000"/>
            </a:pPr>
            <a:endParaRPr lang="zh-CN" altLang="en-US" sz="3200" b="1" i="1" kern="1200" dirty="0">
              <a:latin typeface="+mn-lt"/>
              <a:ea typeface="+mn-ea"/>
              <a:cs typeface="+mn-cs"/>
            </a:endParaRPr>
          </a:p>
        </p:txBody>
      </p:sp>
      <p:sp>
        <p:nvSpPr>
          <p:cNvPr id="5124" name="Line 6"/>
          <p:cNvSpPr/>
          <p:nvPr/>
        </p:nvSpPr>
        <p:spPr>
          <a:xfrm>
            <a:off x="3132138" y="5229225"/>
            <a:ext cx="1368425" cy="0"/>
          </a:xfrm>
          <a:prstGeom prst="line">
            <a:avLst/>
          </a:prstGeom>
          <a:ln w="9525" cap="flat" cmpd="sng">
            <a:solidFill>
              <a:schemeClr val="tx1"/>
            </a:solidFill>
            <a:prstDash val="solid"/>
            <a:headEnd type="none" w="med" len="med"/>
            <a:tailEnd type="none" w="med" len="med"/>
          </a:ln>
        </p:spPr>
      </p:sp>
      <p:sp>
        <p:nvSpPr>
          <p:cNvPr id="5125" name="Line 9"/>
          <p:cNvSpPr/>
          <p:nvPr/>
        </p:nvSpPr>
        <p:spPr>
          <a:xfrm>
            <a:off x="1979613" y="2852738"/>
            <a:ext cx="1439862" cy="0"/>
          </a:xfrm>
          <a:prstGeom prst="line">
            <a:avLst/>
          </a:prstGeom>
          <a:ln w="9525" cap="flat" cmpd="sng">
            <a:solidFill>
              <a:schemeClr val="tx1"/>
            </a:solidFill>
            <a:prstDash val="solid"/>
            <a:headEnd type="none" w="med" len="med"/>
            <a:tailEnd type="none" w="med" len="med"/>
          </a:ln>
        </p:spPr>
      </p:sp>
      <p:sp>
        <p:nvSpPr>
          <p:cNvPr id="6" name="TextBox 5"/>
          <p:cNvSpPr txBox="1"/>
          <p:nvPr/>
        </p:nvSpPr>
        <p:spPr>
          <a:xfrm>
            <a:off x="1187450" y="3213100"/>
            <a:ext cx="7129463" cy="521970"/>
          </a:xfrm>
          <a:prstGeom prst="rect">
            <a:avLst/>
          </a:prstGeom>
          <a:noFill/>
        </p:spPr>
        <p:txBody>
          <a:bodyPr>
            <a:spAutoFit/>
          </a:bodyPr>
          <a:lstStyle/>
          <a:p>
            <a:pPr marR="0" algn="ctr" defTabSz="914400">
              <a:buClrTx/>
              <a:buSzTx/>
              <a:buFontTx/>
              <a:defRPr/>
            </a:pPr>
            <a:r>
              <a:rPr kumimoji="0" lang="en-US" altLang="zh-CN" sz="2800" kern="1200" cap="none" spc="0" normalizeH="0" baseline="0" noProof="0" dirty="0">
                <a:solidFill>
                  <a:schemeClr val="tx2"/>
                </a:solidFill>
                <a:latin typeface="Times New Roman" panose="02020603050405020304" pitchFamily="18" charset="0"/>
                <a:ea typeface="+mj-ea"/>
                <a:cs typeface="+mj-cs"/>
              </a:rPr>
              <a:t>(Bilingual </a:t>
            </a:r>
            <a:r>
              <a:rPr kumimoji="0" lang="en-US" altLang="zh-CN" sz="2800" kern="1200" cap="none" spc="0" normalizeH="0" baseline="0" noProof="0" smtClean="0">
                <a:solidFill>
                  <a:schemeClr val="tx2"/>
                </a:solidFill>
                <a:latin typeface="Times New Roman" panose="02020603050405020304" pitchFamily="18" charset="0"/>
                <a:ea typeface="+mj-ea"/>
                <a:cs typeface="+mj-cs"/>
              </a:rPr>
              <a:t>Edition · 4th </a:t>
            </a:r>
            <a:r>
              <a:rPr kumimoji="0" lang="en-US" altLang="zh-CN" sz="2800" kern="1200" cap="none" spc="0" normalizeH="0" baseline="0" noProof="0" dirty="0">
                <a:solidFill>
                  <a:schemeClr val="tx2"/>
                </a:solidFill>
                <a:latin typeface="Times New Roman" panose="02020603050405020304" pitchFamily="18" charset="0"/>
                <a:ea typeface="+mj-ea"/>
                <a:cs typeface="+mj-cs"/>
              </a:rPr>
              <a:t>Edition)</a:t>
            </a:r>
            <a:endParaRPr kumimoji="0" lang="zh-CN" altLang="zh-CN" sz="2800" kern="1200" cap="none" spc="0" normalizeH="0" baseline="0" noProof="0" dirty="0">
              <a:solidFill>
                <a:schemeClr val="tx2"/>
              </a:solidFill>
              <a:latin typeface="Times New Roman" panose="02020603050405020304" pitchFamily="18" charset="0"/>
              <a:ea typeface="+mj-ea"/>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14339" name="矩形 4"/>
          <p:cNvSpPr/>
          <p:nvPr/>
        </p:nvSpPr>
        <p:spPr>
          <a:xfrm>
            <a:off x="571500" y="620713"/>
            <a:ext cx="8215313" cy="5754687"/>
          </a:xfrm>
          <a:prstGeom prst="rect">
            <a:avLst/>
          </a:prstGeom>
          <a:noFill/>
          <a:ln w="9525">
            <a:noFill/>
          </a:ln>
        </p:spPr>
        <p:txBody>
          <a:bodyPr>
            <a:spAutoFit/>
          </a:bodyPr>
          <a:p>
            <a:r>
              <a:rPr lang="en-US" altLang="zh-CN" dirty="0">
                <a:latin typeface="Times New Roman" panose="02020603050405020304" pitchFamily="18" charset="0"/>
              </a:rPr>
              <a:t>2.1</a:t>
            </a:r>
            <a:r>
              <a:rPr lang="zh-CN" altLang="en-US" dirty="0">
                <a:latin typeface="Times New Roman" panose="02020603050405020304" pitchFamily="18" charset="0"/>
              </a:rPr>
              <a:t>　</a:t>
            </a:r>
            <a:r>
              <a:rPr lang="en-US" altLang="zh-CN" dirty="0">
                <a:latin typeface="Times New Roman" panose="02020603050405020304" pitchFamily="18" charset="0"/>
              </a:rPr>
              <a:t>Accounting Assumptions</a:t>
            </a:r>
            <a:endParaRPr lang="en-US" altLang="zh-CN" dirty="0">
              <a:latin typeface="Times New Roman" panose="02020603050405020304" pitchFamily="18" charset="0"/>
            </a:endParaRPr>
          </a:p>
          <a:p>
            <a:endParaRPr lang="zh-CN" altLang="en-US" dirty="0">
              <a:latin typeface="Times New Roman" panose="02020603050405020304" pitchFamily="18" charset="0"/>
            </a:endParaRPr>
          </a:p>
          <a:p>
            <a:r>
              <a:rPr lang="en-US" altLang="zh-CN" sz="3200" dirty="0">
                <a:latin typeface="Times New Roman" panose="02020603050405020304" pitchFamily="18" charset="0"/>
              </a:rPr>
              <a:t>2.1.1</a:t>
            </a:r>
            <a:r>
              <a:rPr lang="zh-CN" altLang="en-US" sz="3200" dirty="0">
                <a:latin typeface="Times New Roman" panose="02020603050405020304" pitchFamily="18" charset="0"/>
              </a:rPr>
              <a:t>　</a:t>
            </a:r>
            <a:r>
              <a:rPr lang="en-US" altLang="zh-CN" sz="3200" dirty="0">
                <a:latin typeface="Times New Roman" panose="02020603050405020304" pitchFamily="18" charset="0"/>
              </a:rPr>
              <a:t>Accounting Entity Assumption</a:t>
            </a:r>
            <a:endParaRPr lang="en-US" altLang="zh-CN" sz="3200" dirty="0">
              <a:latin typeface="Times New Roman" panose="02020603050405020304" pitchFamily="18" charset="0"/>
            </a:endParaRPr>
          </a:p>
          <a:p>
            <a:r>
              <a:rPr lang="en-US" altLang="zh-CN" sz="3200" dirty="0">
                <a:latin typeface="Times New Roman" panose="02020603050405020304" pitchFamily="18" charset="0"/>
              </a:rPr>
              <a:t>A major assumption in accounting is that economic activity can be identified with a particular unit of accountability.</a:t>
            </a:r>
            <a:endParaRPr lang="zh-CN" altLang="en-US" sz="3200" dirty="0">
              <a:latin typeface="Times New Roman" panose="02020603050405020304" pitchFamily="18" charset="0"/>
            </a:endParaRPr>
          </a:p>
          <a:p>
            <a:endParaRPr lang="en-US" altLang="zh-CN" sz="3200" dirty="0">
              <a:latin typeface="Times New Roman" panose="02020603050405020304" pitchFamily="18" charset="0"/>
            </a:endParaRPr>
          </a:p>
          <a:p>
            <a:r>
              <a:rPr lang="en-US" altLang="zh-CN" sz="3200" dirty="0">
                <a:latin typeface="Times New Roman" panose="02020603050405020304" pitchFamily="18" charset="0"/>
              </a:rPr>
              <a:t>2.1.2</a:t>
            </a:r>
            <a:r>
              <a:rPr lang="zh-CN" altLang="en-US" sz="3200" dirty="0">
                <a:latin typeface="Times New Roman" panose="02020603050405020304" pitchFamily="18" charset="0"/>
              </a:rPr>
              <a:t>　</a:t>
            </a:r>
            <a:r>
              <a:rPr lang="en-US" altLang="zh-CN" sz="3200" dirty="0">
                <a:latin typeface="Times New Roman" panose="02020603050405020304" pitchFamily="18" charset="0"/>
              </a:rPr>
              <a:t>Going Concern Assumption</a:t>
            </a:r>
            <a:endParaRPr lang="en-US" altLang="zh-CN" sz="3200" dirty="0">
              <a:latin typeface="Times New Roman" panose="02020603050405020304" pitchFamily="18" charset="0"/>
            </a:endParaRPr>
          </a:p>
          <a:p>
            <a:r>
              <a:rPr lang="en-US" altLang="zh-CN" sz="3200" dirty="0">
                <a:latin typeface="Times New Roman" panose="02020603050405020304" pitchFamily="18" charset="0"/>
              </a:rPr>
              <a:t>Most accounting methods are based on the assumption that the business enterprise will have a long life.</a:t>
            </a:r>
            <a:endParaRPr lang="zh-CN" altLang="en-US" sz="3200" dirty="0">
              <a:latin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TextBox 1"/>
          <p:cNvSpPr txBox="1"/>
          <p:nvPr/>
        </p:nvSpPr>
        <p:spPr>
          <a:xfrm>
            <a:off x="684213" y="1196975"/>
            <a:ext cx="8135937" cy="4832350"/>
          </a:xfrm>
          <a:prstGeom prst="rect">
            <a:avLst/>
          </a:prstGeom>
          <a:noFill/>
          <a:ln w="9525">
            <a:noFill/>
          </a:ln>
        </p:spPr>
        <p:txBody>
          <a:bodyPr>
            <a:spAutoFit/>
          </a:bodyPr>
          <a:p>
            <a:r>
              <a:rPr lang="en-US" altLang="zh-CN" sz="2800" dirty="0">
                <a:latin typeface="Times New Roman" panose="02020603050405020304" pitchFamily="18" charset="0"/>
              </a:rPr>
              <a:t>2.1.3</a:t>
            </a:r>
            <a:r>
              <a:rPr lang="zh-CN" altLang="en-US" sz="2800" dirty="0">
                <a:latin typeface="Times New Roman" panose="02020603050405020304" pitchFamily="18" charset="0"/>
              </a:rPr>
              <a:t>　</a:t>
            </a:r>
            <a:r>
              <a:rPr lang="en-US" altLang="zh-CN" sz="2800" dirty="0">
                <a:latin typeface="Times New Roman" panose="02020603050405020304" pitchFamily="18" charset="0"/>
              </a:rPr>
              <a:t>The Stable Monetary Unit Assumption</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Accounting is based on the assumption that money is the common denominator by which economic activity is conducted,and that the monetary unit provides an appropriate basis for accounting measurement and analysis.</a:t>
            </a:r>
            <a:endParaRPr lang="zh-CN" altLang="en-US" sz="2800" dirty="0">
              <a:latin typeface="Times New Roman" panose="02020603050405020304" pitchFamily="18" charset="0"/>
            </a:endParaRPr>
          </a:p>
          <a:p>
            <a:endParaRPr lang="en-US" altLang="zh-CN" sz="2800" dirty="0">
              <a:latin typeface="Times New Roman" panose="02020603050405020304" pitchFamily="18" charset="0"/>
            </a:endParaRPr>
          </a:p>
          <a:p>
            <a:r>
              <a:rPr lang="en-US" altLang="zh-CN" sz="2800" dirty="0">
                <a:latin typeface="Times New Roman" panose="02020603050405020304" pitchFamily="18" charset="0"/>
              </a:rPr>
              <a:t>2.1.4</a:t>
            </a:r>
            <a:r>
              <a:rPr lang="zh-CN" altLang="en-US" sz="2800" dirty="0">
                <a:latin typeface="Times New Roman" panose="02020603050405020304" pitchFamily="18" charset="0"/>
              </a:rPr>
              <a:t>　</a:t>
            </a:r>
            <a:r>
              <a:rPr lang="en-US" altLang="zh-CN" sz="2800" dirty="0">
                <a:latin typeface="Times New Roman" panose="02020603050405020304" pitchFamily="18" charset="0"/>
              </a:rPr>
              <a:t>Accounting Period Assumption</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Accountants must provide financial information periodically,so that all users make their decisions upon the information.</a:t>
            </a:r>
            <a:endParaRPr lang="zh-CN" altLang="en-US" sz="2800" dirty="0">
              <a:latin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16387" name="矩形 4"/>
          <p:cNvSpPr/>
          <p:nvPr/>
        </p:nvSpPr>
        <p:spPr>
          <a:xfrm>
            <a:off x="539750" y="836613"/>
            <a:ext cx="8215313" cy="4340225"/>
          </a:xfrm>
          <a:prstGeom prst="rect">
            <a:avLst/>
          </a:prstGeom>
          <a:noFill/>
          <a:ln w="9525">
            <a:noFill/>
          </a:ln>
        </p:spPr>
        <p:txBody>
          <a:bodyPr>
            <a:spAutoFit/>
          </a:bodyPr>
          <a:p>
            <a:r>
              <a:rPr lang="en-US" altLang="zh-CN" dirty="0">
                <a:latin typeface="Times New Roman" panose="02020603050405020304" pitchFamily="18" charset="0"/>
              </a:rPr>
              <a:t>2.2</a:t>
            </a:r>
            <a:r>
              <a:rPr lang="zh-CN" altLang="en-US" dirty="0">
                <a:latin typeface="Times New Roman" panose="02020603050405020304" pitchFamily="18" charset="0"/>
              </a:rPr>
              <a:t>　</a:t>
            </a:r>
            <a:r>
              <a:rPr lang="en-US" altLang="zh-CN" dirty="0">
                <a:latin typeface="Times New Roman" panose="02020603050405020304" pitchFamily="18" charset="0"/>
              </a:rPr>
              <a:t>Accounting Basis</a:t>
            </a:r>
            <a:endParaRPr lang="en-US" altLang="zh-CN" dirty="0">
              <a:latin typeface="Times New Roman" panose="02020603050405020304" pitchFamily="18" charset="0"/>
            </a:endParaRPr>
          </a:p>
          <a:p>
            <a:endParaRPr lang="zh-CN" altLang="en-US" dirty="0">
              <a:latin typeface="Times New Roman" panose="02020603050405020304" pitchFamily="18" charset="0"/>
            </a:endParaRPr>
          </a:p>
          <a:p>
            <a:r>
              <a:rPr lang="en-US" altLang="zh-CN" sz="2800" dirty="0">
                <a:latin typeface="Times New Roman" panose="02020603050405020304" pitchFamily="18" charset="0"/>
              </a:rPr>
              <a:t>2.2.1</a:t>
            </a:r>
            <a:r>
              <a:rPr lang="zh-CN" altLang="en-US" sz="2800" dirty="0">
                <a:latin typeface="Times New Roman" panose="02020603050405020304" pitchFamily="18" charset="0"/>
              </a:rPr>
              <a:t>　</a:t>
            </a:r>
            <a:r>
              <a:rPr lang="en-US" altLang="zh-CN" sz="2800" dirty="0">
                <a:latin typeface="Times New Roman" panose="02020603050405020304" pitchFamily="18" charset="0"/>
              </a:rPr>
              <a:t>Cash basis</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In cash basis accounting,the accountant records a transaction only when cash is received or paid.</a:t>
            </a:r>
            <a:endParaRPr lang="zh-CN" altLang="en-US" sz="2800" dirty="0">
              <a:latin typeface="Times New Roman" panose="02020603050405020304" pitchFamily="18" charset="0"/>
            </a:endParaRPr>
          </a:p>
          <a:p>
            <a:endParaRPr lang="en-US" altLang="zh-CN" sz="2800" dirty="0">
              <a:latin typeface="Times New Roman" panose="02020603050405020304" pitchFamily="18" charset="0"/>
            </a:endParaRPr>
          </a:p>
          <a:p>
            <a:r>
              <a:rPr lang="en-US" altLang="zh-CN" sz="2800" dirty="0">
                <a:latin typeface="Times New Roman" panose="02020603050405020304" pitchFamily="18" charset="0"/>
              </a:rPr>
              <a:t>2.2.2</a:t>
            </a:r>
            <a:r>
              <a:rPr lang="zh-CN" altLang="en-US" sz="2800" dirty="0">
                <a:latin typeface="Times New Roman" panose="02020603050405020304" pitchFamily="18" charset="0"/>
              </a:rPr>
              <a:t>　</a:t>
            </a:r>
            <a:r>
              <a:rPr lang="en-US" altLang="zh-CN" sz="2800" dirty="0">
                <a:latin typeface="Times New Roman" panose="02020603050405020304" pitchFamily="18" charset="0"/>
              </a:rPr>
              <a:t>Accrual basis</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In accrual basis accounting,an accountant recognizes the impact of a business transaction as it occurs.</a:t>
            </a:r>
            <a:endParaRPr lang="zh-CN" altLang="en-US" sz="2800" dirty="0">
              <a:latin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17411" name="矩形 4"/>
          <p:cNvSpPr/>
          <p:nvPr/>
        </p:nvSpPr>
        <p:spPr>
          <a:xfrm>
            <a:off x="539750" y="284163"/>
            <a:ext cx="8215313" cy="6310312"/>
          </a:xfrm>
          <a:prstGeom prst="rect">
            <a:avLst/>
          </a:prstGeom>
          <a:noFill/>
          <a:ln w="9525">
            <a:noFill/>
          </a:ln>
        </p:spPr>
        <p:txBody>
          <a:bodyPr>
            <a:spAutoFit/>
          </a:bodyPr>
          <a:p>
            <a:r>
              <a:rPr lang="en-US" altLang="zh-CN" dirty="0">
                <a:latin typeface="Times New Roman" panose="02020603050405020304" pitchFamily="18" charset="0"/>
              </a:rPr>
              <a:t>2.3</a:t>
            </a:r>
            <a:r>
              <a:rPr lang="zh-CN" altLang="en-US" dirty="0">
                <a:latin typeface="Times New Roman" panose="02020603050405020304" pitchFamily="18" charset="0"/>
              </a:rPr>
              <a:t>　</a:t>
            </a:r>
            <a:r>
              <a:rPr lang="en-US" altLang="zh-CN" dirty="0">
                <a:latin typeface="Times New Roman" panose="02020603050405020304" pitchFamily="18" charset="0"/>
              </a:rPr>
              <a:t>Accounting Principles</a:t>
            </a:r>
            <a:endParaRPr lang="zh-CN" altLang="en-US" dirty="0">
              <a:latin typeface="Times New Roman" panose="02020603050405020304" pitchFamily="18" charset="0"/>
            </a:endParaRPr>
          </a:p>
          <a:p>
            <a:endParaRPr lang="en-US" altLang="zh-CN" sz="2800" dirty="0">
              <a:latin typeface="Times New Roman" panose="02020603050405020304" pitchFamily="18" charset="0"/>
            </a:endParaRPr>
          </a:p>
          <a:p>
            <a:r>
              <a:rPr lang="en-US" altLang="zh-CN" sz="2800" dirty="0">
                <a:latin typeface="Times New Roman" panose="02020603050405020304" pitchFamily="18" charset="0"/>
              </a:rPr>
              <a:t>2.3.1</a:t>
            </a:r>
            <a:r>
              <a:rPr lang="zh-CN" altLang="en-US" sz="2800" dirty="0">
                <a:latin typeface="Times New Roman" panose="02020603050405020304" pitchFamily="18" charset="0"/>
              </a:rPr>
              <a:t>　</a:t>
            </a:r>
            <a:r>
              <a:rPr lang="en-US" altLang="zh-CN" sz="2800" dirty="0">
                <a:latin typeface="Times New Roman" panose="02020603050405020304" pitchFamily="18" charset="0"/>
              </a:rPr>
              <a:t>The Cost Principle—Valuing Assets</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Under the cost principle,all goods and services purchased by an enterprise are recorded at acquisition cost and appear on financial statement at cost.This is often referred to as the historical cost principle.</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2.3.2</a:t>
            </a:r>
            <a:r>
              <a:rPr lang="zh-CN" altLang="en-US" sz="2800" dirty="0">
                <a:latin typeface="Times New Roman" panose="02020603050405020304" pitchFamily="18" charset="0"/>
              </a:rPr>
              <a:t>　</a:t>
            </a:r>
            <a:r>
              <a:rPr lang="en-US" altLang="zh-CN" sz="2800" dirty="0">
                <a:latin typeface="Times New Roman" panose="02020603050405020304" pitchFamily="18" charset="0"/>
              </a:rPr>
              <a:t>The Realization Principle—Measuring Revenues</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The realization principle means that revenue are usually measured in which they occur,rather than in the period in which they are collected.In other words,this is the period in which goods are shipped or services are rendered,in which revenue is said to be realized.</a:t>
            </a:r>
            <a:endParaRPr lang="zh-CN" altLang="en-US" sz="2800" dirty="0">
              <a:latin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TextBox 2"/>
          <p:cNvSpPr txBox="1"/>
          <p:nvPr/>
        </p:nvSpPr>
        <p:spPr>
          <a:xfrm>
            <a:off x="0" y="1117600"/>
            <a:ext cx="9144000" cy="4832350"/>
          </a:xfrm>
          <a:prstGeom prst="rect">
            <a:avLst/>
          </a:prstGeom>
          <a:noFill/>
          <a:ln w="9525">
            <a:noFill/>
          </a:ln>
        </p:spPr>
        <p:txBody>
          <a:bodyPr>
            <a:spAutoFit/>
          </a:bodyPr>
          <a:p>
            <a:r>
              <a:rPr lang="en-US" altLang="zh-CN" sz="2800" dirty="0">
                <a:latin typeface="Times New Roman" panose="02020603050405020304" pitchFamily="18" charset="0"/>
              </a:rPr>
              <a:t>2.3.3</a:t>
            </a:r>
            <a:r>
              <a:rPr lang="zh-CN" altLang="en-US" sz="2800" dirty="0">
                <a:latin typeface="Times New Roman" panose="02020603050405020304" pitchFamily="18" charset="0"/>
              </a:rPr>
              <a:t>　</a:t>
            </a:r>
            <a:r>
              <a:rPr lang="en-US" altLang="zh-CN" sz="2800" dirty="0">
                <a:latin typeface="Times New Roman" panose="02020603050405020304" pitchFamily="18" charset="0"/>
              </a:rPr>
              <a:t>The Matching Principle—Measuring Expenses</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Matching principle requires that revenues and expenses be matched.</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2.3.4</a:t>
            </a:r>
            <a:r>
              <a:rPr lang="zh-CN" altLang="en-US" sz="2800" dirty="0">
                <a:latin typeface="Times New Roman" panose="02020603050405020304" pitchFamily="18" charset="0"/>
              </a:rPr>
              <a:t>　</a:t>
            </a:r>
            <a:r>
              <a:rPr lang="en-US" altLang="zh-CN" sz="2800" dirty="0">
                <a:latin typeface="Times New Roman" panose="02020603050405020304" pitchFamily="18" charset="0"/>
              </a:rPr>
              <a:t>The Objective Principle</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Accounting records and statements are based on the most reliable data available so that they will be as accurate and as useful as possible.</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2.3.5</a:t>
            </a:r>
            <a:r>
              <a:rPr lang="zh-CN" altLang="en-US" sz="2800" dirty="0">
                <a:latin typeface="Times New Roman" panose="02020603050405020304" pitchFamily="18" charset="0"/>
              </a:rPr>
              <a:t>　</a:t>
            </a:r>
            <a:r>
              <a:rPr lang="en-US" altLang="zh-CN" sz="2800" dirty="0">
                <a:latin typeface="Times New Roman" panose="02020603050405020304" pitchFamily="18" charset="0"/>
              </a:rPr>
              <a:t>The Full Disclosure Principle</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The full disclosure principle holds that a company</a:t>
            </a:r>
            <a:r>
              <a:rPr lang="zh-CN" altLang="zh-CN" sz="2800" dirty="0">
                <a:latin typeface="Times New Roman" panose="02020603050405020304" pitchFamily="18" charset="0"/>
              </a:rPr>
              <a:t>’</a:t>
            </a:r>
            <a:r>
              <a:rPr lang="en-US" altLang="zh-CN" sz="2800" dirty="0">
                <a:latin typeface="Times New Roman" panose="02020603050405020304" pitchFamily="18" charset="0"/>
              </a:rPr>
              <a:t>s financial statement should report enough information for outsiders to make knowledgeable decision about the company.</a:t>
            </a:r>
            <a:endParaRPr lang="zh-CN" altLang="en-US" sz="2800" dirty="0">
              <a:latin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TextBox 1"/>
          <p:cNvSpPr txBox="1"/>
          <p:nvPr/>
        </p:nvSpPr>
        <p:spPr>
          <a:xfrm>
            <a:off x="323850" y="765175"/>
            <a:ext cx="8640763" cy="5692775"/>
          </a:xfrm>
          <a:prstGeom prst="rect">
            <a:avLst/>
          </a:prstGeom>
          <a:noFill/>
          <a:ln w="9525">
            <a:noFill/>
          </a:ln>
        </p:spPr>
        <p:txBody>
          <a:bodyPr>
            <a:spAutoFit/>
          </a:bodyPr>
          <a:p>
            <a:r>
              <a:rPr lang="en-US" altLang="zh-CN" sz="2800" dirty="0">
                <a:latin typeface="Times New Roman" panose="02020603050405020304" pitchFamily="18" charset="0"/>
              </a:rPr>
              <a:t>2.3.6</a:t>
            </a:r>
            <a:r>
              <a:rPr lang="zh-CN" altLang="en-US" sz="2800" dirty="0">
                <a:latin typeface="Times New Roman" panose="02020603050405020304" pitchFamily="18" charset="0"/>
              </a:rPr>
              <a:t>　</a:t>
            </a:r>
            <a:r>
              <a:rPr lang="en-US" altLang="zh-CN" sz="2800" dirty="0">
                <a:latin typeface="Times New Roman" panose="02020603050405020304" pitchFamily="18" charset="0"/>
              </a:rPr>
              <a:t>The Materiality Principle</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In following general accepted accounting principles,accountants must consider the relative importance of any transactions.</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2.3.7</a:t>
            </a:r>
            <a:r>
              <a:rPr lang="zh-CN" altLang="en-US" sz="2800" dirty="0">
                <a:latin typeface="Times New Roman" panose="02020603050405020304" pitchFamily="18" charset="0"/>
              </a:rPr>
              <a:t>　</a:t>
            </a:r>
            <a:r>
              <a:rPr lang="en-US" altLang="zh-CN" sz="2800" dirty="0">
                <a:latin typeface="Times New Roman" panose="02020603050405020304" pitchFamily="18" charset="0"/>
              </a:rPr>
              <a:t>The Consistency Principle</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The principle of consistency implies that accounting methods should be consistent from one period to the other and should not be arbitrarily changed.</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2.3.8</a:t>
            </a:r>
            <a:r>
              <a:rPr lang="zh-CN" altLang="en-US" sz="2800" dirty="0">
                <a:latin typeface="Times New Roman" panose="02020603050405020304" pitchFamily="18" charset="0"/>
              </a:rPr>
              <a:t>　</a:t>
            </a:r>
            <a:r>
              <a:rPr lang="en-US" altLang="zh-CN" sz="2800" dirty="0">
                <a:latin typeface="Times New Roman" panose="02020603050405020304" pitchFamily="18" charset="0"/>
              </a:rPr>
              <a:t>Conservatism Principle</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Conservatism holds that accountants should be conservative in their selection of procedures</a:t>
            </a:r>
            <a:r>
              <a:rPr lang="zh-CN" altLang="zh-CN" sz="2800" dirty="0">
                <a:latin typeface="Times New Roman" panose="02020603050405020304" pitchFamily="18" charset="0"/>
              </a:rPr>
              <a:t>—</a:t>
            </a:r>
            <a:r>
              <a:rPr lang="en-US" altLang="zh-CN" sz="2800" dirty="0">
                <a:latin typeface="Times New Roman" panose="02020603050405020304" pitchFamily="18" charset="0"/>
              </a:rPr>
              <a:t>valuation of assets and determination of revenues,choosing those that is lower among several alternatives.</a:t>
            </a:r>
            <a:endParaRPr lang="zh-CN" altLang="en-US" sz="2800" dirty="0">
              <a:latin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Rectangle 2"/>
          <p:cNvSpPr>
            <a:spLocks noGrp="1"/>
          </p:cNvSpPr>
          <p:nvPr>
            <p:ph type="title"/>
          </p:nvPr>
        </p:nvSpPr>
        <p:spPr>
          <a:xfrm>
            <a:off x="395288" y="260350"/>
            <a:ext cx="8229600" cy="1143000"/>
          </a:xfrm>
        </p:spPr>
        <p:txBody>
          <a:bodyPr vert="horz" wrap="square" lIns="0" tIns="45720" rIns="0" bIns="0" anchor="b"/>
          <a:p>
            <a:r>
              <a:rPr lang="en-US" altLang="zh-CN" sz="4000" b="1" dirty="0"/>
              <a:t>            </a:t>
            </a:r>
            <a:br>
              <a:rPr lang="en-US" altLang="zh-CN" sz="4000" b="1" dirty="0"/>
            </a:br>
            <a:r>
              <a:rPr lang="en-US" altLang="zh-CN" sz="4000" dirty="0"/>
              <a:t>CHAPTER</a:t>
            </a:r>
            <a:r>
              <a:rPr lang="zh-CN" altLang="en-US" sz="4000" dirty="0"/>
              <a:t>　</a:t>
            </a:r>
            <a:r>
              <a:rPr lang="en-US" altLang="zh-CN" sz="4000" dirty="0"/>
              <a:t>3</a:t>
            </a:r>
            <a:br>
              <a:rPr lang="zh-CN" altLang="en-US" sz="4000" dirty="0"/>
            </a:br>
            <a:r>
              <a:rPr lang="en-US" altLang="zh-CN" sz="4000" dirty="0"/>
              <a:t>Accounting Equation</a:t>
            </a:r>
            <a:endParaRPr lang="zh-CN" altLang="en-US" sz="4000" dirty="0"/>
          </a:p>
        </p:txBody>
      </p:sp>
      <p:sp>
        <p:nvSpPr>
          <p:cNvPr id="20483" name="Rectangle 3"/>
          <p:cNvSpPr>
            <a:spLocks noGrp="1"/>
          </p:cNvSpPr>
          <p:nvPr>
            <p:ph idx="1"/>
          </p:nvPr>
        </p:nvSpPr>
        <p:spPr>
          <a:xfrm>
            <a:off x="395288" y="1628775"/>
            <a:ext cx="8229600" cy="4389438"/>
          </a:xfrm>
        </p:spPr>
        <p:txBody>
          <a:bodyPr vert="horz" wrap="square" lIns="91440" tIns="45720" rIns="91440" bIns="45720" anchor="t"/>
          <a:p>
            <a:r>
              <a:rPr lang="en-US" altLang="zh-CN" sz="2400" dirty="0"/>
              <a:t>——Why All Accounts are Always Balance</a:t>
            </a:r>
            <a:endParaRPr lang="zh-CN" altLang="en-US" sz="2400" dirty="0"/>
          </a:p>
          <a:p>
            <a:r>
              <a:rPr lang="zh-CN" altLang="en-US" sz="2400" dirty="0"/>
              <a:t>　　</a:t>
            </a:r>
            <a:r>
              <a:rPr lang="en-US" altLang="zh-CN" sz="2400" dirty="0"/>
              <a:t>The most basic tool of accounting is the accounting equation.The equation presents the resources of the business and the claims to those resources.The financial statements,as the final product of the accounting process,are prepared based on this equation.</a:t>
            </a:r>
            <a:endParaRPr lang="zh-CN" altLang="en-US" sz="2400" dirty="0"/>
          </a:p>
          <a:p>
            <a:endParaRPr lang="zh-CN" altLang="en-US" sz="1800" dirty="0"/>
          </a:p>
          <a:p>
            <a:endParaRPr lang="zh-CN" altLang="en-US" sz="1800" dirty="0"/>
          </a:p>
          <a:p>
            <a:endParaRPr lang="zh-CN" altLang="en-US" sz="1800" dirty="0"/>
          </a:p>
          <a:p>
            <a:endParaRPr lang="en-US" altLang="zh-CN" sz="1800" dirty="0"/>
          </a:p>
          <a:p>
            <a:r>
              <a:rPr lang="en-US" altLang="zh-CN" sz="1800" dirty="0"/>
              <a:t>    </a:t>
            </a:r>
            <a:endParaRPr lang="zh-CN" altLang="en-US" sz="1800" dirty="0"/>
          </a:p>
          <a:p>
            <a:endParaRPr lang="zh-CN" altLang="en-US" sz="1800" dirty="0"/>
          </a:p>
          <a:p>
            <a:endParaRPr lang="zh-CN" altLang="en-US" sz="1800" dirty="0"/>
          </a:p>
          <a:p>
            <a:pPr>
              <a:lnSpc>
                <a:spcPct val="80000"/>
              </a:lnSpc>
            </a:pPr>
            <a:endParaRPr lang="zh-CN" altLang="en-US" sz="2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Rectangle 2"/>
          <p:cNvSpPr>
            <a:spLocks noGrp="1"/>
          </p:cNvSpPr>
          <p:nvPr>
            <p:ph type="title"/>
          </p:nvPr>
        </p:nvSpPr>
        <p:spPr>
          <a:xfrm>
            <a:off x="395288" y="260350"/>
            <a:ext cx="8229600" cy="1143000"/>
          </a:xfrm>
        </p:spPr>
        <p:txBody>
          <a:bodyPr vert="horz" wrap="square" lIns="0" tIns="45720" rIns="0" bIns="0" anchor="b"/>
          <a:p>
            <a:r>
              <a:rPr lang="en-US" altLang="zh-CN" sz="4000" b="1" dirty="0"/>
              <a:t>            </a:t>
            </a:r>
            <a:br>
              <a:rPr lang="en-US" altLang="zh-CN" sz="4000" b="1" dirty="0"/>
            </a:br>
            <a:r>
              <a:rPr lang="en-US" altLang="zh-CN" sz="4000" dirty="0"/>
              <a:t>CHAPTER</a:t>
            </a:r>
            <a:r>
              <a:rPr lang="zh-CN" altLang="en-US" sz="4000" dirty="0"/>
              <a:t>　</a:t>
            </a:r>
            <a:r>
              <a:rPr lang="en-US" altLang="zh-CN" sz="4000" dirty="0"/>
              <a:t>3</a:t>
            </a:r>
            <a:br>
              <a:rPr lang="zh-CN" altLang="en-US" sz="4000" dirty="0"/>
            </a:br>
            <a:r>
              <a:rPr lang="en-US" altLang="zh-CN" sz="4000" dirty="0"/>
              <a:t>Accounting Equation</a:t>
            </a:r>
            <a:endParaRPr lang="zh-CN" altLang="en-US" sz="4000" dirty="0"/>
          </a:p>
        </p:txBody>
      </p:sp>
      <p:sp>
        <p:nvSpPr>
          <p:cNvPr id="21507" name="Rectangle 3"/>
          <p:cNvSpPr>
            <a:spLocks noGrp="1"/>
          </p:cNvSpPr>
          <p:nvPr>
            <p:ph idx="1"/>
          </p:nvPr>
        </p:nvSpPr>
        <p:spPr>
          <a:xfrm>
            <a:off x="395288" y="1628775"/>
            <a:ext cx="8229600" cy="4389438"/>
          </a:xfrm>
        </p:spPr>
        <p:txBody>
          <a:bodyPr vert="horz" wrap="square" lIns="91440" tIns="45720" rIns="91440" bIns="45720" anchor="t"/>
          <a:p>
            <a:pPr algn="ctr" eaLnBrk="1" hangingPunct="1">
              <a:lnSpc>
                <a:spcPct val="80000"/>
              </a:lnSpc>
              <a:buClr>
                <a:schemeClr val="tx1"/>
              </a:buClr>
              <a:buFont typeface="Wingdings" panose="05000000000000000000" pitchFamily="2" charset="2"/>
              <a:buNone/>
            </a:pPr>
            <a:r>
              <a:rPr lang="en-US" altLang="zh-CN" sz="2400" dirty="0"/>
              <a:t>Key words, phrases, and special terms</a:t>
            </a:r>
            <a:r>
              <a:rPr lang="en-US" altLang="zh-CN" sz="1800" dirty="0"/>
              <a:t>   </a:t>
            </a:r>
            <a:endParaRPr lang="en-US" altLang="zh-CN" sz="1800" dirty="0"/>
          </a:p>
          <a:p>
            <a:pPr>
              <a:buChar char=""/>
            </a:pPr>
            <a:endParaRPr lang="en-US" altLang="zh-CN" sz="1800" dirty="0"/>
          </a:p>
          <a:p>
            <a:pPr>
              <a:buChar char=""/>
            </a:pPr>
            <a:r>
              <a:rPr lang="zh-CN" altLang="en-US" sz="1800" dirty="0"/>
              <a:t>　</a:t>
            </a:r>
            <a:r>
              <a:rPr lang="en-US" altLang="zh-CN" sz="1800" dirty="0"/>
              <a:t> asset</a:t>
            </a:r>
            <a:r>
              <a:rPr lang="zh-CN" altLang="en-US" sz="1800" dirty="0"/>
              <a:t>资产                                     </a:t>
            </a:r>
            <a:r>
              <a:rPr lang="en-US" altLang="zh-CN" sz="1800" dirty="0"/>
              <a:t>liability</a:t>
            </a:r>
            <a:r>
              <a:rPr lang="zh-CN" altLang="en-US" sz="1800" dirty="0"/>
              <a:t>负债</a:t>
            </a:r>
            <a:endParaRPr lang="en-US" altLang="zh-CN" sz="1800" dirty="0"/>
          </a:p>
          <a:p>
            <a:pPr>
              <a:buChar char=""/>
            </a:pPr>
            <a:r>
              <a:rPr lang="en-US" altLang="zh-CN" sz="1800" dirty="0"/>
              <a:t>    owner</a:t>
            </a:r>
            <a:r>
              <a:rPr lang="zh-CN" altLang="en-US" sz="1800" dirty="0"/>
              <a:t>’</a:t>
            </a:r>
            <a:r>
              <a:rPr lang="en-US" altLang="zh-CN" sz="1800" dirty="0"/>
              <a:t>s equity</a:t>
            </a:r>
            <a:r>
              <a:rPr lang="zh-CN" altLang="en-US" sz="1800" dirty="0"/>
              <a:t>所有者权益       </a:t>
            </a:r>
            <a:r>
              <a:rPr lang="en-US" altLang="zh-CN" sz="1800" dirty="0"/>
              <a:t>accounting equation </a:t>
            </a:r>
            <a:r>
              <a:rPr lang="zh-CN" altLang="en-US" sz="1800" dirty="0"/>
              <a:t>会计平衡公式</a:t>
            </a:r>
            <a:endParaRPr lang="en-US" altLang="zh-CN" sz="1800" dirty="0"/>
          </a:p>
          <a:p>
            <a:pPr>
              <a:buChar char=""/>
            </a:pPr>
            <a:r>
              <a:rPr lang="en-US" altLang="zh-CN" sz="1800" dirty="0"/>
              <a:t>    fiscal year</a:t>
            </a:r>
            <a:r>
              <a:rPr lang="zh-CN" altLang="en-US" sz="1800" dirty="0"/>
              <a:t>会计年度                      </a:t>
            </a:r>
            <a:r>
              <a:rPr lang="en-US" altLang="zh-CN" sz="1800" dirty="0"/>
              <a:t>transaction</a:t>
            </a:r>
            <a:r>
              <a:rPr lang="zh-CN" altLang="en-US" sz="1800" dirty="0"/>
              <a:t>交易</a:t>
            </a:r>
            <a:r>
              <a:rPr lang="en-US" altLang="zh-CN" sz="1800" dirty="0"/>
              <a:t>,</a:t>
            </a:r>
            <a:r>
              <a:rPr lang="zh-CN" altLang="en-US" sz="1800" dirty="0"/>
              <a:t>业务</a:t>
            </a:r>
            <a:endParaRPr lang="en-US" altLang="zh-CN" sz="1800" dirty="0"/>
          </a:p>
          <a:p>
            <a:pPr>
              <a:buChar char=""/>
            </a:pPr>
            <a:r>
              <a:rPr lang="en-US" altLang="zh-CN" sz="1800" dirty="0"/>
              <a:t>    basic accounting elements</a:t>
            </a:r>
            <a:r>
              <a:rPr lang="zh-CN" altLang="en-US" sz="1800" dirty="0"/>
              <a:t>基本会计要素</a:t>
            </a:r>
            <a:endParaRPr lang="en-US" altLang="zh-CN" sz="1800" dirty="0"/>
          </a:p>
          <a:p>
            <a:pPr>
              <a:buChar char=""/>
            </a:pPr>
            <a:r>
              <a:rPr lang="en-US" altLang="zh-CN" sz="1800" dirty="0"/>
              <a:t>    drawing</a:t>
            </a:r>
            <a:r>
              <a:rPr lang="zh-CN" altLang="en-US" sz="1800" dirty="0"/>
              <a:t>提款</a:t>
            </a:r>
            <a:r>
              <a:rPr lang="en-US" altLang="zh-CN" sz="1800" dirty="0"/>
              <a:t>,</a:t>
            </a:r>
            <a:r>
              <a:rPr lang="zh-CN" altLang="en-US" sz="1800" dirty="0"/>
              <a:t>资本撤回                </a:t>
            </a:r>
            <a:r>
              <a:rPr lang="en-US" altLang="zh-CN" sz="1800" dirty="0"/>
              <a:t>net income</a:t>
            </a:r>
            <a:r>
              <a:rPr lang="zh-CN" altLang="en-US" sz="1800" dirty="0"/>
              <a:t>净收益</a:t>
            </a:r>
            <a:endParaRPr lang="en-US" altLang="zh-CN" sz="1800" dirty="0"/>
          </a:p>
          <a:p>
            <a:pPr>
              <a:buChar char=""/>
            </a:pPr>
            <a:r>
              <a:rPr lang="en-US" altLang="zh-CN" sz="1800" dirty="0"/>
              <a:t>    net loss </a:t>
            </a:r>
            <a:r>
              <a:rPr lang="zh-CN" altLang="en-US" sz="1800" dirty="0"/>
              <a:t>净损失                             </a:t>
            </a:r>
            <a:r>
              <a:rPr lang="en-US" altLang="zh-CN" sz="1800" dirty="0"/>
              <a:t>expense</a:t>
            </a:r>
            <a:r>
              <a:rPr lang="zh-CN" altLang="en-US" sz="1800" dirty="0"/>
              <a:t>费用</a:t>
            </a:r>
            <a:endParaRPr lang="en-US" altLang="zh-CN" sz="1800" dirty="0"/>
          </a:p>
          <a:p>
            <a:pPr>
              <a:buChar char=""/>
            </a:pPr>
            <a:r>
              <a:rPr lang="en-US" altLang="zh-CN" sz="1800" dirty="0"/>
              <a:t>    revenue</a:t>
            </a:r>
            <a:r>
              <a:rPr lang="zh-CN" altLang="en-US" sz="1800" dirty="0"/>
              <a:t>收入</a:t>
            </a:r>
            <a:endParaRPr lang="zh-CN" altLang="en-US" sz="1800" dirty="0"/>
          </a:p>
          <a:p>
            <a:pPr>
              <a:buChar char=""/>
            </a:pPr>
            <a:endParaRPr lang="zh-CN" altLang="en-US" sz="1800" dirty="0"/>
          </a:p>
          <a:p>
            <a:pPr>
              <a:buChar char=""/>
            </a:pPr>
            <a:endParaRPr lang="zh-CN" altLang="en-US" sz="1800" dirty="0"/>
          </a:p>
          <a:p>
            <a:pPr>
              <a:buChar char=""/>
            </a:pPr>
            <a:endParaRPr lang="zh-CN" altLang="en-US" sz="1800" dirty="0"/>
          </a:p>
          <a:p>
            <a:pPr>
              <a:buChar char=""/>
            </a:pPr>
            <a:endParaRPr lang="en-US" altLang="zh-CN" sz="1800" dirty="0"/>
          </a:p>
          <a:p>
            <a:pPr>
              <a:buChar char=""/>
            </a:pPr>
            <a:r>
              <a:rPr lang="en-US" altLang="zh-CN" sz="1800" dirty="0"/>
              <a:t>    </a:t>
            </a:r>
            <a:endParaRPr lang="zh-CN" altLang="en-US" sz="1800" dirty="0"/>
          </a:p>
          <a:p>
            <a:pPr>
              <a:lnSpc>
                <a:spcPct val="80000"/>
              </a:lnSpc>
              <a:buChar char=""/>
            </a:pPr>
            <a:endParaRPr lang="zh-CN" altLang="en-US" sz="2200" dirty="0"/>
          </a:p>
        </p:txBody>
      </p:sp>
      <p:sp>
        <p:nvSpPr>
          <p:cNvPr id="21508" name="AutoShape 4"/>
          <p:cNvSpPr/>
          <p:nvPr/>
        </p:nvSpPr>
        <p:spPr>
          <a:xfrm>
            <a:off x="611188" y="2492375"/>
            <a:ext cx="287337" cy="1223963"/>
          </a:xfrm>
          <a:prstGeom prst="leftBrace">
            <a:avLst>
              <a:gd name="adj1" fmla="val 35497"/>
              <a:gd name="adj2" fmla="val 50000"/>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22531" name="矩形 4"/>
          <p:cNvSpPr/>
          <p:nvPr/>
        </p:nvSpPr>
        <p:spPr>
          <a:xfrm>
            <a:off x="539750" y="981075"/>
            <a:ext cx="8215313" cy="4770438"/>
          </a:xfrm>
          <a:prstGeom prst="rect">
            <a:avLst/>
          </a:prstGeom>
          <a:noFill/>
          <a:ln w="9525">
            <a:noFill/>
          </a:ln>
        </p:spPr>
        <p:txBody>
          <a:bodyPr>
            <a:spAutoFit/>
          </a:bodyPr>
          <a:p>
            <a:r>
              <a:rPr lang="en-US" altLang="zh-CN" dirty="0">
                <a:latin typeface="Times New Roman" panose="02020603050405020304" pitchFamily="18" charset="0"/>
              </a:rPr>
              <a:t>3.1</a:t>
            </a:r>
            <a:r>
              <a:rPr lang="zh-CN" altLang="en-US" dirty="0">
                <a:latin typeface="Times New Roman" panose="02020603050405020304" pitchFamily="18" charset="0"/>
              </a:rPr>
              <a:t>　</a:t>
            </a:r>
            <a:r>
              <a:rPr lang="en-US" altLang="zh-CN" dirty="0">
                <a:latin typeface="Times New Roman" panose="02020603050405020304" pitchFamily="18" charset="0"/>
              </a:rPr>
              <a:t>The Accounting Elements</a:t>
            </a:r>
            <a:endParaRPr lang="en-US" altLang="zh-CN" dirty="0">
              <a:latin typeface="Times New Roman" panose="02020603050405020304" pitchFamily="18" charset="0"/>
            </a:endParaRPr>
          </a:p>
          <a:p>
            <a:endParaRPr lang="zh-CN" altLang="en-US" dirty="0">
              <a:latin typeface="Times New Roman" panose="02020603050405020304" pitchFamily="18" charset="0"/>
            </a:endParaRPr>
          </a:p>
          <a:p>
            <a:r>
              <a:rPr lang="en-US" altLang="zh-CN" sz="2800" dirty="0">
                <a:latin typeface="Times New Roman" panose="02020603050405020304" pitchFamily="18" charset="0"/>
              </a:rPr>
              <a:t>Assets：An item of value that is owned and will provide future benefits is called an asset.</a:t>
            </a:r>
            <a:endParaRPr lang="en-US" altLang="zh-CN" sz="2800" dirty="0">
              <a:latin typeface="Times New Roman" panose="02020603050405020304" pitchFamily="18" charset="0"/>
            </a:endParaRPr>
          </a:p>
          <a:p>
            <a:endParaRPr lang="zh-CN" altLang="en-US" sz="2800" dirty="0">
              <a:latin typeface="Times New Roman" panose="02020603050405020304" pitchFamily="18" charset="0"/>
            </a:endParaRPr>
          </a:p>
          <a:p>
            <a:r>
              <a:rPr lang="en-US" altLang="zh-CN" sz="2800" dirty="0">
                <a:latin typeface="Times New Roman" panose="02020603050405020304" pitchFamily="18" charset="0"/>
              </a:rPr>
              <a:t>Liabilities：A liability is an amount owed to another business.Liabilities are usually paid in cash.</a:t>
            </a:r>
            <a:endParaRPr lang="en-US" altLang="zh-CN" sz="2800" dirty="0">
              <a:latin typeface="Times New Roman" panose="02020603050405020304" pitchFamily="18" charset="0"/>
            </a:endParaRPr>
          </a:p>
          <a:p>
            <a:endParaRPr lang="zh-CN" altLang="en-US" sz="2800" dirty="0">
              <a:latin typeface="Times New Roman" panose="02020603050405020304" pitchFamily="18" charset="0"/>
            </a:endParaRPr>
          </a:p>
          <a:p>
            <a:r>
              <a:rPr lang="en-US" altLang="zh-CN" sz="2800" dirty="0">
                <a:latin typeface="Times New Roman" panose="02020603050405020304" pitchFamily="18" charset="0"/>
              </a:rPr>
              <a:t>Owner’s Equity：The amount by which business assets exceed business liabilities is called owner</a:t>
            </a:r>
            <a:r>
              <a:rPr lang="zh-CN" altLang="zh-CN" sz="2800" dirty="0">
                <a:latin typeface="Times New Roman" panose="02020603050405020304" pitchFamily="18" charset="0"/>
              </a:rPr>
              <a:t>’</a:t>
            </a:r>
            <a:r>
              <a:rPr lang="en-US" altLang="zh-CN" sz="2800" dirty="0">
                <a:latin typeface="Times New Roman" panose="02020603050405020304" pitchFamily="18" charset="0"/>
              </a:rPr>
              <a:t>s equity.</a:t>
            </a:r>
            <a:endParaRPr lang="zh-CN" altLang="en-US" sz="2800" dirty="0">
              <a:latin typeface="Times New Roman" panose="02020603050405020304"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TextBox 1"/>
          <p:cNvSpPr txBox="1"/>
          <p:nvPr/>
        </p:nvSpPr>
        <p:spPr>
          <a:xfrm>
            <a:off x="539750" y="1125538"/>
            <a:ext cx="8208963" cy="4400550"/>
          </a:xfrm>
          <a:prstGeom prst="rect">
            <a:avLst/>
          </a:prstGeom>
          <a:noFill/>
          <a:ln w="9525">
            <a:noFill/>
          </a:ln>
        </p:spPr>
        <p:txBody>
          <a:bodyPr>
            <a:spAutoFit/>
          </a:bodyPr>
          <a:p>
            <a:r>
              <a:rPr lang="en-US" altLang="zh-CN" sz="2800" dirty="0">
                <a:latin typeface="Times New Roman" panose="02020603050405020304" pitchFamily="18" charset="0"/>
              </a:rPr>
              <a:t>Revenue：Revenue is the economic resources flowing into a business as a result of rendering goods sold and services during a given accounting period.</a:t>
            </a:r>
            <a:endParaRPr lang="en-US" altLang="zh-CN" sz="2800" dirty="0">
              <a:latin typeface="Times New Roman" panose="02020603050405020304" pitchFamily="18" charset="0"/>
            </a:endParaRPr>
          </a:p>
          <a:p>
            <a:endParaRPr lang="zh-CN" altLang="en-US" sz="2800" dirty="0">
              <a:latin typeface="Times New Roman" panose="02020603050405020304" pitchFamily="18" charset="0"/>
            </a:endParaRPr>
          </a:p>
          <a:p>
            <a:r>
              <a:rPr lang="en-US" altLang="zh-CN" sz="2800" dirty="0">
                <a:latin typeface="Times New Roman" panose="02020603050405020304" pitchFamily="18" charset="0"/>
              </a:rPr>
              <a:t>Expenses：Expenses are the outflow of a business</a:t>
            </a:r>
            <a:r>
              <a:rPr lang="zh-CN" altLang="zh-CN" sz="2800" dirty="0">
                <a:latin typeface="Times New Roman" panose="02020603050405020304" pitchFamily="18" charset="0"/>
              </a:rPr>
              <a:t>’</a:t>
            </a:r>
            <a:r>
              <a:rPr lang="en-US" altLang="zh-CN" sz="2800" dirty="0">
                <a:latin typeface="Times New Roman" panose="02020603050405020304" pitchFamily="18" charset="0"/>
              </a:rPr>
              <a:t>s economic resources resulting from earning revenue or the cost of the operational activities for the business.</a:t>
            </a:r>
            <a:endParaRPr lang="en-US" altLang="zh-CN" sz="2800" dirty="0">
              <a:latin typeface="Times New Roman" panose="02020603050405020304" pitchFamily="18" charset="0"/>
            </a:endParaRPr>
          </a:p>
          <a:p>
            <a:endParaRPr lang="zh-CN" altLang="en-US" sz="2800" dirty="0">
              <a:latin typeface="Times New Roman" panose="02020603050405020304" pitchFamily="18" charset="0"/>
            </a:endParaRPr>
          </a:p>
          <a:p>
            <a:r>
              <a:rPr lang="en-US" altLang="zh-CN" sz="2800" dirty="0">
                <a:latin typeface="Times New Roman" panose="02020603050405020304" pitchFamily="18" charset="0"/>
              </a:rPr>
              <a:t>Net Income：Net income (or net loss)is the result of matching revenue with expenses.</a:t>
            </a:r>
            <a:endParaRPr lang="zh-CN" altLang="en-US" sz="2800" dirty="0">
              <a:latin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Rectangle 2"/>
          <p:cNvSpPr>
            <a:spLocks noGrp="1"/>
          </p:cNvSpPr>
          <p:nvPr>
            <p:ph type="title"/>
          </p:nvPr>
        </p:nvSpPr>
        <p:spPr>
          <a:xfrm>
            <a:off x="395288" y="260350"/>
            <a:ext cx="8229600" cy="1143000"/>
          </a:xfrm>
        </p:spPr>
        <p:txBody>
          <a:bodyPr vert="horz" wrap="square" lIns="0" tIns="45720" rIns="0" bIns="0" anchor="b"/>
          <a:p>
            <a:r>
              <a:rPr lang="en-US" altLang="zh-CN" sz="4000" b="1" dirty="0"/>
              <a:t>            </a:t>
            </a:r>
            <a:br>
              <a:rPr lang="en-US" altLang="zh-CN" sz="4000" b="1" dirty="0"/>
            </a:br>
            <a:r>
              <a:rPr lang="en-US" altLang="zh-CN" sz="4000" dirty="0"/>
              <a:t>CHAPTER</a:t>
            </a:r>
            <a:r>
              <a:rPr lang="zh-CN" altLang="en-US" sz="4000" dirty="0"/>
              <a:t>　</a:t>
            </a:r>
            <a:r>
              <a:rPr lang="en-US" altLang="zh-CN" sz="4000" dirty="0"/>
              <a:t>1</a:t>
            </a:r>
            <a:br>
              <a:rPr lang="zh-CN" altLang="en-US" sz="4000" dirty="0"/>
            </a:br>
            <a:r>
              <a:rPr lang="en-US" altLang="zh-CN" sz="4000" dirty="0"/>
              <a:t>Introduction to Accounting</a:t>
            </a:r>
            <a:endParaRPr lang="zh-CN" altLang="en-US" sz="4000" dirty="0"/>
          </a:p>
        </p:txBody>
      </p:sp>
      <p:sp>
        <p:nvSpPr>
          <p:cNvPr id="6147" name="Rectangle 3"/>
          <p:cNvSpPr>
            <a:spLocks noGrp="1"/>
          </p:cNvSpPr>
          <p:nvPr>
            <p:ph idx="1"/>
          </p:nvPr>
        </p:nvSpPr>
        <p:spPr>
          <a:xfrm>
            <a:off x="395288" y="1628775"/>
            <a:ext cx="8229600" cy="4389438"/>
          </a:xfrm>
        </p:spPr>
        <p:txBody>
          <a:bodyPr vert="horz" wrap="square" lIns="91440" tIns="45720" rIns="91440" bIns="45720" anchor="t"/>
          <a:p>
            <a:endParaRPr lang="zh-CN" altLang="en-US" sz="1800" dirty="0"/>
          </a:p>
          <a:p>
            <a:r>
              <a:rPr lang="en-US" altLang="zh-CN" sz="1800" dirty="0"/>
              <a:t>——What Accounting is</a:t>
            </a:r>
            <a:endParaRPr lang="zh-CN" altLang="en-US" sz="1800" dirty="0"/>
          </a:p>
          <a:p>
            <a:r>
              <a:rPr lang="zh-CN" altLang="en-US" sz="1800" dirty="0"/>
              <a:t>　　</a:t>
            </a:r>
            <a:r>
              <a:rPr lang="en-US" altLang="zh-CN" sz="1800" dirty="0"/>
              <a:t>What is accounting?Is accounting important to you?Yes,accounting is important in your personal life as well as your career,even though you may not become an accountant.For example, when you decided to attend college,you considered the costs (the tuition,textbooks,and so on).Most likely,you also considered the benefits (the ability obtain a higher􀆼paying job or a more desirable job).</a:t>
            </a:r>
            <a:endParaRPr lang="zh-CN" altLang="en-US" sz="1800" dirty="0"/>
          </a:p>
          <a:p>
            <a:r>
              <a:rPr lang="zh-CN" altLang="en-US" sz="1800" dirty="0"/>
              <a:t>　　</a:t>
            </a:r>
            <a:r>
              <a:rPr lang="en-US" altLang="zh-CN" sz="1800" dirty="0"/>
              <a:t>Our primary objective in this book is to illustrate basic accounting concepts and accounting methods that will help you to make good personal and business decisions.We begin by discussing what the accounting is,how it operate accounting information,and the role that accounting plays.</a:t>
            </a:r>
            <a:endParaRPr lang="zh-CN" altLang="en-US" sz="1800" dirty="0"/>
          </a:p>
          <a:p>
            <a:endParaRPr lang="zh-CN" altLang="en-US" sz="1800" dirty="0"/>
          </a:p>
          <a:p>
            <a:endParaRPr lang="zh-CN" altLang="en-US" sz="1800" dirty="0"/>
          </a:p>
          <a:p>
            <a:endParaRPr lang="zh-CN" altLang="en-US" sz="1800" dirty="0"/>
          </a:p>
          <a:p>
            <a:endParaRPr lang="zh-CN" altLang="en-US" sz="1800" dirty="0"/>
          </a:p>
          <a:p>
            <a:pPr>
              <a:lnSpc>
                <a:spcPct val="80000"/>
              </a:lnSpc>
            </a:pPr>
            <a:endParaRPr lang="zh-CN" altLang="en-US" sz="2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24579" name="矩形 4"/>
          <p:cNvSpPr/>
          <p:nvPr/>
        </p:nvSpPr>
        <p:spPr>
          <a:xfrm>
            <a:off x="571500" y="571500"/>
            <a:ext cx="8215313" cy="1323975"/>
          </a:xfrm>
          <a:prstGeom prst="rect">
            <a:avLst/>
          </a:prstGeom>
          <a:noFill/>
          <a:ln w="9525">
            <a:noFill/>
          </a:ln>
        </p:spPr>
        <p:txBody>
          <a:bodyPr>
            <a:spAutoFit/>
          </a:bodyPr>
          <a:p>
            <a:r>
              <a:rPr lang="en-US" altLang="zh-CN" dirty="0">
                <a:latin typeface="Times New Roman" panose="02020603050405020304" pitchFamily="18" charset="0"/>
              </a:rPr>
              <a:t>3.2</a:t>
            </a:r>
            <a:r>
              <a:rPr lang="zh-CN" altLang="en-US" dirty="0">
                <a:latin typeface="Times New Roman" panose="02020603050405020304" pitchFamily="18" charset="0"/>
              </a:rPr>
              <a:t>　</a:t>
            </a:r>
            <a:r>
              <a:rPr lang="en-US" altLang="zh-CN" dirty="0">
                <a:latin typeface="Times New Roman" panose="02020603050405020304" pitchFamily="18" charset="0"/>
              </a:rPr>
              <a:t>The Accounting Equation</a:t>
            </a:r>
            <a:endParaRPr lang="zh-CN" altLang="en-US" dirty="0">
              <a:latin typeface="Times New Roman" panose="02020603050405020304" pitchFamily="18" charset="0"/>
            </a:endParaRPr>
          </a:p>
          <a:p>
            <a:endParaRPr lang="zh-CN" altLang="en-US" dirty="0">
              <a:latin typeface="Times New Roman" panose="02020603050405020304" pitchFamily="18" charset="0"/>
            </a:endParaRPr>
          </a:p>
        </p:txBody>
      </p:sp>
      <p:pic>
        <p:nvPicPr>
          <p:cNvPr id="24580" name="301.jpg"/>
          <p:cNvPicPr>
            <a:picLocks noChangeAspect="1"/>
          </p:cNvPicPr>
          <p:nvPr/>
        </p:nvPicPr>
        <p:blipFill>
          <a:blip r:embed="rId1"/>
          <a:stretch>
            <a:fillRect/>
          </a:stretch>
        </p:blipFill>
        <p:spPr>
          <a:xfrm>
            <a:off x="1785938" y="2286000"/>
            <a:ext cx="6072187" cy="2384425"/>
          </a:xfrm>
          <a:prstGeom prst="rect">
            <a:avLst/>
          </a:prstGeom>
          <a:noFill/>
          <a:ln w="9525">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25603" name="矩形 4"/>
          <p:cNvSpPr/>
          <p:nvPr/>
        </p:nvSpPr>
        <p:spPr>
          <a:xfrm>
            <a:off x="571500" y="571500"/>
            <a:ext cx="8215313" cy="5386388"/>
          </a:xfrm>
          <a:prstGeom prst="rect">
            <a:avLst/>
          </a:prstGeom>
          <a:noFill/>
          <a:ln w="9525">
            <a:noFill/>
          </a:ln>
        </p:spPr>
        <p:txBody>
          <a:bodyPr>
            <a:spAutoFit/>
          </a:bodyPr>
          <a:p>
            <a:r>
              <a:rPr lang="en-US" altLang="zh-CN" dirty="0">
                <a:latin typeface="Times New Roman" panose="02020603050405020304" pitchFamily="18" charset="0"/>
              </a:rPr>
              <a:t>3.3</a:t>
            </a:r>
            <a:r>
              <a:rPr lang="zh-CN" altLang="en-US" dirty="0">
                <a:latin typeface="Times New Roman" panose="02020603050405020304" pitchFamily="18" charset="0"/>
              </a:rPr>
              <a:t>　</a:t>
            </a:r>
            <a:r>
              <a:rPr lang="en-US" altLang="zh-CN" dirty="0">
                <a:latin typeface="Times New Roman" panose="02020603050405020304" pitchFamily="18" charset="0"/>
              </a:rPr>
              <a:t>The Effects of Transaction on the Accounting Equation</a:t>
            </a:r>
            <a:endParaRPr lang="zh-CN" altLang="en-US" dirty="0">
              <a:latin typeface="Times New Roman" panose="02020603050405020304" pitchFamily="18" charset="0"/>
            </a:endParaRPr>
          </a:p>
          <a:p>
            <a:r>
              <a:rPr lang="en-US" altLang="zh-CN" sz="3200" dirty="0">
                <a:latin typeface="Times New Roman" panose="02020603050405020304" pitchFamily="18" charset="0"/>
              </a:rPr>
              <a:t>3.3.1</a:t>
            </a:r>
            <a:r>
              <a:rPr lang="zh-CN" altLang="en-US" sz="3200" dirty="0">
                <a:latin typeface="Times New Roman" panose="02020603050405020304" pitchFamily="18" charset="0"/>
              </a:rPr>
              <a:t>　</a:t>
            </a:r>
            <a:r>
              <a:rPr lang="en-US" altLang="zh-CN" sz="3200" dirty="0">
                <a:latin typeface="Times New Roman" panose="02020603050405020304" pitchFamily="18" charset="0"/>
              </a:rPr>
              <a:t>The Basic Accounting Equation: Assets=Liabilities+Owner</a:t>
            </a:r>
            <a:r>
              <a:rPr lang="zh-CN" altLang="en-US" sz="3200" dirty="0">
                <a:latin typeface="Times New Roman" panose="02020603050405020304" pitchFamily="18" charset="0"/>
              </a:rPr>
              <a:t>’</a:t>
            </a:r>
            <a:r>
              <a:rPr lang="en-US" altLang="zh-CN" sz="3200" dirty="0">
                <a:latin typeface="Times New Roman" panose="02020603050405020304" pitchFamily="18" charset="0"/>
              </a:rPr>
              <a:t>s Equity</a:t>
            </a:r>
            <a:endParaRPr lang="zh-CN" altLang="en-US" sz="3200" dirty="0">
              <a:latin typeface="Times New Roman" panose="02020603050405020304" pitchFamily="18" charset="0"/>
            </a:endParaRPr>
          </a:p>
          <a:p>
            <a:r>
              <a:rPr lang="en-US" altLang="zh-CN" sz="3200" dirty="0">
                <a:latin typeface="Times New Roman" panose="02020603050405020304" pitchFamily="18" charset="0"/>
              </a:rPr>
              <a:t>3.3.2</a:t>
            </a:r>
            <a:r>
              <a:rPr lang="zh-CN" altLang="en-US" sz="3200" dirty="0">
                <a:latin typeface="Times New Roman" panose="02020603050405020304" pitchFamily="18" charset="0"/>
              </a:rPr>
              <a:t>　</a:t>
            </a:r>
            <a:r>
              <a:rPr lang="en-US" altLang="zh-CN" sz="3200" dirty="0">
                <a:latin typeface="Times New Roman" panose="02020603050405020304" pitchFamily="18" charset="0"/>
              </a:rPr>
              <a:t>Expanding the Accounting Equation:Revenues-Expenses=Net Income</a:t>
            </a:r>
            <a:endParaRPr lang="zh-CN" altLang="en-US" sz="3200" dirty="0">
              <a:latin typeface="Times New Roman" panose="02020603050405020304" pitchFamily="18" charset="0"/>
            </a:endParaRPr>
          </a:p>
          <a:p>
            <a:r>
              <a:rPr lang="en-US" altLang="zh-CN" sz="3200" dirty="0">
                <a:latin typeface="Times New Roman" panose="02020603050405020304" pitchFamily="18" charset="0"/>
              </a:rPr>
              <a:t>3.3.3 Effect of Revenue,Expense,and Owner</a:t>
            </a:r>
            <a:r>
              <a:rPr lang="zh-CN" altLang="en-US" sz="3200" dirty="0">
                <a:latin typeface="Times New Roman" panose="02020603050405020304" pitchFamily="18" charset="0"/>
              </a:rPr>
              <a:t>’</a:t>
            </a:r>
            <a:r>
              <a:rPr lang="en-US" altLang="zh-CN" sz="3200" dirty="0">
                <a:latin typeface="Times New Roman" panose="02020603050405020304" pitchFamily="18" charset="0"/>
              </a:rPr>
              <a:t>s Withdrawal Transaction on the Accounting Equation</a:t>
            </a:r>
            <a:endParaRPr lang="zh-CN" altLang="en-US" sz="3200" dirty="0">
              <a:latin typeface="Times New Roman" panose="02020603050405020304" pitchFamily="18" charset="0"/>
            </a:endParaRPr>
          </a:p>
          <a:p>
            <a:endParaRPr lang="zh-CN" altLang="en-US" dirty="0">
              <a:latin typeface="Times New Roman" panose="02020603050405020304"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Rectangle 2"/>
          <p:cNvSpPr>
            <a:spLocks noGrp="1"/>
          </p:cNvSpPr>
          <p:nvPr>
            <p:ph type="title"/>
          </p:nvPr>
        </p:nvSpPr>
        <p:spPr>
          <a:xfrm>
            <a:off x="395288" y="260350"/>
            <a:ext cx="8229600" cy="1143000"/>
          </a:xfrm>
        </p:spPr>
        <p:txBody>
          <a:bodyPr vert="horz" wrap="square" lIns="0" tIns="45720" rIns="0" bIns="0" anchor="b"/>
          <a:p>
            <a:r>
              <a:rPr lang="en-US" altLang="zh-CN" sz="4000" b="1" dirty="0"/>
              <a:t>            </a:t>
            </a:r>
            <a:br>
              <a:rPr lang="en-US" altLang="zh-CN" sz="4000" b="1" dirty="0"/>
            </a:br>
            <a:r>
              <a:rPr lang="en-US" altLang="zh-CN" sz="4000" dirty="0"/>
              <a:t>CHAPTER</a:t>
            </a:r>
            <a:r>
              <a:rPr lang="zh-CN" altLang="en-US" sz="4000" dirty="0"/>
              <a:t>　</a:t>
            </a:r>
            <a:r>
              <a:rPr lang="en-US" altLang="zh-CN" sz="4000" dirty="0"/>
              <a:t>4</a:t>
            </a:r>
            <a:br>
              <a:rPr lang="zh-CN" altLang="en-US" sz="4000" dirty="0"/>
            </a:br>
            <a:r>
              <a:rPr lang="en-US" altLang="zh-CN" sz="4000" dirty="0"/>
              <a:t>Accounting Methods</a:t>
            </a:r>
            <a:endParaRPr lang="zh-CN" altLang="en-US" sz="4000" dirty="0"/>
          </a:p>
        </p:txBody>
      </p:sp>
      <p:sp>
        <p:nvSpPr>
          <p:cNvPr id="26627" name="Rectangle 3"/>
          <p:cNvSpPr>
            <a:spLocks noGrp="1"/>
          </p:cNvSpPr>
          <p:nvPr>
            <p:ph idx="1"/>
          </p:nvPr>
        </p:nvSpPr>
        <p:spPr>
          <a:xfrm>
            <a:off x="395288" y="1628775"/>
            <a:ext cx="8229600" cy="4389438"/>
          </a:xfrm>
        </p:spPr>
        <p:txBody>
          <a:bodyPr vert="horz" wrap="square" lIns="91440" tIns="45720" rIns="91440" bIns="45720" anchor="t"/>
          <a:p>
            <a:r>
              <a:rPr lang="en-US" altLang="zh-CN" sz="2400" dirty="0"/>
              <a:t>——How to Record What Happened in Business</a:t>
            </a:r>
            <a:endParaRPr lang="zh-CN" altLang="en-US" sz="2400" dirty="0"/>
          </a:p>
          <a:p>
            <a:r>
              <a:rPr lang="zh-CN" altLang="en-US" sz="2400" dirty="0"/>
              <a:t>　　</a:t>
            </a:r>
            <a:r>
              <a:rPr lang="en-US" altLang="zh-CN" sz="2400" dirty="0"/>
              <a:t>In chapter 3,we saw how business transactions cause a change in one or more of the three basic accounting elements.Every transaction affects at least two accounting elements.This forms the basis of double􀆼entry accounting.</a:t>
            </a:r>
            <a:endParaRPr lang="zh-CN" altLang="en-US" sz="2400" dirty="0"/>
          </a:p>
          <a:p>
            <a:endParaRPr lang="zh-CN" altLang="en-US" sz="1800" dirty="0"/>
          </a:p>
          <a:p>
            <a:endParaRPr lang="zh-CN" altLang="en-US" sz="1800" dirty="0"/>
          </a:p>
          <a:p>
            <a:endParaRPr lang="zh-CN" altLang="en-US" sz="1800" dirty="0"/>
          </a:p>
          <a:p>
            <a:endParaRPr lang="zh-CN" altLang="en-US" sz="1800" dirty="0"/>
          </a:p>
          <a:p>
            <a:endParaRPr lang="en-US" altLang="zh-CN" sz="1800" dirty="0"/>
          </a:p>
          <a:p>
            <a:endParaRPr lang="zh-CN" altLang="en-US" sz="1800" dirty="0"/>
          </a:p>
          <a:p>
            <a:endParaRPr lang="zh-CN" altLang="en-US" sz="1800" dirty="0"/>
          </a:p>
          <a:p>
            <a:pPr>
              <a:lnSpc>
                <a:spcPct val="80000"/>
              </a:lnSpc>
            </a:pPr>
            <a:endParaRPr lang="zh-CN" altLang="en-US" sz="22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Rectangle 2"/>
          <p:cNvSpPr>
            <a:spLocks noGrp="1"/>
          </p:cNvSpPr>
          <p:nvPr>
            <p:ph type="title"/>
          </p:nvPr>
        </p:nvSpPr>
        <p:spPr>
          <a:xfrm>
            <a:off x="395288" y="260350"/>
            <a:ext cx="8229600" cy="1143000"/>
          </a:xfrm>
        </p:spPr>
        <p:txBody>
          <a:bodyPr vert="horz" wrap="square" lIns="0" tIns="45720" rIns="0" bIns="0" anchor="b"/>
          <a:p>
            <a:r>
              <a:rPr lang="en-US" altLang="zh-CN" sz="4000" b="1" dirty="0"/>
              <a:t>            </a:t>
            </a:r>
            <a:br>
              <a:rPr lang="en-US" altLang="zh-CN" sz="4000" b="1" dirty="0"/>
            </a:br>
            <a:r>
              <a:rPr lang="en-US" altLang="zh-CN" sz="4000" dirty="0"/>
              <a:t>CHAPTER</a:t>
            </a:r>
            <a:r>
              <a:rPr lang="zh-CN" altLang="en-US" sz="4000" dirty="0"/>
              <a:t>　</a:t>
            </a:r>
            <a:r>
              <a:rPr lang="en-US" altLang="zh-CN" sz="4000" dirty="0"/>
              <a:t>4</a:t>
            </a:r>
            <a:br>
              <a:rPr lang="zh-CN" altLang="en-US" sz="4000" dirty="0"/>
            </a:br>
            <a:r>
              <a:rPr lang="en-US" altLang="zh-CN" sz="4000" dirty="0"/>
              <a:t>Accounting Methods</a:t>
            </a:r>
            <a:endParaRPr lang="zh-CN" altLang="en-US" sz="4000" dirty="0"/>
          </a:p>
        </p:txBody>
      </p:sp>
      <p:sp>
        <p:nvSpPr>
          <p:cNvPr id="27651" name="Rectangle 3"/>
          <p:cNvSpPr>
            <a:spLocks noGrp="1"/>
          </p:cNvSpPr>
          <p:nvPr>
            <p:ph idx="1"/>
          </p:nvPr>
        </p:nvSpPr>
        <p:spPr>
          <a:xfrm>
            <a:off x="395288" y="1628775"/>
            <a:ext cx="8229600" cy="4389438"/>
          </a:xfrm>
        </p:spPr>
        <p:txBody>
          <a:bodyPr vert="horz" wrap="square" lIns="91440" tIns="45720" rIns="91440" bIns="45720" anchor="t"/>
          <a:p>
            <a:pPr algn="ctr" eaLnBrk="1" hangingPunct="1">
              <a:lnSpc>
                <a:spcPct val="80000"/>
              </a:lnSpc>
              <a:buClr>
                <a:schemeClr val="tx1"/>
              </a:buClr>
              <a:buFont typeface="Wingdings" panose="05000000000000000000" pitchFamily="2" charset="2"/>
              <a:buNone/>
            </a:pPr>
            <a:r>
              <a:rPr lang="en-US" altLang="zh-CN" sz="2400" dirty="0"/>
              <a:t>Key words, phrases, and special terms</a:t>
            </a:r>
            <a:r>
              <a:rPr lang="en-US" altLang="zh-CN" sz="1800" dirty="0"/>
              <a:t>   </a:t>
            </a:r>
            <a:endParaRPr lang="en-US" altLang="zh-CN" sz="1800" dirty="0"/>
          </a:p>
          <a:p>
            <a:pPr>
              <a:buChar char=""/>
            </a:pPr>
            <a:endParaRPr lang="en-US" altLang="zh-CN" sz="1800" dirty="0"/>
          </a:p>
          <a:p>
            <a:pPr>
              <a:buChar char=""/>
            </a:pPr>
            <a:r>
              <a:rPr lang="zh-CN" altLang="en-US" sz="1800" dirty="0"/>
              <a:t>　</a:t>
            </a:r>
            <a:r>
              <a:rPr lang="en-US" altLang="zh-CN" sz="1800" dirty="0"/>
              <a:t>account  </a:t>
            </a:r>
            <a:r>
              <a:rPr lang="zh-CN" altLang="en-US" sz="1800" dirty="0"/>
              <a:t>账户   </a:t>
            </a:r>
            <a:r>
              <a:rPr lang="en-US" altLang="zh-CN" sz="1800" dirty="0"/>
              <a:t>T-account  T</a:t>
            </a:r>
            <a:r>
              <a:rPr lang="zh-CN" altLang="en-US" sz="1800" dirty="0"/>
              <a:t>形账户</a:t>
            </a:r>
            <a:endParaRPr lang="en-US" altLang="zh-CN" sz="1800" dirty="0"/>
          </a:p>
          <a:p>
            <a:pPr>
              <a:buChar char=""/>
            </a:pPr>
            <a:r>
              <a:rPr lang="en-US" altLang="zh-CN" sz="1800" dirty="0"/>
              <a:t>    Ouble-entry accounting</a:t>
            </a:r>
            <a:r>
              <a:rPr lang="zh-CN" altLang="en-US" sz="1800" dirty="0"/>
              <a:t>复式记账制   </a:t>
            </a:r>
            <a:r>
              <a:rPr lang="en-US" altLang="zh-CN" sz="1800" dirty="0"/>
              <a:t>debit</a:t>
            </a:r>
            <a:r>
              <a:rPr lang="zh-CN" altLang="en-US" sz="1800" dirty="0"/>
              <a:t>借方</a:t>
            </a:r>
            <a:endParaRPr lang="en-US" altLang="zh-CN" sz="1800" dirty="0"/>
          </a:p>
          <a:p>
            <a:pPr>
              <a:buChar char=""/>
            </a:pPr>
            <a:r>
              <a:rPr lang="en-US" altLang="zh-CN" sz="1800" dirty="0"/>
              <a:t>    Credit </a:t>
            </a:r>
            <a:r>
              <a:rPr lang="zh-CN" altLang="en-US" sz="1800" dirty="0"/>
              <a:t>贷方　　</a:t>
            </a:r>
            <a:r>
              <a:rPr lang="en-US" altLang="zh-CN" sz="1800" dirty="0"/>
              <a:t>source document</a:t>
            </a:r>
            <a:r>
              <a:rPr lang="zh-CN" altLang="en-US" sz="1800" dirty="0"/>
              <a:t>原始凭证</a:t>
            </a:r>
            <a:endParaRPr lang="en-US" altLang="zh-CN" sz="1800" dirty="0"/>
          </a:p>
          <a:p>
            <a:pPr>
              <a:buChar char=""/>
            </a:pPr>
            <a:r>
              <a:rPr lang="en-US" altLang="zh-CN" sz="1800" dirty="0"/>
              <a:t>    permanent accounts</a:t>
            </a:r>
            <a:r>
              <a:rPr lang="zh-CN" altLang="en-US" sz="1800" dirty="0"/>
              <a:t>永久性账户　　</a:t>
            </a:r>
            <a:r>
              <a:rPr lang="en-US" altLang="zh-CN" sz="1800" dirty="0"/>
              <a:t>temporary account</a:t>
            </a:r>
            <a:r>
              <a:rPr lang="zh-CN" altLang="en-US" sz="1800" dirty="0"/>
              <a:t>临时性账户</a:t>
            </a:r>
            <a:endParaRPr lang="en-US" altLang="zh-CN" sz="1800" dirty="0"/>
          </a:p>
          <a:p>
            <a:pPr>
              <a:buChar char=""/>
            </a:pPr>
            <a:r>
              <a:rPr lang="en-US" altLang="zh-CN" sz="1800" dirty="0"/>
              <a:t>    journalizing</a:t>
            </a:r>
            <a:r>
              <a:rPr lang="zh-CN" altLang="en-US" sz="1800" dirty="0"/>
              <a:t>记日记账　　</a:t>
            </a:r>
            <a:r>
              <a:rPr lang="en-US" altLang="zh-CN" sz="1800" dirty="0"/>
              <a:t>book of original entry</a:t>
            </a:r>
            <a:r>
              <a:rPr lang="zh-CN" altLang="en-US" sz="1800" dirty="0"/>
              <a:t>原始分录的记录</a:t>
            </a:r>
            <a:endParaRPr lang="en-US" altLang="zh-CN" sz="1800" dirty="0"/>
          </a:p>
          <a:p>
            <a:pPr>
              <a:buChar char=""/>
            </a:pPr>
            <a:r>
              <a:rPr lang="en-US" altLang="zh-CN" sz="1800" dirty="0"/>
              <a:t>    chart of accounts</a:t>
            </a:r>
            <a:r>
              <a:rPr lang="zh-CN" altLang="en-US" sz="1800" dirty="0"/>
              <a:t>会计科目表　　</a:t>
            </a:r>
            <a:r>
              <a:rPr lang="en-US" altLang="zh-CN" sz="1800" dirty="0"/>
              <a:t>balance</a:t>
            </a:r>
            <a:r>
              <a:rPr lang="zh-CN" altLang="en-US" sz="1800" dirty="0"/>
              <a:t>余额</a:t>
            </a:r>
            <a:endParaRPr lang="zh-CN" altLang="en-US" sz="1800" dirty="0"/>
          </a:p>
          <a:p>
            <a:pPr>
              <a:buChar char=""/>
            </a:pPr>
            <a:endParaRPr lang="zh-CN" altLang="en-US" sz="1800" dirty="0"/>
          </a:p>
          <a:p>
            <a:pPr>
              <a:buChar char=""/>
            </a:pPr>
            <a:endParaRPr lang="zh-CN" altLang="en-US" sz="1800" dirty="0"/>
          </a:p>
          <a:p>
            <a:pPr>
              <a:buChar char=""/>
            </a:pPr>
            <a:endParaRPr lang="zh-CN" altLang="en-US" sz="1800" dirty="0"/>
          </a:p>
          <a:p>
            <a:pPr>
              <a:buChar char=""/>
            </a:pPr>
            <a:endParaRPr lang="zh-CN" altLang="en-US" sz="1800" dirty="0"/>
          </a:p>
          <a:p>
            <a:pPr>
              <a:buChar char=""/>
            </a:pPr>
            <a:endParaRPr lang="en-US" altLang="zh-CN" sz="1800" dirty="0"/>
          </a:p>
          <a:p>
            <a:pPr>
              <a:buChar char=""/>
            </a:pPr>
            <a:endParaRPr lang="zh-CN" altLang="en-US" sz="1800" dirty="0"/>
          </a:p>
          <a:p>
            <a:pPr>
              <a:lnSpc>
                <a:spcPct val="80000"/>
              </a:lnSpc>
              <a:buChar char=""/>
            </a:pPr>
            <a:endParaRPr lang="zh-CN" altLang="en-US" sz="2200" dirty="0"/>
          </a:p>
        </p:txBody>
      </p:sp>
      <p:sp>
        <p:nvSpPr>
          <p:cNvPr id="27652" name="AutoShape 4"/>
          <p:cNvSpPr/>
          <p:nvPr/>
        </p:nvSpPr>
        <p:spPr>
          <a:xfrm>
            <a:off x="611188" y="2492375"/>
            <a:ext cx="287337" cy="1223963"/>
          </a:xfrm>
          <a:prstGeom prst="leftBrace">
            <a:avLst>
              <a:gd name="adj1" fmla="val 35497"/>
              <a:gd name="adj2" fmla="val 50000"/>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28675" name="矩形 4"/>
          <p:cNvSpPr/>
          <p:nvPr/>
        </p:nvSpPr>
        <p:spPr>
          <a:xfrm>
            <a:off x="250825" y="620713"/>
            <a:ext cx="8713788" cy="5754687"/>
          </a:xfrm>
          <a:prstGeom prst="rect">
            <a:avLst/>
          </a:prstGeom>
          <a:noFill/>
          <a:ln w="9525">
            <a:noFill/>
          </a:ln>
        </p:spPr>
        <p:txBody>
          <a:bodyPr>
            <a:spAutoFit/>
          </a:bodyPr>
          <a:p>
            <a:r>
              <a:rPr lang="en-US" altLang="zh-CN" dirty="0">
                <a:latin typeface="Times New Roman" panose="02020603050405020304" pitchFamily="18" charset="0"/>
              </a:rPr>
              <a:t>4.1 The Double Entry System of Accounting</a:t>
            </a:r>
            <a:endParaRPr lang="zh-CN" altLang="en-US" dirty="0">
              <a:latin typeface="Times New Roman" panose="02020603050405020304" pitchFamily="18" charset="0"/>
            </a:endParaRPr>
          </a:p>
          <a:p>
            <a:r>
              <a:rPr lang="en-US" altLang="zh-CN" sz="3200" dirty="0">
                <a:latin typeface="Times New Roman" panose="02020603050405020304" pitchFamily="18" charset="0"/>
              </a:rPr>
              <a:t>        The mechanics of double entry accounting are such that transaction is recorded in the debit side of one or more accounts and in the credit side of one or more accounts with equal debits and credits.Such form is called accounting entry.Where there are only two accounts affected,the debit amounts are equal.If more than two accounts are affected,the total of the debit entries must equal the total of the credit entries.</a:t>
            </a:r>
            <a:endParaRPr lang="zh-CN" altLang="en-US" dirty="0">
              <a:latin typeface="Times New Roman" panose="02020603050405020304"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8"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29699" name="矩形 4"/>
          <p:cNvSpPr/>
          <p:nvPr/>
        </p:nvSpPr>
        <p:spPr>
          <a:xfrm>
            <a:off x="250825" y="571500"/>
            <a:ext cx="8642350" cy="5016500"/>
          </a:xfrm>
          <a:prstGeom prst="rect">
            <a:avLst/>
          </a:prstGeom>
          <a:noFill/>
          <a:ln w="9525">
            <a:noFill/>
          </a:ln>
        </p:spPr>
        <p:txBody>
          <a:bodyPr>
            <a:spAutoFit/>
          </a:bodyPr>
          <a:p>
            <a:r>
              <a:rPr lang="en-US" altLang="zh-CN" dirty="0">
                <a:latin typeface="Times New Roman" panose="02020603050405020304" pitchFamily="18" charset="0"/>
              </a:rPr>
              <a:t>4.2</a:t>
            </a:r>
            <a:r>
              <a:rPr lang="zh-CN" altLang="en-US" dirty="0">
                <a:latin typeface="Times New Roman" panose="02020603050405020304" pitchFamily="18" charset="0"/>
              </a:rPr>
              <a:t>　</a:t>
            </a:r>
            <a:r>
              <a:rPr lang="en-US" altLang="zh-CN" dirty="0">
                <a:latin typeface="Times New Roman" panose="02020603050405020304" pitchFamily="18" charset="0"/>
              </a:rPr>
              <a:t>The Account</a:t>
            </a:r>
            <a:endParaRPr lang="zh-CN" altLang="en-US" dirty="0">
              <a:latin typeface="Times New Roman" panose="02020603050405020304" pitchFamily="18" charset="0"/>
            </a:endParaRPr>
          </a:p>
          <a:p>
            <a:endParaRPr lang="en-US" altLang="zh-CN" sz="2800" dirty="0">
              <a:latin typeface="Times New Roman" panose="02020603050405020304" pitchFamily="18" charset="0"/>
            </a:endParaRPr>
          </a:p>
          <a:p>
            <a:r>
              <a:rPr lang="en-US" altLang="zh-CN" sz="2800" dirty="0">
                <a:latin typeface="Times New Roman" panose="02020603050405020304" pitchFamily="18" charset="0"/>
              </a:rPr>
              <a:t>4.2.1</a:t>
            </a:r>
            <a:r>
              <a:rPr lang="zh-CN" altLang="en-US" sz="2800" dirty="0">
                <a:latin typeface="Times New Roman" panose="02020603050405020304" pitchFamily="18" charset="0"/>
              </a:rPr>
              <a:t>　</a:t>
            </a:r>
            <a:r>
              <a:rPr lang="en-US" altLang="zh-CN" sz="2800" dirty="0">
                <a:latin typeface="Times New Roman" panose="02020603050405020304" pitchFamily="18" charset="0"/>
              </a:rPr>
              <a:t>The T Accounts</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To record transaction,accountants often use T accounts.A T account is commonly used for instructional purposes.</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4.2.2</a:t>
            </a:r>
            <a:r>
              <a:rPr lang="zh-CN" altLang="en-US" sz="2800" dirty="0">
                <a:latin typeface="Times New Roman" panose="02020603050405020304" pitchFamily="18" charset="0"/>
              </a:rPr>
              <a:t>　</a:t>
            </a:r>
            <a:r>
              <a:rPr lang="en-US" altLang="zh-CN" sz="2800" dirty="0">
                <a:latin typeface="Times New Roman" panose="02020603050405020304" pitchFamily="18" charset="0"/>
              </a:rPr>
              <a:t>Four Column Account Format</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The ledger accounts illustrated thus far have been in a two column T account format,with the debit column on the left and the credit column on the right.</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4.2.3</a:t>
            </a:r>
            <a:r>
              <a:rPr lang="zh-CN" altLang="en-US" sz="2800" dirty="0">
                <a:latin typeface="Times New Roman" panose="02020603050405020304" pitchFamily="18" charset="0"/>
              </a:rPr>
              <a:t>　</a:t>
            </a:r>
            <a:r>
              <a:rPr lang="en-US" altLang="zh-CN" sz="2800" dirty="0">
                <a:latin typeface="Times New Roman" panose="02020603050405020304" pitchFamily="18" charset="0"/>
              </a:rPr>
              <a:t>Normal Balance of an Account</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4.2.4</a:t>
            </a:r>
            <a:r>
              <a:rPr lang="zh-CN" altLang="en-US" sz="2800" dirty="0">
                <a:latin typeface="Times New Roman" panose="02020603050405020304" pitchFamily="18" charset="0"/>
              </a:rPr>
              <a:t>　</a:t>
            </a:r>
            <a:r>
              <a:rPr lang="en-US" altLang="zh-CN" sz="2800" dirty="0">
                <a:latin typeface="Times New Roman" panose="02020603050405020304" pitchFamily="18" charset="0"/>
              </a:rPr>
              <a:t>The Chart of Accounts</a:t>
            </a:r>
            <a:endParaRPr lang="zh-CN" altLang="en-US" sz="2800" dirty="0">
              <a:latin typeface="Times New Roman" panose="02020603050405020304"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矩形 4"/>
          <p:cNvSpPr/>
          <p:nvPr/>
        </p:nvSpPr>
        <p:spPr>
          <a:xfrm>
            <a:off x="179388" y="1700213"/>
            <a:ext cx="8640762" cy="3109912"/>
          </a:xfrm>
          <a:prstGeom prst="rect">
            <a:avLst/>
          </a:prstGeom>
          <a:noFill/>
          <a:ln w="9525">
            <a:noFill/>
          </a:ln>
        </p:spPr>
        <p:txBody>
          <a:bodyPr>
            <a:spAutoFit/>
          </a:bodyPr>
          <a:p>
            <a:r>
              <a:rPr lang="en-US" altLang="zh-CN" sz="2800" dirty="0">
                <a:latin typeface="Times New Roman" panose="02020603050405020304" pitchFamily="18" charset="0"/>
              </a:rPr>
              <a:t>4.2.3</a:t>
            </a:r>
            <a:r>
              <a:rPr lang="zh-CN" altLang="en-US" sz="2800" dirty="0">
                <a:latin typeface="Times New Roman" panose="02020603050405020304" pitchFamily="18" charset="0"/>
              </a:rPr>
              <a:t>　</a:t>
            </a:r>
            <a:r>
              <a:rPr lang="en-US" altLang="zh-CN" sz="2800" dirty="0">
                <a:latin typeface="Times New Roman" panose="02020603050405020304" pitchFamily="18" charset="0"/>
              </a:rPr>
              <a:t>Normal Balance of an Account</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An account</a:t>
            </a:r>
            <a:r>
              <a:rPr lang="zh-CN" altLang="zh-CN" sz="2800" dirty="0">
                <a:latin typeface="Times New Roman" panose="02020603050405020304" pitchFamily="18" charset="0"/>
              </a:rPr>
              <a:t>’</a:t>
            </a:r>
            <a:r>
              <a:rPr lang="en-US" altLang="zh-CN" sz="2800" dirty="0">
                <a:latin typeface="Times New Roman" panose="02020603050405020304" pitchFamily="18" charset="0"/>
              </a:rPr>
              <a:t>s normal balance is on the side of the account</a:t>
            </a:r>
            <a:r>
              <a:rPr lang="zh-CN" altLang="zh-CN" sz="2800" dirty="0">
                <a:latin typeface="Times New Roman" panose="02020603050405020304" pitchFamily="18" charset="0"/>
              </a:rPr>
              <a:t>—</a:t>
            </a:r>
            <a:r>
              <a:rPr lang="en-US" altLang="zh-CN" sz="2800" dirty="0">
                <a:latin typeface="Times New Roman" panose="02020603050405020304" pitchFamily="18" charset="0"/>
              </a:rPr>
              <a:t>debit or credit</a:t>
            </a:r>
            <a:r>
              <a:rPr lang="zh-CN" altLang="zh-CN" sz="2800" dirty="0">
                <a:latin typeface="Times New Roman" panose="02020603050405020304" pitchFamily="18" charset="0"/>
              </a:rPr>
              <a:t>—</a:t>
            </a:r>
            <a:r>
              <a:rPr lang="en-US" altLang="zh-CN" sz="2800" dirty="0">
                <a:latin typeface="Times New Roman" panose="02020603050405020304" pitchFamily="18" charset="0"/>
              </a:rPr>
              <a:t>where increases are recorded.</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4.2.4</a:t>
            </a:r>
            <a:r>
              <a:rPr lang="zh-CN" altLang="en-US" sz="2800" dirty="0">
                <a:latin typeface="Times New Roman" panose="02020603050405020304" pitchFamily="18" charset="0"/>
              </a:rPr>
              <a:t>　</a:t>
            </a:r>
            <a:r>
              <a:rPr lang="en-US" altLang="zh-CN" sz="2800" dirty="0">
                <a:latin typeface="Times New Roman" panose="02020603050405020304" pitchFamily="18" charset="0"/>
              </a:rPr>
              <a:t>The Chart of Accounts</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Prior to journalizing,the bookkeeper must know which account to use,or which account to debit and which to credit.</a:t>
            </a:r>
            <a:endParaRPr lang="zh-CN" altLang="en-US" sz="2800" dirty="0">
              <a:latin typeface="Times New Roman" panose="02020603050405020304"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31747" name="矩形 4"/>
          <p:cNvSpPr/>
          <p:nvPr/>
        </p:nvSpPr>
        <p:spPr>
          <a:xfrm>
            <a:off x="571500" y="571500"/>
            <a:ext cx="8215313" cy="5200650"/>
          </a:xfrm>
          <a:prstGeom prst="rect">
            <a:avLst/>
          </a:prstGeom>
          <a:noFill/>
          <a:ln w="9525">
            <a:noFill/>
          </a:ln>
        </p:spPr>
        <p:txBody>
          <a:bodyPr>
            <a:spAutoFit/>
          </a:bodyPr>
          <a:p>
            <a:r>
              <a:rPr lang="en-US" altLang="zh-CN" dirty="0">
                <a:latin typeface="Times New Roman" panose="02020603050405020304" pitchFamily="18" charset="0"/>
              </a:rPr>
              <a:t>4.3</a:t>
            </a:r>
            <a:r>
              <a:rPr lang="zh-CN" altLang="en-US" dirty="0">
                <a:latin typeface="Times New Roman" panose="02020603050405020304" pitchFamily="18" charset="0"/>
              </a:rPr>
              <a:t>　</a:t>
            </a:r>
            <a:r>
              <a:rPr lang="en-US" altLang="zh-CN" dirty="0">
                <a:latin typeface="Times New Roman" panose="02020603050405020304" pitchFamily="18" charset="0"/>
              </a:rPr>
              <a:t>Debits and Credits</a:t>
            </a:r>
            <a:endParaRPr lang="zh-CN" altLang="en-US" dirty="0">
              <a:latin typeface="Times New Roman" panose="02020603050405020304" pitchFamily="18" charset="0"/>
            </a:endParaRPr>
          </a:p>
          <a:p>
            <a:endParaRPr lang="en-US" altLang="zh-CN" dirty="0">
              <a:latin typeface="Times New Roman" panose="02020603050405020304" pitchFamily="18" charset="0"/>
            </a:endParaRPr>
          </a:p>
          <a:p>
            <a:r>
              <a:rPr lang="en-US" altLang="zh-CN" sz="2800" dirty="0">
                <a:latin typeface="Times New Roman" panose="02020603050405020304" pitchFamily="18" charset="0"/>
              </a:rPr>
              <a:t>4.3.1</a:t>
            </a:r>
            <a:r>
              <a:rPr lang="zh-CN" altLang="en-US" sz="2800" dirty="0">
                <a:latin typeface="Times New Roman" panose="02020603050405020304" pitchFamily="18" charset="0"/>
              </a:rPr>
              <a:t>　</a:t>
            </a:r>
            <a:r>
              <a:rPr lang="en-US" altLang="zh-CN" sz="2800" dirty="0">
                <a:latin typeface="Times New Roman" panose="02020603050405020304" pitchFamily="18" charset="0"/>
              </a:rPr>
              <a:t>The symbol of debit and credit</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To debit an account means to enter an amount on the left side of the account.To credit an account means to enter an amount on the right side of the account.The abbreviation for debit is Dr.and for credit Cr.(based on the Latin terms debere and credere).</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4.3.2</a:t>
            </a:r>
            <a:r>
              <a:rPr lang="zh-CN" altLang="en-US" sz="2800" dirty="0">
                <a:latin typeface="Times New Roman" panose="02020603050405020304" pitchFamily="18" charset="0"/>
              </a:rPr>
              <a:t>　</a:t>
            </a:r>
            <a:r>
              <a:rPr lang="en-US" altLang="zh-CN" sz="2800" dirty="0">
                <a:latin typeface="Times New Roman" panose="02020603050405020304" pitchFamily="18" charset="0"/>
              </a:rPr>
              <a:t>The rules of debit and credit</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The rules of debit and credit are based upon the location of the basic elements in the accounting equation.</a:t>
            </a:r>
            <a:endParaRPr lang="zh-CN" altLang="en-US" dirty="0">
              <a:latin typeface="Times New Roman" panose="02020603050405020304"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32771" name="矩形 4"/>
          <p:cNvSpPr/>
          <p:nvPr/>
        </p:nvSpPr>
        <p:spPr>
          <a:xfrm>
            <a:off x="179388" y="915988"/>
            <a:ext cx="8964612" cy="3724275"/>
          </a:xfrm>
          <a:prstGeom prst="rect">
            <a:avLst/>
          </a:prstGeom>
          <a:noFill/>
          <a:ln w="9525">
            <a:noFill/>
          </a:ln>
        </p:spPr>
        <p:txBody>
          <a:bodyPr>
            <a:spAutoFit/>
          </a:bodyPr>
          <a:p>
            <a:r>
              <a:rPr lang="en-US" altLang="zh-CN" dirty="0">
                <a:latin typeface="Times New Roman" panose="02020603050405020304" pitchFamily="18" charset="0"/>
              </a:rPr>
              <a:t>4.4</a:t>
            </a:r>
            <a:r>
              <a:rPr lang="zh-CN" altLang="en-US" dirty="0">
                <a:latin typeface="Times New Roman" panose="02020603050405020304" pitchFamily="18" charset="0"/>
              </a:rPr>
              <a:t> </a:t>
            </a:r>
            <a:r>
              <a:rPr lang="en-US" altLang="zh-CN" dirty="0">
                <a:latin typeface="Times New Roman" panose="02020603050405020304" pitchFamily="18" charset="0"/>
              </a:rPr>
              <a:t>Applying of Double entry Accounting</a:t>
            </a:r>
            <a:endParaRPr lang="zh-CN" altLang="en-US" dirty="0">
              <a:latin typeface="Times New Roman" panose="02020603050405020304" pitchFamily="18" charset="0"/>
            </a:endParaRPr>
          </a:p>
          <a:p>
            <a:endParaRPr lang="en-US" altLang="zh-CN" sz="2800" dirty="0">
              <a:latin typeface="Times New Roman" panose="02020603050405020304" pitchFamily="18" charset="0"/>
            </a:endParaRPr>
          </a:p>
          <a:p>
            <a:r>
              <a:rPr lang="en-US" altLang="zh-CN" sz="2800" dirty="0">
                <a:latin typeface="Times New Roman" panose="02020603050405020304" pitchFamily="18" charset="0"/>
              </a:rPr>
              <a:t>4.4.1</a:t>
            </a:r>
            <a:r>
              <a:rPr lang="zh-CN" altLang="en-US" sz="2800" dirty="0">
                <a:latin typeface="Times New Roman" panose="02020603050405020304" pitchFamily="18" charset="0"/>
              </a:rPr>
              <a:t>　</a:t>
            </a:r>
            <a:r>
              <a:rPr lang="en-US" altLang="zh-CN" sz="2800" dirty="0">
                <a:latin typeface="Times New Roman" panose="02020603050405020304" pitchFamily="18" charset="0"/>
              </a:rPr>
              <a:t>Use of Asset,Liability,and Owner</a:t>
            </a:r>
            <a:r>
              <a:rPr lang="zh-CN" altLang="en-US" sz="2800" dirty="0">
                <a:latin typeface="Times New Roman" panose="02020603050405020304" pitchFamily="18" charset="0"/>
              </a:rPr>
              <a:t>’</a:t>
            </a:r>
            <a:r>
              <a:rPr lang="en-US" altLang="zh-CN" sz="2800" dirty="0">
                <a:latin typeface="Times New Roman" panose="02020603050405020304" pitchFamily="18" charset="0"/>
              </a:rPr>
              <a:t>s Equity Accounts</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The next step in learning accounting is to combine the accounting equation with the rules of debit and credit.</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4.4.2</a:t>
            </a:r>
            <a:r>
              <a:rPr lang="zh-CN" altLang="en-US" sz="2800" dirty="0">
                <a:latin typeface="Times New Roman" panose="02020603050405020304" pitchFamily="18" charset="0"/>
              </a:rPr>
              <a:t>　</a:t>
            </a:r>
            <a:r>
              <a:rPr lang="en-US" altLang="zh-CN" sz="2800" dirty="0">
                <a:latin typeface="Times New Roman" panose="02020603050405020304" pitchFamily="18" charset="0"/>
              </a:rPr>
              <a:t>Use of Revenue and Expense Accounts</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Revenue and expense accounts are to accumulate increases and decreases to owner</a:t>
            </a:r>
            <a:r>
              <a:rPr lang="zh-CN" altLang="zh-CN" sz="2800" dirty="0">
                <a:latin typeface="Times New Roman" panose="02020603050405020304" pitchFamily="18" charset="0"/>
              </a:rPr>
              <a:t>’</a:t>
            </a:r>
            <a:r>
              <a:rPr lang="en-US" altLang="zh-CN" sz="2800" dirty="0">
                <a:latin typeface="Times New Roman" panose="02020603050405020304" pitchFamily="18" charset="0"/>
              </a:rPr>
              <a:t>s equity.</a:t>
            </a:r>
            <a:endParaRPr lang="zh-CN" altLang="en-US" dirty="0">
              <a:latin typeface="Times New Roman" panose="02020603050405020304"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Rectangle 2"/>
          <p:cNvSpPr>
            <a:spLocks noGrp="1"/>
          </p:cNvSpPr>
          <p:nvPr>
            <p:ph type="title"/>
          </p:nvPr>
        </p:nvSpPr>
        <p:spPr>
          <a:xfrm>
            <a:off x="395288" y="260350"/>
            <a:ext cx="8229600" cy="1143000"/>
          </a:xfrm>
        </p:spPr>
        <p:txBody>
          <a:bodyPr vert="horz" wrap="square" lIns="0" tIns="45720" rIns="0" bIns="0" anchor="b"/>
          <a:p>
            <a:r>
              <a:rPr lang="en-US" altLang="zh-CN" sz="4000" b="1" dirty="0"/>
              <a:t>            </a:t>
            </a:r>
            <a:br>
              <a:rPr lang="en-US" altLang="zh-CN" sz="4000" b="1" dirty="0"/>
            </a:br>
            <a:r>
              <a:rPr lang="en-US" altLang="zh-CN" sz="4000" dirty="0"/>
              <a:t> CHAPTER</a:t>
            </a:r>
            <a:r>
              <a:rPr lang="zh-CN" altLang="en-US" sz="4000" dirty="0"/>
              <a:t>　</a:t>
            </a:r>
            <a:r>
              <a:rPr lang="en-US" altLang="zh-CN" sz="4000" dirty="0"/>
              <a:t>5</a:t>
            </a:r>
            <a:br>
              <a:rPr lang="zh-CN" altLang="en-US" sz="4000" dirty="0"/>
            </a:br>
            <a:r>
              <a:rPr lang="en-US" altLang="zh-CN" sz="4000" dirty="0"/>
              <a:t>Accounting Procedures</a:t>
            </a:r>
            <a:endParaRPr lang="zh-CN" altLang="en-US" sz="4000" dirty="0"/>
          </a:p>
        </p:txBody>
      </p:sp>
      <p:sp>
        <p:nvSpPr>
          <p:cNvPr id="33795" name="Rectangle 3"/>
          <p:cNvSpPr>
            <a:spLocks noGrp="1"/>
          </p:cNvSpPr>
          <p:nvPr>
            <p:ph idx="1"/>
          </p:nvPr>
        </p:nvSpPr>
        <p:spPr>
          <a:xfrm>
            <a:off x="395288" y="1628775"/>
            <a:ext cx="8229600" cy="4389438"/>
          </a:xfrm>
        </p:spPr>
        <p:txBody>
          <a:bodyPr vert="horz" wrap="square" lIns="91440" tIns="45720" rIns="91440" bIns="45720" anchor="t"/>
          <a:p>
            <a:r>
              <a:rPr lang="en-US" altLang="zh-CN" sz="2400" dirty="0"/>
              <a:t>——How Much Steps for the Accounting Process</a:t>
            </a:r>
            <a:endParaRPr lang="zh-CN" altLang="en-US" sz="2400" dirty="0"/>
          </a:p>
          <a:p>
            <a:r>
              <a:rPr lang="zh-CN" altLang="en-US" sz="2400" dirty="0"/>
              <a:t>　　</a:t>
            </a:r>
            <a:r>
              <a:rPr lang="en-US" altLang="zh-CN" sz="2400" dirty="0"/>
              <a:t>Accounting is the process of analyzing,recording,classifying,summarizing,reporting,and interpreting information.Financial data enters the accounting process in the form of transactions (financial events).This chapter will show how these transactions are recorded and form useful financial information for enterprises management.</a:t>
            </a:r>
            <a:endParaRPr lang="zh-CN" altLang="en-US" sz="2400" dirty="0"/>
          </a:p>
          <a:p>
            <a:endParaRPr lang="zh-CN" altLang="en-US" sz="1800" dirty="0"/>
          </a:p>
          <a:p>
            <a:endParaRPr lang="zh-CN" altLang="en-US" sz="1800" dirty="0"/>
          </a:p>
          <a:p>
            <a:endParaRPr lang="zh-CN" altLang="en-US" sz="1800" dirty="0"/>
          </a:p>
          <a:p>
            <a:endParaRPr lang="zh-CN" altLang="en-US" sz="1800" dirty="0"/>
          </a:p>
          <a:p>
            <a:pPr>
              <a:lnSpc>
                <a:spcPct val="80000"/>
              </a:lnSpc>
            </a:pPr>
            <a:endParaRPr lang="zh-CN" altLang="en-US" sz="2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2"/>
          <p:cNvSpPr>
            <a:spLocks noGrp="1"/>
          </p:cNvSpPr>
          <p:nvPr>
            <p:ph type="title"/>
          </p:nvPr>
        </p:nvSpPr>
        <p:spPr>
          <a:xfrm>
            <a:off x="395288" y="260350"/>
            <a:ext cx="8229600" cy="1143000"/>
          </a:xfrm>
        </p:spPr>
        <p:txBody>
          <a:bodyPr vert="horz" wrap="square" lIns="0" tIns="45720" rIns="0" bIns="0" anchor="b"/>
          <a:p>
            <a:r>
              <a:rPr lang="en-US" altLang="zh-CN" sz="4000" b="1" dirty="0"/>
              <a:t>            </a:t>
            </a:r>
            <a:br>
              <a:rPr lang="en-US" altLang="zh-CN" sz="4000" b="1" dirty="0"/>
            </a:br>
            <a:r>
              <a:rPr lang="en-US" altLang="zh-CN" sz="4000" dirty="0"/>
              <a:t>CHAPTER</a:t>
            </a:r>
            <a:r>
              <a:rPr lang="zh-CN" altLang="en-US" sz="4000" dirty="0"/>
              <a:t>　</a:t>
            </a:r>
            <a:r>
              <a:rPr lang="en-US" altLang="zh-CN" sz="4000" dirty="0"/>
              <a:t>1</a:t>
            </a:r>
            <a:br>
              <a:rPr lang="zh-CN" altLang="en-US" sz="4000" dirty="0"/>
            </a:br>
            <a:r>
              <a:rPr lang="en-US" altLang="zh-CN" sz="4000" dirty="0"/>
              <a:t>Introduction to Accounting</a:t>
            </a:r>
            <a:endParaRPr lang="zh-CN" altLang="en-US" sz="4000" dirty="0"/>
          </a:p>
        </p:txBody>
      </p:sp>
      <p:sp>
        <p:nvSpPr>
          <p:cNvPr id="7171" name="Rectangle 3"/>
          <p:cNvSpPr>
            <a:spLocks noGrp="1"/>
          </p:cNvSpPr>
          <p:nvPr>
            <p:ph idx="1"/>
          </p:nvPr>
        </p:nvSpPr>
        <p:spPr>
          <a:xfrm>
            <a:off x="395288" y="1628775"/>
            <a:ext cx="8229600" cy="4389438"/>
          </a:xfrm>
        </p:spPr>
        <p:txBody>
          <a:bodyPr vert="horz" wrap="square" lIns="91440" tIns="45720" rIns="91440" bIns="45720" anchor="t"/>
          <a:p>
            <a:pPr algn="ctr" eaLnBrk="1" hangingPunct="1">
              <a:lnSpc>
                <a:spcPct val="80000"/>
              </a:lnSpc>
              <a:buClr>
                <a:schemeClr val="tx1"/>
              </a:buClr>
              <a:buFont typeface="Wingdings" panose="05000000000000000000" pitchFamily="2" charset="2"/>
              <a:buNone/>
            </a:pPr>
            <a:r>
              <a:rPr lang="en-US" altLang="zh-CN" sz="2400" dirty="0"/>
              <a:t>Key words, phrases, and special terms</a:t>
            </a:r>
            <a:r>
              <a:rPr lang="en-US" altLang="zh-CN" sz="1800" dirty="0"/>
              <a:t>   </a:t>
            </a:r>
            <a:endParaRPr lang="en-US" altLang="zh-CN" sz="1800" dirty="0"/>
          </a:p>
          <a:p>
            <a:pPr>
              <a:buChar char=""/>
            </a:pPr>
            <a:endParaRPr lang="en-US" altLang="zh-CN" sz="1800" dirty="0"/>
          </a:p>
          <a:p>
            <a:pPr>
              <a:buChar char=""/>
            </a:pPr>
            <a:r>
              <a:rPr lang="zh-CN" altLang="en-US" sz="1800" dirty="0"/>
              <a:t>　</a:t>
            </a:r>
            <a:r>
              <a:rPr lang="en-US" altLang="zh-CN" sz="1800" dirty="0"/>
              <a:t>accounting     </a:t>
            </a:r>
            <a:r>
              <a:rPr lang="zh-CN" altLang="en-US" sz="1800" dirty="0"/>
              <a:t>会计</a:t>
            </a:r>
            <a:r>
              <a:rPr lang="en-US" altLang="zh-CN" sz="1800" dirty="0"/>
              <a:t>,</a:t>
            </a:r>
            <a:r>
              <a:rPr lang="zh-CN" altLang="en-US" sz="1800" dirty="0"/>
              <a:t>会计学               </a:t>
            </a:r>
            <a:r>
              <a:rPr lang="en-US" altLang="zh-CN" sz="1800" dirty="0"/>
              <a:t>information system </a:t>
            </a:r>
            <a:r>
              <a:rPr lang="zh-CN" altLang="en-US" sz="1800" dirty="0"/>
              <a:t>信息系统</a:t>
            </a:r>
            <a:endParaRPr lang="en-US" altLang="zh-CN" sz="1800" dirty="0"/>
          </a:p>
          <a:p>
            <a:pPr>
              <a:buChar char=""/>
            </a:pPr>
            <a:r>
              <a:rPr lang="en-US" altLang="zh-CN" sz="1800" dirty="0"/>
              <a:t>    Enterprise      </a:t>
            </a:r>
            <a:r>
              <a:rPr lang="zh-CN" altLang="en-US" sz="1800" dirty="0"/>
              <a:t>企业                             </a:t>
            </a:r>
            <a:r>
              <a:rPr lang="en-US" altLang="zh-CN" sz="1800" dirty="0"/>
              <a:t>business </a:t>
            </a:r>
            <a:r>
              <a:rPr lang="zh-CN" altLang="en-US" sz="1800" dirty="0"/>
              <a:t>商业</a:t>
            </a:r>
            <a:r>
              <a:rPr lang="en-US" altLang="zh-CN" sz="1800" dirty="0"/>
              <a:t>,</a:t>
            </a:r>
            <a:r>
              <a:rPr lang="zh-CN" altLang="en-US" sz="1800" dirty="0"/>
              <a:t>企业</a:t>
            </a:r>
            <a:endParaRPr lang="en-US" altLang="zh-CN" sz="1800" dirty="0"/>
          </a:p>
          <a:p>
            <a:pPr>
              <a:buChar char=""/>
            </a:pPr>
            <a:r>
              <a:rPr lang="en-US" altLang="zh-CN" sz="1800" dirty="0"/>
              <a:t>   decision making   </a:t>
            </a:r>
            <a:r>
              <a:rPr lang="zh-CN" altLang="en-US" sz="1800" dirty="0"/>
              <a:t>制定决策              </a:t>
            </a:r>
            <a:r>
              <a:rPr lang="en-US" altLang="zh-CN" sz="1800" dirty="0"/>
              <a:t>bookkeeping </a:t>
            </a:r>
            <a:r>
              <a:rPr lang="zh-CN" altLang="en-US" sz="1800" dirty="0"/>
              <a:t>簿记</a:t>
            </a:r>
            <a:endParaRPr lang="en-US" altLang="zh-CN" sz="1800" dirty="0"/>
          </a:p>
          <a:p>
            <a:pPr>
              <a:buChar char=""/>
            </a:pPr>
            <a:r>
              <a:rPr lang="en-US" altLang="zh-CN" sz="1800" dirty="0"/>
              <a:t>   Transaction </a:t>
            </a:r>
            <a:r>
              <a:rPr lang="zh-CN" altLang="en-US" sz="1800" dirty="0"/>
              <a:t>交易</a:t>
            </a:r>
            <a:r>
              <a:rPr lang="en-US" altLang="zh-CN" sz="1800" dirty="0"/>
              <a:t>,</a:t>
            </a:r>
            <a:r>
              <a:rPr lang="zh-CN" altLang="en-US" sz="1800" dirty="0"/>
              <a:t>经济业务               </a:t>
            </a:r>
            <a:r>
              <a:rPr lang="en-US" altLang="zh-CN" sz="1800" dirty="0"/>
              <a:t>investor  </a:t>
            </a:r>
            <a:r>
              <a:rPr lang="zh-CN" altLang="en-US" sz="1800" dirty="0"/>
              <a:t>投资者</a:t>
            </a:r>
            <a:endParaRPr lang="en-US" altLang="zh-CN" sz="1800" dirty="0"/>
          </a:p>
          <a:p>
            <a:pPr>
              <a:buChar char=""/>
            </a:pPr>
            <a:r>
              <a:rPr lang="en-US" altLang="zh-CN" sz="1800" dirty="0"/>
              <a:t>   Creditor </a:t>
            </a:r>
            <a:r>
              <a:rPr lang="zh-CN" altLang="en-US" sz="1800" dirty="0"/>
              <a:t>债权人                                  </a:t>
            </a:r>
            <a:r>
              <a:rPr lang="en-US" altLang="zh-CN" sz="1800" dirty="0"/>
              <a:t>nonprofit organization  </a:t>
            </a:r>
            <a:r>
              <a:rPr lang="zh-CN" altLang="en-US" sz="1800" dirty="0"/>
              <a:t>非营利性组织</a:t>
            </a:r>
            <a:endParaRPr lang="en-US" altLang="zh-CN" sz="1800" dirty="0"/>
          </a:p>
          <a:p>
            <a:pPr>
              <a:buChar char=""/>
            </a:pPr>
            <a:r>
              <a:rPr lang="en-US" altLang="zh-CN" sz="1800" dirty="0"/>
              <a:t>   return of  (</a:t>
            </a:r>
            <a:r>
              <a:rPr lang="zh-CN" altLang="en-US" sz="1800" dirty="0"/>
              <a:t>投资</a:t>
            </a:r>
            <a:r>
              <a:rPr lang="en-US" altLang="zh-CN" sz="1800" dirty="0"/>
              <a:t>)</a:t>
            </a:r>
            <a:r>
              <a:rPr lang="zh-CN" altLang="en-US" sz="1800" dirty="0"/>
              <a:t>回收                         </a:t>
            </a:r>
            <a:r>
              <a:rPr lang="en-US" altLang="zh-CN" sz="1800" dirty="0"/>
              <a:t>return on (</a:t>
            </a:r>
            <a:r>
              <a:rPr lang="zh-CN" altLang="en-US" sz="1800" dirty="0"/>
              <a:t>投资</a:t>
            </a:r>
            <a:r>
              <a:rPr lang="en-US" altLang="zh-CN" sz="1800" dirty="0"/>
              <a:t>)</a:t>
            </a:r>
            <a:r>
              <a:rPr lang="zh-CN" altLang="en-US" sz="1800" dirty="0"/>
              <a:t>回报</a:t>
            </a:r>
            <a:r>
              <a:rPr lang="en-US" altLang="zh-CN" sz="1800" dirty="0"/>
              <a:t>,</a:t>
            </a:r>
            <a:r>
              <a:rPr lang="zh-CN" altLang="en-US" sz="1800" dirty="0"/>
              <a:t>报酬</a:t>
            </a:r>
            <a:endParaRPr lang="en-US" altLang="zh-CN" sz="1800" dirty="0"/>
          </a:p>
          <a:p>
            <a:pPr>
              <a:buChar char=""/>
            </a:pPr>
            <a:r>
              <a:rPr lang="en-US" altLang="zh-CN" sz="1800" dirty="0"/>
              <a:t>   cash flow  </a:t>
            </a:r>
            <a:r>
              <a:rPr lang="zh-CN" altLang="en-US" sz="1800" dirty="0"/>
              <a:t>现金流量</a:t>
            </a:r>
            <a:endParaRPr lang="zh-CN" altLang="en-US" sz="1800" dirty="0"/>
          </a:p>
          <a:p>
            <a:pPr>
              <a:buChar char=""/>
            </a:pPr>
            <a:endParaRPr lang="zh-CN" altLang="en-US" sz="1800" dirty="0"/>
          </a:p>
          <a:p>
            <a:pPr>
              <a:buChar char=""/>
            </a:pPr>
            <a:endParaRPr lang="zh-CN" altLang="en-US" sz="1800" dirty="0"/>
          </a:p>
          <a:p>
            <a:pPr>
              <a:buChar char=""/>
            </a:pPr>
            <a:endParaRPr lang="zh-CN" altLang="en-US" sz="1800" dirty="0"/>
          </a:p>
          <a:p>
            <a:pPr>
              <a:buChar char=""/>
            </a:pPr>
            <a:endParaRPr lang="zh-CN" altLang="en-US" sz="1800" dirty="0"/>
          </a:p>
          <a:p>
            <a:pPr>
              <a:buChar char=""/>
            </a:pPr>
            <a:endParaRPr lang="zh-CN" altLang="en-US" sz="1800" dirty="0"/>
          </a:p>
          <a:p>
            <a:pPr>
              <a:lnSpc>
                <a:spcPct val="80000"/>
              </a:lnSpc>
              <a:buChar char=""/>
            </a:pPr>
            <a:endParaRPr lang="zh-CN" altLang="en-US" sz="2200" dirty="0"/>
          </a:p>
        </p:txBody>
      </p:sp>
      <p:sp>
        <p:nvSpPr>
          <p:cNvPr id="7172" name="AutoShape 4"/>
          <p:cNvSpPr/>
          <p:nvPr/>
        </p:nvSpPr>
        <p:spPr>
          <a:xfrm>
            <a:off x="611188" y="2492375"/>
            <a:ext cx="287337" cy="1223963"/>
          </a:xfrm>
          <a:prstGeom prst="leftBrace">
            <a:avLst>
              <a:gd name="adj1" fmla="val 35497"/>
              <a:gd name="adj2" fmla="val 50000"/>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Rectangle 2"/>
          <p:cNvSpPr>
            <a:spLocks noGrp="1"/>
          </p:cNvSpPr>
          <p:nvPr>
            <p:ph type="title"/>
          </p:nvPr>
        </p:nvSpPr>
        <p:spPr>
          <a:xfrm>
            <a:off x="395288" y="260350"/>
            <a:ext cx="8229600" cy="1143000"/>
          </a:xfrm>
        </p:spPr>
        <p:txBody>
          <a:bodyPr vert="horz" wrap="square" lIns="0" tIns="45720" rIns="0" bIns="0" anchor="b"/>
          <a:p>
            <a:r>
              <a:rPr lang="en-US" altLang="zh-CN" sz="4000" b="1" dirty="0"/>
              <a:t>            </a:t>
            </a:r>
            <a:br>
              <a:rPr lang="en-US" altLang="zh-CN" sz="4000" b="1" dirty="0"/>
            </a:br>
            <a:r>
              <a:rPr lang="en-US" altLang="zh-CN" sz="4000" dirty="0"/>
              <a:t> CHAPTER</a:t>
            </a:r>
            <a:r>
              <a:rPr lang="zh-CN" altLang="en-US" sz="4000" dirty="0"/>
              <a:t>　</a:t>
            </a:r>
            <a:r>
              <a:rPr lang="en-US" altLang="zh-CN" sz="4000" dirty="0"/>
              <a:t>5</a:t>
            </a:r>
            <a:br>
              <a:rPr lang="zh-CN" altLang="en-US" sz="4000" dirty="0"/>
            </a:br>
            <a:r>
              <a:rPr lang="en-US" altLang="zh-CN" sz="4000" dirty="0"/>
              <a:t>Accounting Procedures</a:t>
            </a:r>
            <a:endParaRPr lang="zh-CN" altLang="en-US" sz="4000" dirty="0"/>
          </a:p>
        </p:txBody>
      </p:sp>
      <p:sp>
        <p:nvSpPr>
          <p:cNvPr id="34819" name="Rectangle 3"/>
          <p:cNvSpPr>
            <a:spLocks noGrp="1"/>
          </p:cNvSpPr>
          <p:nvPr>
            <p:ph idx="1"/>
          </p:nvPr>
        </p:nvSpPr>
        <p:spPr>
          <a:xfrm>
            <a:off x="395288" y="1628775"/>
            <a:ext cx="8229600" cy="4389438"/>
          </a:xfrm>
        </p:spPr>
        <p:txBody>
          <a:bodyPr vert="horz" wrap="square" lIns="91440" tIns="45720" rIns="91440" bIns="45720" anchor="t"/>
          <a:p>
            <a:pPr algn="ctr" eaLnBrk="1" hangingPunct="1">
              <a:lnSpc>
                <a:spcPct val="80000"/>
              </a:lnSpc>
              <a:buClr>
                <a:schemeClr val="tx1"/>
              </a:buClr>
              <a:buFont typeface="Wingdings" panose="05000000000000000000" pitchFamily="2" charset="2"/>
              <a:buNone/>
            </a:pPr>
            <a:r>
              <a:rPr lang="en-US" altLang="zh-CN" sz="2400" dirty="0"/>
              <a:t>Key words, phrases, and special terms</a:t>
            </a:r>
            <a:r>
              <a:rPr lang="en-US" altLang="zh-CN" sz="1800" dirty="0"/>
              <a:t>   </a:t>
            </a:r>
            <a:endParaRPr lang="en-US" altLang="zh-CN" sz="1800" dirty="0"/>
          </a:p>
          <a:p>
            <a:pPr>
              <a:buChar char=""/>
            </a:pPr>
            <a:endParaRPr lang="en-US" altLang="zh-CN" sz="1800" dirty="0"/>
          </a:p>
          <a:p>
            <a:pPr>
              <a:buChar char=""/>
            </a:pPr>
            <a:r>
              <a:rPr lang="zh-CN" altLang="en-US" sz="1800" dirty="0"/>
              <a:t>　</a:t>
            </a:r>
            <a:r>
              <a:rPr lang="en-US" altLang="zh-CN" sz="1800" dirty="0"/>
              <a:t>accounting cycle</a:t>
            </a:r>
            <a:r>
              <a:rPr lang="zh-CN" altLang="en-US" sz="1800" dirty="0"/>
              <a:t>会计循环　　</a:t>
            </a:r>
            <a:r>
              <a:rPr lang="en-US" altLang="zh-CN" sz="1800" dirty="0"/>
              <a:t>entry</a:t>
            </a:r>
            <a:r>
              <a:rPr lang="zh-CN" altLang="en-US" sz="1800" dirty="0"/>
              <a:t>会计分录</a:t>
            </a:r>
            <a:endParaRPr lang="en-US" altLang="zh-CN" sz="1800" dirty="0"/>
          </a:p>
          <a:p>
            <a:pPr>
              <a:buChar char=""/>
            </a:pPr>
            <a:r>
              <a:rPr lang="en-US" altLang="zh-CN" sz="1800" dirty="0"/>
              <a:t>    general journal</a:t>
            </a:r>
            <a:r>
              <a:rPr lang="zh-CN" altLang="en-US" sz="1800" dirty="0"/>
              <a:t>普通日记账　　</a:t>
            </a:r>
            <a:r>
              <a:rPr lang="en-US" altLang="zh-CN" sz="1800" dirty="0"/>
              <a:t>journalizing</a:t>
            </a:r>
            <a:r>
              <a:rPr lang="zh-CN" altLang="en-US" sz="1800" dirty="0"/>
              <a:t>日记账</a:t>
            </a:r>
            <a:endParaRPr lang="en-US" altLang="zh-CN" sz="1800" dirty="0"/>
          </a:p>
          <a:p>
            <a:pPr>
              <a:buChar char=""/>
            </a:pPr>
            <a:r>
              <a:rPr lang="en-US" altLang="zh-CN" sz="1800" dirty="0"/>
              <a:t>    ledger</a:t>
            </a:r>
            <a:r>
              <a:rPr lang="zh-CN" altLang="en-US" sz="1800" dirty="0"/>
              <a:t>分类账　　</a:t>
            </a:r>
            <a:r>
              <a:rPr lang="en-US" altLang="zh-CN" sz="1800" dirty="0"/>
              <a:t>posting</a:t>
            </a:r>
            <a:r>
              <a:rPr lang="zh-CN" altLang="en-US" sz="1800" dirty="0"/>
              <a:t>过账</a:t>
            </a:r>
            <a:endParaRPr lang="en-US" altLang="zh-CN" sz="1800" dirty="0"/>
          </a:p>
          <a:p>
            <a:pPr>
              <a:buChar char=""/>
            </a:pPr>
            <a:r>
              <a:rPr lang="en-US" altLang="zh-CN" sz="1800" dirty="0"/>
              <a:t>    special journals</a:t>
            </a:r>
            <a:r>
              <a:rPr lang="zh-CN" altLang="en-US" sz="1800" dirty="0"/>
              <a:t>特种日记账　　</a:t>
            </a:r>
            <a:r>
              <a:rPr lang="en-US" altLang="zh-CN" sz="1800" dirty="0"/>
              <a:t>source document</a:t>
            </a:r>
            <a:r>
              <a:rPr lang="zh-CN" altLang="en-US" sz="1800" dirty="0"/>
              <a:t>原始凭证</a:t>
            </a:r>
            <a:endParaRPr lang="en-US" altLang="zh-CN" sz="1800" dirty="0"/>
          </a:p>
          <a:p>
            <a:pPr>
              <a:buChar char=""/>
            </a:pPr>
            <a:r>
              <a:rPr lang="en-US" altLang="zh-CN" sz="1800" dirty="0"/>
              <a:t>    subsidiary ledgers</a:t>
            </a:r>
            <a:r>
              <a:rPr lang="zh-CN" altLang="en-US" sz="1800" dirty="0"/>
              <a:t>明细分类账　　</a:t>
            </a:r>
            <a:r>
              <a:rPr lang="en-US" altLang="zh-CN" sz="1800" dirty="0"/>
              <a:t>trial balance</a:t>
            </a:r>
            <a:r>
              <a:rPr lang="zh-CN" altLang="en-US" sz="1800" dirty="0"/>
              <a:t>试算平衡表</a:t>
            </a:r>
            <a:endParaRPr lang="en-US" altLang="zh-CN" sz="1800" dirty="0"/>
          </a:p>
          <a:p>
            <a:pPr>
              <a:buChar char=""/>
            </a:pPr>
            <a:r>
              <a:rPr lang="en-US" altLang="zh-CN" sz="1800" dirty="0"/>
              <a:t>    error correction</a:t>
            </a:r>
            <a:r>
              <a:rPr lang="zh-CN" altLang="en-US" sz="1800" dirty="0"/>
              <a:t>差错更正</a:t>
            </a:r>
            <a:endParaRPr lang="zh-CN" altLang="en-US" sz="1800" dirty="0"/>
          </a:p>
          <a:p>
            <a:pPr>
              <a:buChar char=""/>
            </a:pPr>
            <a:endParaRPr lang="zh-CN" altLang="en-US" sz="1800" dirty="0"/>
          </a:p>
          <a:p>
            <a:pPr>
              <a:buChar char=""/>
            </a:pPr>
            <a:endParaRPr lang="zh-CN" altLang="en-US" sz="1800" dirty="0"/>
          </a:p>
          <a:p>
            <a:pPr>
              <a:buChar char=""/>
            </a:pPr>
            <a:endParaRPr lang="zh-CN" altLang="en-US" sz="1800" dirty="0"/>
          </a:p>
          <a:p>
            <a:pPr>
              <a:buChar char=""/>
            </a:pPr>
            <a:endParaRPr lang="zh-CN" altLang="en-US" sz="1800" dirty="0"/>
          </a:p>
          <a:p>
            <a:pPr>
              <a:buChar char=""/>
            </a:pPr>
            <a:endParaRPr lang="zh-CN" altLang="en-US" sz="1800" dirty="0"/>
          </a:p>
          <a:p>
            <a:pPr>
              <a:buChar char=""/>
            </a:pPr>
            <a:endParaRPr lang="zh-CN" altLang="en-US" sz="1800" dirty="0"/>
          </a:p>
          <a:p>
            <a:pPr>
              <a:lnSpc>
                <a:spcPct val="80000"/>
              </a:lnSpc>
              <a:buChar char=""/>
            </a:pPr>
            <a:endParaRPr lang="zh-CN" altLang="en-US" sz="2200" dirty="0"/>
          </a:p>
        </p:txBody>
      </p:sp>
      <p:sp>
        <p:nvSpPr>
          <p:cNvPr id="34820" name="AutoShape 4"/>
          <p:cNvSpPr/>
          <p:nvPr/>
        </p:nvSpPr>
        <p:spPr>
          <a:xfrm>
            <a:off x="611188" y="2492375"/>
            <a:ext cx="287337" cy="1223963"/>
          </a:xfrm>
          <a:prstGeom prst="leftBrace">
            <a:avLst>
              <a:gd name="adj1" fmla="val 35497"/>
              <a:gd name="adj2" fmla="val 50000"/>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35843" name="矩形 4"/>
          <p:cNvSpPr/>
          <p:nvPr/>
        </p:nvSpPr>
        <p:spPr>
          <a:xfrm>
            <a:off x="571500" y="1893888"/>
            <a:ext cx="8215313" cy="3048000"/>
          </a:xfrm>
          <a:prstGeom prst="rect">
            <a:avLst/>
          </a:prstGeom>
          <a:noFill/>
          <a:ln w="9525">
            <a:noFill/>
          </a:ln>
        </p:spPr>
        <p:txBody>
          <a:bodyPr>
            <a:spAutoFit/>
          </a:bodyPr>
          <a:p>
            <a:r>
              <a:rPr lang="en-US" altLang="zh-CN" dirty="0">
                <a:latin typeface="Times New Roman" panose="02020603050405020304" pitchFamily="18" charset="0"/>
              </a:rPr>
              <a:t>5.1</a:t>
            </a:r>
            <a:r>
              <a:rPr lang="zh-CN" altLang="en-US" dirty="0">
                <a:latin typeface="Times New Roman" panose="02020603050405020304" pitchFamily="18" charset="0"/>
              </a:rPr>
              <a:t>　</a:t>
            </a:r>
            <a:r>
              <a:rPr lang="en-US" altLang="zh-CN" dirty="0">
                <a:latin typeface="Times New Roman" panose="02020603050405020304" pitchFamily="18" charset="0"/>
              </a:rPr>
              <a:t>Source Document</a:t>
            </a:r>
            <a:endParaRPr lang="zh-CN" altLang="en-US" dirty="0">
              <a:latin typeface="Times New Roman" panose="02020603050405020304" pitchFamily="18" charset="0"/>
            </a:endParaRPr>
          </a:p>
          <a:p>
            <a:endParaRPr lang="en-US" altLang="zh-CN" dirty="0">
              <a:latin typeface="Times New Roman" panose="02020603050405020304" pitchFamily="18" charset="0"/>
            </a:endParaRPr>
          </a:p>
          <a:p>
            <a:r>
              <a:rPr lang="en-US" altLang="zh-CN" sz="2800" dirty="0">
                <a:latin typeface="Times New Roman" panose="02020603050405020304" pitchFamily="18" charset="0"/>
              </a:rPr>
              <a:t>The accounting cycle begins with analysis of source documents</a:t>
            </a:r>
            <a:r>
              <a:rPr lang="zh-CN" altLang="zh-CN" sz="2800" dirty="0">
                <a:latin typeface="Times New Roman" panose="02020603050405020304" pitchFamily="18" charset="0"/>
              </a:rPr>
              <a:t>—</a:t>
            </a:r>
            <a:r>
              <a:rPr lang="en-US" altLang="zh-CN" sz="2800" dirty="0">
                <a:latin typeface="Times New Roman" panose="02020603050405020304" pitchFamily="18" charset="0"/>
              </a:rPr>
              <a:t>a piece of paper or source of information that contains data that affects the business such as a receipt,invoice,sales ticket,or cash register tape.</a:t>
            </a:r>
            <a:endParaRPr lang="zh-CN" altLang="en-US" sz="2800" dirty="0">
              <a:latin typeface="Times New Roman" panose="02020603050405020304"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36867" name="矩形 4"/>
          <p:cNvSpPr/>
          <p:nvPr/>
        </p:nvSpPr>
        <p:spPr>
          <a:xfrm>
            <a:off x="571500" y="571500"/>
            <a:ext cx="8215313" cy="5016500"/>
          </a:xfrm>
          <a:prstGeom prst="rect">
            <a:avLst/>
          </a:prstGeom>
          <a:noFill/>
          <a:ln w="9525">
            <a:noFill/>
          </a:ln>
        </p:spPr>
        <p:txBody>
          <a:bodyPr>
            <a:spAutoFit/>
          </a:bodyPr>
          <a:p>
            <a:r>
              <a:rPr lang="en-US" altLang="zh-CN" dirty="0">
                <a:latin typeface="Times New Roman" panose="02020603050405020304" pitchFamily="18" charset="0"/>
              </a:rPr>
              <a:t>5.2</a:t>
            </a:r>
            <a:r>
              <a:rPr lang="zh-CN" altLang="en-US" dirty="0">
                <a:latin typeface="Times New Roman" panose="02020603050405020304" pitchFamily="18" charset="0"/>
              </a:rPr>
              <a:t>　</a:t>
            </a:r>
            <a:r>
              <a:rPr lang="en-US" altLang="zh-CN" dirty="0">
                <a:latin typeface="Times New Roman" panose="02020603050405020304" pitchFamily="18" charset="0"/>
              </a:rPr>
              <a:t>Journals</a:t>
            </a:r>
            <a:endParaRPr lang="zh-CN" altLang="en-US" dirty="0">
              <a:latin typeface="Times New Roman" panose="02020603050405020304" pitchFamily="18" charset="0"/>
            </a:endParaRPr>
          </a:p>
          <a:p>
            <a:endParaRPr lang="en-US" altLang="zh-CN" sz="2800" dirty="0">
              <a:latin typeface="Times New Roman" panose="02020603050405020304" pitchFamily="18" charset="0"/>
            </a:endParaRPr>
          </a:p>
          <a:p>
            <a:r>
              <a:rPr lang="en-US" altLang="zh-CN" sz="2800" dirty="0">
                <a:latin typeface="Times New Roman" panose="02020603050405020304" pitchFamily="18" charset="0"/>
              </a:rPr>
              <a:t>5.2.1</a:t>
            </a:r>
            <a:r>
              <a:rPr lang="zh-CN" altLang="en-US" sz="2800" dirty="0">
                <a:latin typeface="Times New Roman" panose="02020603050405020304" pitchFamily="18" charset="0"/>
              </a:rPr>
              <a:t>　</a:t>
            </a:r>
            <a:r>
              <a:rPr lang="en-US" altLang="zh-CN" sz="2800" dirty="0">
                <a:latin typeface="Times New Roman" panose="02020603050405020304" pitchFamily="18" charset="0"/>
              </a:rPr>
              <a:t>General Journals</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The second step in the accounting cycle is journalizing.First the debit and then the credit of each transaction is recorded in the general journal.In addition,a brief explanation of the transaction is given.</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5.2.2</a:t>
            </a:r>
            <a:r>
              <a:rPr lang="zh-CN" altLang="en-US" sz="2800" dirty="0">
                <a:latin typeface="Times New Roman" panose="02020603050405020304" pitchFamily="18" charset="0"/>
              </a:rPr>
              <a:t>　</a:t>
            </a:r>
            <a:r>
              <a:rPr lang="en-US" altLang="zh-CN" sz="2800" dirty="0">
                <a:latin typeface="Times New Roman" panose="02020603050405020304" pitchFamily="18" charset="0"/>
              </a:rPr>
              <a:t>Special Journals</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Posting transactions in the general journals to the debit and credit columns of various accounts is quite a burdensome labor,especially for the big size enterprises.</a:t>
            </a:r>
            <a:endParaRPr lang="zh-CN" altLang="en-US" dirty="0">
              <a:latin typeface="Times New Roman" panose="02020603050405020304"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37891" name="矩形 4"/>
          <p:cNvSpPr/>
          <p:nvPr/>
        </p:nvSpPr>
        <p:spPr>
          <a:xfrm>
            <a:off x="571500" y="571500"/>
            <a:ext cx="8215313" cy="5878513"/>
          </a:xfrm>
          <a:prstGeom prst="rect">
            <a:avLst/>
          </a:prstGeom>
          <a:noFill/>
          <a:ln w="9525">
            <a:noFill/>
          </a:ln>
        </p:spPr>
        <p:txBody>
          <a:bodyPr>
            <a:spAutoFit/>
          </a:bodyPr>
          <a:p>
            <a:r>
              <a:rPr lang="en-US" altLang="zh-CN" dirty="0">
                <a:latin typeface="Times New Roman" panose="02020603050405020304" pitchFamily="18" charset="0"/>
              </a:rPr>
              <a:t>5.3</a:t>
            </a:r>
            <a:r>
              <a:rPr lang="zh-CN" altLang="en-US" dirty="0">
                <a:latin typeface="Times New Roman" panose="02020603050405020304" pitchFamily="18" charset="0"/>
              </a:rPr>
              <a:t>　</a:t>
            </a:r>
            <a:r>
              <a:rPr lang="en-US" altLang="zh-CN" dirty="0">
                <a:latin typeface="Times New Roman" panose="02020603050405020304" pitchFamily="18" charset="0"/>
              </a:rPr>
              <a:t>Ledgers</a:t>
            </a:r>
            <a:endParaRPr lang="zh-CN" altLang="en-US" dirty="0">
              <a:latin typeface="Times New Roman" panose="02020603050405020304" pitchFamily="18" charset="0"/>
            </a:endParaRPr>
          </a:p>
          <a:p>
            <a:r>
              <a:rPr lang="en-US" altLang="zh-CN" sz="2800" dirty="0">
                <a:latin typeface="Times New Roman" panose="02020603050405020304" pitchFamily="18" charset="0"/>
              </a:rPr>
              <a:t>5.3.1</a:t>
            </a:r>
            <a:r>
              <a:rPr lang="zh-CN" altLang="en-US" sz="2800" dirty="0">
                <a:latin typeface="Times New Roman" panose="02020603050405020304" pitchFamily="18" charset="0"/>
              </a:rPr>
              <a:t>　</a:t>
            </a:r>
            <a:r>
              <a:rPr lang="en-US" altLang="zh-CN" sz="2800" dirty="0">
                <a:latin typeface="Times New Roman" panose="02020603050405020304" pitchFamily="18" charset="0"/>
              </a:rPr>
              <a:t>General Ledger</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The primary ledger,which contains all of the balance sheet and income statement accounts is then called the general ledger.</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5.3.2</a:t>
            </a:r>
            <a:r>
              <a:rPr lang="zh-CN" altLang="en-US" sz="2800" dirty="0">
                <a:latin typeface="Times New Roman" panose="02020603050405020304" pitchFamily="18" charset="0"/>
              </a:rPr>
              <a:t>　</a:t>
            </a:r>
            <a:r>
              <a:rPr lang="en-US" altLang="zh-CN" sz="2800" dirty="0">
                <a:latin typeface="Times New Roman" panose="02020603050405020304" pitchFamily="18" charset="0"/>
              </a:rPr>
              <a:t>Subsidiary Ledger</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A large number of individual accounts with a common characteristic can be grouped together in a separate ledger called a subsidiary ledger.Each subsidiary ledger is represented in the general ledger by a summarizing account,called a controlling account.The sum of the balances of the accounts in a subsidiary ledger must equal the balance of the related controlling account.</a:t>
            </a:r>
            <a:endParaRPr lang="zh-CN" altLang="en-US" sz="2800" dirty="0">
              <a:latin typeface="Times New Roman" panose="02020603050405020304"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38915" name="矩形 4"/>
          <p:cNvSpPr/>
          <p:nvPr/>
        </p:nvSpPr>
        <p:spPr>
          <a:xfrm>
            <a:off x="571500" y="571500"/>
            <a:ext cx="8215313" cy="5878513"/>
          </a:xfrm>
          <a:prstGeom prst="rect">
            <a:avLst/>
          </a:prstGeom>
          <a:noFill/>
          <a:ln w="9525">
            <a:noFill/>
          </a:ln>
        </p:spPr>
        <p:txBody>
          <a:bodyPr>
            <a:spAutoFit/>
          </a:bodyPr>
          <a:p>
            <a:r>
              <a:rPr lang="en-US" altLang="zh-CN" dirty="0">
                <a:latin typeface="Times New Roman" panose="02020603050405020304" pitchFamily="18" charset="0"/>
              </a:rPr>
              <a:t>5.4</a:t>
            </a:r>
            <a:r>
              <a:rPr lang="zh-CN" altLang="en-US" dirty="0">
                <a:latin typeface="Times New Roman" panose="02020603050405020304" pitchFamily="18" charset="0"/>
              </a:rPr>
              <a:t>　</a:t>
            </a:r>
            <a:r>
              <a:rPr lang="en-US" altLang="zh-CN" dirty="0">
                <a:latin typeface="Times New Roman" panose="02020603050405020304" pitchFamily="18" charset="0"/>
              </a:rPr>
              <a:t>Journalizing Transactions</a:t>
            </a:r>
            <a:endParaRPr lang="zh-CN" altLang="en-US" dirty="0">
              <a:latin typeface="Times New Roman" panose="02020603050405020304" pitchFamily="18" charset="0"/>
            </a:endParaRPr>
          </a:p>
          <a:p>
            <a:endParaRPr lang="en-US" altLang="zh-CN" sz="2400" dirty="0">
              <a:latin typeface="Times New Roman" panose="02020603050405020304" pitchFamily="18" charset="0"/>
            </a:endParaRPr>
          </a:p>
          <a:p>
            <a:r>
              <a:rPr lang="en-US" altLang="zh-CN" sz="2400" dirty="0">
                <a:latin typeface="Times New Roman" panose="02020603050405020304" pitchFamily="18" charset="0"/>
              </a:rPr>
              <a:t>These four steps are followed in journalizing:</a:t>
            </a:r>
            <a:endParaRPr lang="zh-CN" altLang="zh-CN" sz="2400" dirty="0">
              <a:latin typeface="Times New Roman" panose="02020603050405020304" pitchFamily="18" charset="0"/>
            </a:endParaRPr>
          </a:p>
          <a:p>
            <a:r>
              <a:rPr lang="en-US" altLang="zh-CN" sz="2400" dirty="0">
                <a:latin typeface="Times New Roman" panose="02020603050405020304" pitchFamily="18" charset="0"/>
              </a:rPr>
              <a:t>(1)The date is entered with the year written above the month.The year is entered only at the top of every journal page.</a:t>
            </a:r>
            <a:endParaRPr lang="zh-CN" altLang="zh-CN" sz="2400" dirty="0">
              <a:latin typeface="Times New Roman" panose="02020603050405020304" pitchFamily="18" charset="0"/>
            </a:endParaRPr>
          </a:p>
          <a:p>
            <a:r>
              <a:rPr lang="en-US" altLang="zh-CN" sz="2400" dirty="0">
                <a:latin typeface="Times New Roman" panose="02020603050405020304" pitchFamily="18" charset="0"/>
              </a:rPr>
              <a:t>(2)The debit entry is recorded.The title of the account being debited is entered next to the vertical line,in the description column.The debit amount is written in the debit column.</a:t>
            </a:r>
            <a:endParaRPr lang="zh-CN" altLang="zh-CN" sz="2400" dirty="0">
              <a:latin typeface="Times New Roman" panose="02020603050405020304" pitchFamily="18" charset="0"/>
            </a:endParaRPr>
          </a:p>
          <a:p>
            <a:r>
              <a:rPr lang="en-US" altLang="zh-CN" sz="2400" dirty="0">
                <a:latin typeface="Times New Roman" panose="02020603050405020304" pitchFamily="18" charset="0"/>
              </a:rPr>
              <a:t>(3)The credit entry is recorded.The title of the account being credited is entered (indented one half inch to the right of the vertical line)below the debited account title.The credit amount is written in the credit column.</a:t>
            </a:r>
            <a:endParaRPr lang="zh-CN" altLang="zh-CN" sz="2400" dirty="0">
              <a:latin typeface="Times New Roman" panose="02020603050405020304" pitchFamily="18" charset="0"/>
            </a:endParaRPr>
          </a:p>
          <a:p>
            <a:r>
              <a:rPr lang="en-US" altLang="zh-CN" sz="2400" dirty="0">
                <a:latin typeface="Times New Roman" panose="02020603050405020304" pitchFamily="18" charset="0"/>
              </a:rPr>
              <a:t>(4)A brief explanation may be entered (indented one inch to the right of the vertical line).The explanation should be short,but should clearly indicate the purpose of the journal entry.</a:t>
            </a:r>
            <a:endParaRPr lang="zh-CN" altLang="en-US" sz="2400" dirty="0">
              <a:latin typeface="Times New Roman" panose="02020603050405020304"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39939" name="矩形 4"/>
          <p:cNvSpPr/>
          <p:nvPr/>
        </p:nvSpPr>
        <p:spPr>
          <a:xfrm>
            <a:off x="571500" y="571500"/>
            <a:ext cx="8215313" cy="5878513"/>
          </a:xfrm>
          <a:prstGeom prst="rect">
            <a:avLst/>
          </a:prstGeom>
          <a:noFill/>
          <a:ln w="9525">
            <a:noFill/>
          </a:ln>
        </p:spPr>
        <p:txBody>
          <a:bodyPr>
            <a:spAutoFit/>
          </a:bodyPr>
          <a:p>
            <a:r>
              <a:rPr lang="en-US" altLang="zh-CN" dirty="0">
                <a:latin typeface="Times New Roman" panose="02020603050405020304" pitchFamily="18" charset="0"/>
              </a:rPr>
              <a:t>5.5</a:t>
            </a:r>
            <a:r>
              <a:rPr lang="zh-CN" altLang="en-US" dirty="0">
                <a:latin typeface="Times New Roman" panose="02020603050405020304" pitchFamily="18" charset="0"/>
              </a:rPr>
              <a:t>　</a:t>
            </a:r>
            <a:r>
              <a:rPr lang="en-US" altLang="zh-CN" dirty="0">
                <a:latin typeface="Times New Roman" panose="02020603050405020304" pitchFamily="18" charset="0"/>
              </a:rPr>
              <a:t>Posting to the Ledger</a:t>
            </a:r>
            <a:endParaRPr lang="en-US" altLang="zh-CN" dirty="0">
              <a:latin typeface="Times New Roman" panose="02020603050405020304" pitchFamily="18" charset="0"/>
            </a:endParaRPr>
          </a:p>
          <a:p>
            <a:endParaRPr lang="en-US" altLang="zh-CN" sz="2400" dirty="0">
              <a:latin typeface="Times New Roman" panose="02020603050405020304" pitchFamily="18" charset="0"/>
            </a:endParaRPr>
          </a:p>
          <a:p>
            <a:r>
              <a:rPr lang="en-US" altLang="zh-CN" sz="2400" dirty="0">
                <a:latin typeface="Times New Roman" panose="02020603050405020304" pitchFamily="18" charset="0"/>
              </a:rPr>
              <a:t>After journalizing,transactions are posted to file general ledger accounts (such as Cash,Office Supplies,and Accounts Payable).</a:t>
            </a:r>
            <a:endParaRPr lang="en-US" altLang="zh-CN" sz="2400" dirty="0">
              <a:latin typeface="Times New Roman" panose="02020603050405020304" pitchFamily="18" charset="0"/>
            </a:endParaRPr>
          </a:p>
          <a:p>
            <a:endParaRPr lang="en-US" altLang="zh-CN" sz="2400" dirty="0">
              <a:latin typeface="Times New Roman" panose="02020603050405020304" pitchFamily="18" charset="0"/>
            </a:endParaRPr>
          </a:p>
          <a:p>
            <a:r>
              <a:rPr lang="en-US" altLang="zh-CN" sz="2400" dirty="0">
                <a:latin typeface="Times New Roman" panose="02020603050405020304" pitchFamily="18" charset="0"/>
              </a:rPr>
              <a:t>Posting to the Ledger</a:t>
            </a:r>
            <a:endParaRPr lang="en-US" altLang="zh-CN" sz="2400" dirty="0">
              <a:latin typeface="Times New Roman" panose="02020603050405020304" pitchFamily="18" charset="0"/>
            </a:endParaRPr>
          </a:p>
          <a:p>
            <a:endParaRPr lang="en-US" altLang="zh-CN" sz="2400" dirty="0">
              <a:latin typeface="Times New Roman" panose="02020603050405020304" pitchFamily="18" charset="0"/>
            </a:endParaRPr>
          </a:p>
          <a:p>
            <a:r>
              <a:rPr lang="en-US" altLang="zh-CN" sz="2400" dirty="0">
                <a:latin typeface="Times New Roman" panose="02020603050405020304" pitchFamily="18" charset="0"/>
              </a:rPr>
              <a:t>Posting from the journal to the ledger accounts involves four steps:</a:t>
            </a:r>
            <a:endParaRPr lang="zh-CN" altLang="zh-CN" sz="2400" dirty="0">
              <a:latin typeface="Times New Roman" panose="02020603050405020304" pitchFamily="18" charset="0"/>
            </a:endParaRPr>
          </a:p>
          <a:p>
            <a:r>
              <a:rPr lang="en-US" altLang="zh-CN" sz="2400" dirty="0">
                <a:latin typeface="Times New Roman" panose="02020603050405020304" pitchFamily="18" charset="0"/>
              </a:rPr>
              <a:t>(1)Enter the date of each transaction in the account;</a:t>
            </a:r>
            <a:endParaRPr lang="zh-CN" altLang="zh-CN" sz="2400" dirty="0">
              <a:latin typeface="Times New Roman" panose="02020603050405020304" pitchFamily="18" charset="0"/>
            </a:endParaRPr>
          </a:p>
          <a:p>
            <a:r>
              <a:rPr lang="en-US" altLang="zh-CN" sz="2400" dirty="0">
                <a:latin typeface="Times New Roman" panose="02020603050405020304" pitchFamily="18" charset="0"/>
              </a:rPr>
              <a:t>(2)Enter the amount of each transaction in the account;</a:t>
            </a:r>
            <a:endParaRPr lang="zh-CN" altLang="zh-CN" sz="2400" dirty="0">
              <a:latin typeface="Times New Roman" panose="02020603050405020304" pitchFamily="18" charset="0"/>
            </a:endParaRPr>
          </a:p>
          <a:p>
            <a:r>
              <a:rPr lang="en-US" altLang="zh-CN" sz="2400" dirty="0">
                <a:latin typeface="Times New Roman" panose="02020603050405020304" pitchFamily="18" charset="0"/>
              </a:rPr>
              <a:t>(3)Enter the journal page in the posting reference column of the account;</a:t>
            </a:r>
            <a:endParaRPr lang="zh-CN" altLang="zh-CN" sz="2400" dirty="0">
              <a:latin typeface="Times New Roman" panose="02020603050405020304" pitchFamily="18" charset="0"/>
            </a:endParaRPr>
          </a:p>
          <a:p>
            <a:r>
              <a:rPr lang="en-US" altLang="zh-CN" sz="2400" dirty="0">
                <a:latin typeface="Times New Roman" panose="02020603050405020304" pitchFamily="18" charset="0"/>
              </a:rPr>
              <a:t>(4)Enter the account number in the posting reference column of the journal.</a:t>
            </a:r>
            <a:endParaRPr lang="zh-CN" altLang="en-US" sz="3200" dirty="0">
              <a:latin typeface="Times New Roman" panose="02020603050405020304"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40963" name="矩形 4"/>
          <p:cNvSpPr/>
          <p:nvPr/>
        </p:nvSpPr>
        <p:spPr>
          <a:xfrm>
            <a:off x="684213" y="571500"/>
            <a:ext cx="8215312" cy="4770438"/>
          </a:xfrm>
          <a:prstGeom prst="rect">
            <a:avLst/>
          </a:prstGeom>
          <a:noFill/>
          <a:ln w="9525">
            <a:noFill/>
          </a:ln>
        </p:spPr>
        <p:txBody>
          <a:bodyPr>
            <a:spAutoFit/>
          </a:bodyPr>
          <a:p>
            <a:r>
              <a:rPr lang="en-US" altLang="zh-CN" dirty="0">
                <a:latin typeface="Times New Roman" panose="02020603050405020304" pitchFamily="18" charset="0"/>
              </a:rPr>
              <a:t>5.6</a:t>
            </a:r>
            <a:r>
              <a:rPr lang="zh-CN" altLang="en-US" dirty="0">
                <a:latin typeface="Times New Roman" panose="02020603050405020304" pitchFamily="18" charset="0"/>
              </a:rPr>
              <a:t>　</a:t>
            </a:r>
            <a:r>
              <a:rPr lang="en-US" altLang="zh-CN" dirty="0">
                <a:latin typeface="Times New Roman" panose="02020603050405020304" pitchFamily="18" charset="0"/>
              </a:rPr>
              <a:t>The Trial Balance</a:t>
            </a:r>
            <a:endParaRPr lang="en-US" altLang="zh-CN" dirty="0">
              <a:latin typeface="Times New Roman" panose="02020603050405020304" pitchFamily="18" charset="0"/>
            </a:endParaRPr>
          </a:p>
          <a:p>
            <a:endParaRPr lang="en-US" altLang="zh-CN" sz="2400" dirty="0">
              <a:latin typeface="Times New Roman" panose="02020603050405020304" pitchFamily="18" charset="0"/>
            </a:endParaRPr>
          </a:p>
          <a:p>
            <a:r>
              <a:rPr lang="en-US" altLang="zh-CN" sz="2400" dirty="0">
                <a:latin typeface="Times New Roman" panose="02020603050405020304" pitchFamily="18" charset="0"/>
              </a:rPr>
              <a:t>Since equal dollar amounts of debits and credits are entered in the account for every transaction recorded the sum of all the debits in the ledger must be equal to the sum of all the credits.If the computation of account balances has been accurate,it follows that the total of the accounts with debit balances must be equal to the total of the accounts with credit balances.Before using the account balance to prepare a balance sheet,it is desirable to prove that the total of account with debit balance is in fact equal to the total of accounts with credit balance.This proof of the equality of debit and credit balance is called a trial balance.</a:t>
            </a:r>
            <a:endParaRPr lang="zh-CN" altLang="en-US" sz="2400" dirty="0">
              <a:latin typeface="Times New Roman" panose="02020603050405020304"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41987" name="矩形 4"/>
          <p:cNvSpPr/>
          <p:nvPr/>
        </p:nvSpPr>
        <p:spPr>
          <a:xfrm>
            <a:off x="571500" y="571500"/>
            <a:ext cx="8215313" cy="4154488"/>
          </a:xfrm>
          <a:prstGeom prst="rect">
            <a:avLst/>
          </a:prstGeom>
          <a:noFill/>
          <a:ln w="9525">
            <a:noFill/>
          </a:ln>
        </p:spPr>
        <p:txBody>
          <a:bodyPr>
            <a:spAutoFit/>
          </a:bodyPr>
          <a:p>
            <a:r>
              <a:rPr lang="en-US" altLang="zh-CN" dirty="0">
                <a:latin typeface="Times New Roman" panose="02020603050405020304" pitchFamily="18" charset="0"/>
              </a:rPr>
              <a:t>5.7</a:t>
            </a:r>
            <a:r>
              <a:rPr lang="zh-CN" altLang="en-US" dirty="0">
                <a:latin typeface="Times New Roman" panose="02020603050405020304" pitchFamily="18" charset="0"/>
              </a:rPr>
              <a:t>　</a:t>
            </a:r>
            <a:r>
              <a:rPr lang="en-US" altLang="zh-CN" dirty="0">
                <a:latin typeface="Times New Roman" panose="02020603050405020304" pitchFamily="18" charset="0"/>
              </a:rPr>
              <a:t>Error Correction</a:t>
            </a:r>
            <a:endParaRPr lang="en-US" altLang="zh-CN" dirty="0">
              <a:latin typeface="Times New Roman" panose="02020603050405020304" pitchFamily="18" charset="0"/>
            </a:endParaRPr>
          </a:p>
          <a:p>
            <a:endParaRPr lang="en-US" altLang="zh-CN" sz="2800" dirty="0">
              <a:latin typeface="Times New Roman" panose="02020603050405020304" pitchFamily="18" charset="0"/>
            </a:endParaRPr>
          </a:p>
          <a:p>
            <a:r>
              <a:rPr lang="en-US" altLang="zh-CN" sz="2800" dirty="0">
                <a:latin typeface="Times New Roman" panose="02020603050405020304" pitchFamily="18" charset="0"/>
              </a:rPr>
              <a:t>5.7.1</a:t>
            </a:r>
            <a:r>
              <a:rPr lang="zh-CN" altLang="en-US" sz="2800" dirty="0">
                <a:latin typeface="Times New Roman" panose="02020603050405020304" pitchFamily="18" charset="0"/>
              </a:rPr>
              <a:t>　</a:t>
            </a:r>
            <a:r>
              <a:rPr lang="en-US" altLang="zh-CN" sz="2800" dirty="0">
                <a:latin typeface="Times New Roman" panose="02020603050405020304" pitchFamily="18" charset="0"/>
              </a:rPr>
              <a:t>Discovery of Errors</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As mentioned previously,preparing the trial balance is one of the primary ways to discover errors in the ledger.However,it indicates only that the debits and credits are equal.If the two totals of the trial balance are not equal,it is probably due to one or more of the errors described in Figure 5-1.</a:t>
            </a:r>
            <a:endParaRPr lang="zh-CN" altLang="en-US" sz="2800" dirty="0">
              <a:latin typeface="Times New Roman" panose="02020603050405020304"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Rectangle 2"/>
          <p:cNvSpPr/>
          <p:nvPr/>
        </p:nvSpPr>
        <p:spPr>
          <a:xfrm>
            <a:off x="0" y="0"/>
            <a:ext cx="9144000" cy="457200"/>
          </a:xfrm>
          <a:prstGeom prst="rect">
            <a:avLst/>
          </a:prstGeom>
          <a:noFill/>
          <a:ln w="9525">
            <a:noFill/>
          </a:ln>
        </p:spPr>
        <p:txBody>
          <a:bodyPr wrap="none" anchor="ctr">
            <a:spAutoFit/>
          </a:bodyPr>
          <a:p>
            <a:endParaRPr lang="zh-CN" altLang="en-US" dirty="0">
              <a:latin typeface="Times New Roman" panose="02020603050405020304" pitchFamily="18" charset="0"/>
            </a:endParaRPr>
          </a:p>
        </p:txBody>
      </p:sp>
      <p:pic>
        <p:nvPicPr>
          <p:cNvPr id="43011" name="501.jpg"/>
          <p:cNvPicPr>
            <a:picLocks noChangeAspect="1"/>
          </p:cNvPicPr>
          <p:nvPr/>
        </p:nvPicPr>
        <p:blipFill>
          <a:blip r:embed="rId1"/>
          <a:stretch>
            <a:fillRect/>
          </a:stretch>
        </p:blipFill>
        <p:spPr>
          <a:xfrm>
            <a:off x="468313" y="765175"/>
            <a:ext cx="7999412" cy="4248150"/>
          </a:xfrm>
          <a:prstGeom prst="rect">
            <a:avLst/>
          </a:prstGeom>
          <a:noFill/>
          <a:ln w="9525">
            <a:noFill/>
          </a:ln>
        </p:spPr>
      </p:pic>
      <p:sp>
        <p:nvSpPr>
          <p:cNvPr id="43012" name="Rectangle 3"/>
          <p:cNvSpPr/>
          <p:nvPr/>
        </p:nvSpPr>
        <p:spPr>
          <a:xfrm>
            <a:off x="1023938" y="5170488"/>
            <a:ext cx="7096125" cy="523875"/>
          </a:xfrm>
          <a:prstGeom prst="rect">
            <a:avLst/>
          </a:prstGeom>
          <a:noFill/>
          <a:ln w="9525">
            <a:noFill/>
          </a:ln>
        </p:spPr>
        <p:txBody>
          <a:bodyPr wrap="none" anchor="ctr">
            <a:spAutoFit/>
          </a:bodyPr>
          <a:p>
            <a:pPr algn="ctr" eaLnBrk="0" hangingPunct="0"/>
            <a:r>
              <a:rPr lang="en-US" altLang="zh-CN" sz="2800" dirty="0">
                <a:latin typeface="Calibri" panose="020F0502020204030204" pitchFamily="34" charset="0"/>
                <a:cs typeface="Times New Roman" panose="02020603050405020304" pitchFamily="18" charset="0"/>
              </a:rPr>
              <a:t>Figure 5-1</a:t>
            </a:r>
            <a:r>
              <a:rPr lang="zh-CN" altLang="en-US" sz="2800" dirty="0">
                <a:latin typeface="NEU-HZ" charset="-122"/>
                <a:cs typeface="Times New Roman" panose="02020603050405020304" pitchFamily="18" charset="0"/>
              </a:rPr>
              <a:t>　</a:t>
            </a:r>
            <a:r>
              <a:rPr lang="en-US" altLang="zh-CN" sz="2800" dirty="0">
                <a:latin typeface="Calibri" panose="020F0502020204030204" pitchFamily="34" charset="0"/>
                <a:cs typeface="Times New Roman" panose="02020603050405020304" pitchFamily="18" charset="0"/>
              </a:rPr>
              <a:t>Error causing unequal Trial Balance</a:t>
            </a:r>
            <a:endParaRPr lang="en-US" altLang="zh-CN" sz="2800" dirty="0">
              <a:latin typeface="Times New Roman" panose="02020603050405020304"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TextBox 1"/>
          <p:cNvSpPr txBox="1"/>
          <p:nvPr/>
        </p:nvSpPr>
        <p:spPr>
          <a:xfrm>
            <a:off x="611188" y="1989138"/>
            <a:ext cx="7921625" cy="2430462"/>
          </a:xfrm>
          <a:prstGeom prst="rect">
            <a:avLst/>
          </a:prstGeom>
          <a:noFill/>
          <a:ln w="9525">
            <a:noFill/>
          </a:ln>
        </p:spPr>
        <p:txBody>
          <a:bodyPr>
            <a:spAutoFit/>
          </a:bodyPr>
          <a:p>
            <a:r>
              <a:rPr lang="en-US" altLang="zh-CN" dirty="0">
                <a:latin typeface="Times New Roman" panose="02020603050405020304" pitchFamily="18" charset="0"/>
              </a:rPr>
              <a:t>5.7.2</a:t>
            </a:r>
            <a:r>
              <a:rPr lang="zh-CN" altLang="en-US" dirty="0">
                <a:latin typeface="Times New Roman" panose="02020603050405020304" pitchFamily="18" charset="0"/>
              </a:rPr>
              <a:t>　</a:t>
            </a:r>
            <a:r>
              <a:rPr lang="en-US" altLang="zh-CN" dirty="0">
                <a:latin typeface="Times New Roman" panose="02020603050405020304" pitchFamily="18" charset="0"/>
              </a:rPr>
              <a:t>Correction of Errors</a:t>
            </a:r>
            <a:endParaRPr lang="en-US" altLang="zh-CN" dirty="0">
              <a:latin typeface="Times New Roman" panose="02020603050405020304" pitchFamily="18" charset="0"/>
            </a:endParaRPr>
          </a:p>
          <a:p>
            <a:r>
              <a:rPr lang="en-US" altLang="zh-CN" sz="2800" dirty="0">
                <a:latin typeface="Times New Roman" panose="02020603050405020304" pitchFamily="18" charset="0"/>
              </a:rPr>
              <a:t>The procedures used to correct an error in journalizing or posting vary according to the nature of the error and when the error is discovered.These procedures are summarized in Exhibit 5-9.</a:t>
            </a:r>
            <a:endParaRPr lang="zh-CN" altLang="en-US" sz="2800" dirty="0">
              <a:latin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8195" name="矩形 4"/>
          <p:cNvSpPr/>
          <p:nvPr/>
        </p:nvSpPr>
        <p:spPr>
          <a:xfrm>
            <a:off x="144463" y="2152650"/>
            <a:ext cx="8964612" cy="2676525"/>
          </a:xfrm>
          <a:prstGeom prst="rect">
            <a:avLst/>
          </a:prstGeom>
          <a:noFill/>
          <a:ln w="9525">
            <a:noFill/>
          </a:ln>
        </p:spPr>
        <p:txBody>
          <a:bodyPr>
            <a:spAutoFit/>
          </a:bodyPr>
          <a:p>
            <a:r>
              <a:rPr lang="en-US" altLang="zh-CN" dirty="0">
                <a:latin typeface="Times New Roman" panose="02020603050405020304" pitchFamily="18" charset="0"/>
              </a:rPr>
              <a:t>1.1</a:t>
            </a:r>
            <a:r>
              <a:rPr lang="zh-CN" altLang="en-US" dirty="0">
                <a:latin typeface="Times New Roman" panose="02020603050405020304" pitchFamily="18" charset="0"/>
              </a:rPr>
              <a:t>　</a:t>
            </a:r>
            <a:r>
              <a:rPr lang="en-US" altLang="zh-CN" dirty="0">
                <a:latin typeface="Times New Roman" panose="02020603050405020304" pitchFamily="18" charset="0"/>
              </a:rPr>
              <a:t>What is Accounting</a:t>
            </a:r>
            <a:endParaRPr lang="en-US" altLang="zh-CN" dirty="0">
              <a:latin typeface="Times New Roman" panose="02020603050405020304" pitchFamily="18" charset="0"/>
            </a:endParaRPr>
          </a:p>
          <a:p>
            <a:endParaRPr lang="en-US" altLang="zh-CN" sz="3200" dirty="0">
              <a:latin typeface="Times New Roman" panose="02020603050405020304" pitchFamily="18" charset="0"/>
            </a:endParaRPr>
          </a:p>
          <a:p>
            <a:r>
              <a:rPr lang="en-US" altLang="zh-CN" sz="3200" dirty="0">
                <a:latin typeface="Times New Roman" panose="02020603050405020304" pitchFamily="18" charset="0"/>
              </a:rPr>
              <a:t>1.1.1</a:t>
            </a:r>
            <a:r>
              <a:rPr lang="zh-CN" altLang="en-US" sz="3200" dirty="0">
                <a:latin typeface="Times New Roman" panose="02020603050405020304" pitchFamily="18" charset="0"/>
              </a:rPr>
              <a:t>　</a:t>
            </a:r>
            <a:r>
              <a:rPr lang="en-US" altLang="zh-CN" sz="3200" dirty="0">
                <a:latin typeface="Times New Roman" panose="02020603050405020304" pitchFamily="18" charset="0"/>
              </a:rPr>
              <a:t>Accounting</a:t>
            </a:r>
            <a:r>
              <a:rPr lang="en-US" altLang="zh-CN" sz="3200" dirty="0">
                <a:latin typeface="Times New Roman" panose="02020603050405020304" pitchFamily="18" charset="0"/>
                <a:cs typeface="Times New Roman" panose="02020603050405020304" pitchFamily="18" charset="0"/>
              </a:rPr>
              <a:t>：</a:t>
            </a:r>
            <a:r>
              <a:rPr lang="en-US" altLang="zh-CN" sz="3200" dirty="0">
                <a:latin typeface="Times New Roman" panose="02020603050405020304" pitchFamily="18" charset="0"/>
              </a:rPr>
              <a:t>the Language of Business</a:t>
            </a:r>
            <a:endParaRPr lang="zh-CN" altLang="en-US" sz="3200" dirty="0">
              <a:latin typeface="Times New Roman" panose="02020603050405020304" pitchFamily="18" charset="0"/>
            </a:endParaRPr>
          </a:p>
          <a:p>
            <a:r>
              <a:rPr lang="en-US" altLang="zh-CN" sz="3200" dirty="0">
                <a:latin typeface="Times New Roman" panose="02020603050405020304" pitchFamily="18" charset="0"/>
              </a:rPr>
              <a:t>1.1.2</a:t>
            </a:r>
            <a:r>
              <a:rPr lang="zh-CN" altLang="en-US" sz="3200" dirty="0">
                <a:latin typeface="Times New Roman" panose="02020603050405020304" pitchFamily="18" charset="0"/>
              </a:rPr>
              <a:t>　</a:t>
            </a:r>
            <a:r>
              <a:rPr lang="en-US" altLang="zh-CN" sz="3200" dirty="0">
                <a:latin typeface="Times New Roman" panose="02020603050405020304" pitchFamily="18" charset="0"/>
              </a:rPr>
              <a:t>Accounting</a:t>
            </a:r>
            <a:r>
              <a:rPr lang="en-US" altLang="zh-CN" sz="3200" dirty="0">
                <a:latin typeface="Times New Roman" panose="02020603050405020304" pitchFamily="18" charset="0"/>
                <a:cs typeface="Times New Roman" panose="02020603050405020304" pitchFamily="18" charset="0"/>
              </a:rPr>
              <a:t>：</a:t>
            </a:r>
            <a:r>
              <a:rPr lang="en-US" altLang="zh-CN" sz="3200" dirty="0">
                <a:latin typeface="Times New Roman" panose="02020603050405020304" pitchFamily="18" charset="0"/>
              </a:rPr>
              <a:t>an Information System</a:t>
            </a:r>
            <a:endParaRPr lang="zh-CN" altLang="en-US" sz="3200" dirty="0">
              <a:latin typeface="Times New Roman" panose="02020603050405020304" pitchFamily="18" charset="0"/>
            </a:endParaRPr>
          </a:p>
          <a:p>
            <a:r>
              <a:rPr lang="en-US" altLang="zh-CN" sz="3200" dirty="0">
                <a:latin typeface="Times New Roman" panose="02020603050405020304" pitchFamily="18" charset="0"/>
              </a:rPr>
              <a:t>1.1.3</a:t>
            </a:r>
            <a:r>
              <a:rPr lang="zh-CN" altLang="en-US" sz="3200" dirty="0">
                <a:latin typeface="Times New Roman" panose="02020603050405020304" pitchFamily="18" charset="0"/>
              </a:rPr>
              <a:t>　</a:t>
            </a:r>
            <a:r>
              <a:rPr lang="en-US" altLang="zh-CN" sz="3200" dirty="0">
                <a:latin typeface="Times New Roman" panose="02020603050405020304" pitchFamily="18" charset="0"/>
              </a:rPr>
              <a:t>Accounting</a:t>
            </a:r>
            <a:r>
              <a:rPr lang="en-US" altLang="zh-CN" sz="3200" dirty="0">
                <a:latin typeface="Times New Roman" panose="02020603050405020304" pitchFamily="18" charset="0"/>
                <a:cs typeface="Times New Roman" panose="02020603050405020304" pitchFamily="18" charset="0"/>
              </a:rPr>
              <a:t>：</a:t>
            </a:r>
            <a:r>
              <a:rPr lang="en-US" altLang="zh-CN" sz="3200" dirty="0">
                <a:latin typeface="Times New Roman" panose="02020603050405020304" pitchFamily="18" charset="0"/>
              </a:rPr>
              <a:t>the Basis for Decision Making</a:t>
            </a:r>
            <a:endParaRPr lang="zh-CN" altLang="en-US" dirty="0">
              <a:latin typeface="Times New Roman" panose="02020603050405020304"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5" name="表格 4"/>
          <p:cNvGraphicFramePr>
            <a:graphicFrameLocks noGrp="1"/>
          </p:cNvGraphicFramePr>
          <p:nvPr/>
        </p:nvGraphicFramePr>
        <p:xfrm>
          <a:off x="323850" y="908050"/>
          <a:ext cx="8135938" cy="4454525"/>
        </p:xfrm>
        <a:graphic>
          <a:graphicData uri="http://schemas.openxmlformats.org/drawingml/2006/table">
            <a:tbl>
              <a:tblPr/>
              <a:tblGrid>
                <a:gridCol w="4068763"/>
                <a:gridCol w="4067175"/>
              </a:tblGrid>
              <a:tr h="72072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800" b="0" i="0" u="none" strike="noStrike" cap="none" normalizeH="0" baseline="0" smtClean="0">
                          <a:ln>
                            <a:noFill/>
                          </a:ln>
                          <a:solidFill>
                            <a:schemeClr val="tx1"/>
                          </a:solidFill>
                          <a:effectLst/>
                          <a:latin typeface="NEU-HZ" charset="-122"/>
                          <a:ea typeface="方正书宋_GBK"/>
                          <a:cs typeface="Times New Roman" panose="02020603050405020304" pitchFamily="18" charset="0"/>
                        </a:rPr>
                        <a:t>Error</a:t>
                      </a:r>
                      <a:endParaRPr kumimoji="0" lang="zh-CN" altLang="zh-CN" sz="2800" b="0" i="0" u="none" strike="noStrike" cap="none" normalizeH="0" baseline="0" smtClean="0">
                        <a:ln>
                          <a:noFill/>
                        </a:ln>
                        <a:solidFill>
                          <a:schemeClr val="tx1"/>
                        </a:solidFill>
                        <a:effectLst/>
                        <a:latin typeface="Calibri" panose="020F0502020204030204" pitchFamily="34" charset="0"/>
                        <a:ea typeface="方正书宋_GBK"/>
                        <a:cs typeface="Times New Roman" panose="02020603050405020304"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800" b="0" i="0" u="none" strike="noStrike" cap="none" normalizeH="0" baseline="0" smtClean="0">
                          <a:ln>
                            <a:noFill/>
                          </a:ln>
                          <a:solidFill>
                            <a:schemeClr val="tx1"/>
                          </a:solidFill>
                          <a:effectLst/>
                          <a:latin typeface="NEU-HZ" charset="-122"/>
                          <a:ea typeface="方正书宋_GBK"/>
                          <a:cs typeface="Times New Roman" panose="02020603050405020304" pitchFamily="18" charset="0"/>
                        </a:rPr>
                        <a:t>Correction Procedure</a:t>
                      </a:r>
                      <a:endParaRPr kumimoji="0" lang="zh-CN" altLang="zh-CN" sz="2800" b="0" i="0" u="none" strike="noStrike" cap="none" normalizeH="0" baseline="0" smtClean="0">
                        <a:ln>
                          <a:noFill/>
                        </a:ln>
                        <a:solidFill>
                          <a:schemeClr val="tx1"/>
                        </a:solidFill>
                        <a:effectLst/>
                        <a:latin typeface="Calibri" panose="020F0502020204030204" pitchFamily="34" charset="0"/>
                        <a:ea typeface="方正书宋_GBK"/>
                        <a:cs typeface="Times New Roman" panose="02020603050405020304"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39863">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800" b="0" i="0" u="none" strike="noStrike" cap="none" normalizeH="0" baseline="0" smtClean="0">
                          <a:ln>
                            <a:noFill/>
                          </a:ln>
                          <a:solidFill>
                            <a:schemeClr val="tx1"/>
                          </a:solidFill>
                          <a:effectLst/>
                          <a:latin typeface="方正书宋_GBK"/>
                          <a:ea typeface="宋体" panose="02010600030101010101" pitchFamily="2" charset="-122"/>
                          <a:cs typeface="Times New Roman" panose="02020603050405020304" pitchFamily="18" charset="0"/>
                        </a:rPr>
                        <a:t>(</a:t>
                      </a:r>
                      <a:r>
                        <a:rPr kumimoji="0" lang="en-US" altLang="zh-CN" sz="2800" b="0" i="0" u="none" strike="noStrike" cap="none" normalizeH="0" baseline="0" smtClean="0">
                          <a:ln>
                            <a:noFill/>
                          </a:ln>
                          <a:solidFill>
                            <a:schemeClr val="tx1"/>
                          </a:solidFill>
                          <a:effectLst/>
                          <a:latin typeface="NEU-BZ" charset="-122"/>
                          <a:ea typeface="方正书宋_GBK"/>
                          <a:cs typeface="Times New Roman" panose="02020603050405020304" pitchFamily="18" charset="0"/>
                        </a:rPr>
                        <a:t>1</a:t>
                      </a:r>
                      <a:r>
                        <a:rPr kumimoji="0" lang="en-US" altLang="zh-CN" sz="2800" b="0" i="0" u="none" strike="noStrike" cap="none" normalizeH="0" baseline="0" smtClean="0">
                          <a:ln>
                            <a:noFill/>
                          </a:ln>
                          <a:solidFill>
                            <a:schemeClr val="tx1"/>
                          </a:solidFill>
                          <a:effectLst/>
                          <a:latin typeface="方正书宋_GBK"/>
                          <a:ea typeface="宋体" panose="02010600030101010101" pitchFamily="2" charset="-122"/>
                          <a:cs typeface="Times New Roman" panose="02020603050405020304" pitchFamily="18" charset="0"/>
                        </a:rPr>
                        <a:t>)</a:t>
                      </a:r>
                      <a:r>
                        <a:rPr kumimoji="0" lang="en-US" altLang="zh-CN" sz="2800" b="0" i="0" u="none" strike="noStrike" cap="none" normalizeH="0" baseline="0" smtClean="0">
                          <a:ln>
                            <a:noFill/>
                          </a:ln>
                          <a:solidFill>
                            <a:schemeClr val="tx1"/>
                          </a:solidFill>
                          <a:effectLst/>
                          <a:latin typeface="NEU-BZ" charset="-122"/>
                          <a:ea typeface="方正书宋_GBK"/>
                          <a:cs typeface="方正书宋_GBK"/>
                        </a:rPr>
                        <a:t>Journal entry is incorrect but not posted.</a:t>
                      </a:r>
                      <a:endParaRPr kumimoji="0" lang="zh-CN" altLang="zh-CN" sz="2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800" b="0" i="0" u="none" strike="noStrike" cap="none" normalizeH="0" baseline="0" smtClean="0">
                          <a:ln>
                            <a:noFill/>
                          </a:ln>
                          <a:solidFill>
                            <a:schemeClr val="tx1"/>
                          </a:solidFill>
                          <a:effectLst/>
                          <a:latin typeface="NEU-BZ" charset="-122"/>
                          <a:ea typeface="方正书宋_GBK"/>
                          <a:cs typeface="Times New Roman" panose="02020603050405020304" pitchFamily="18" charset="0"/>
                        </a:rPr>
                        <a:t>Draw a line through the error and insert correct title or amount.</a:t>
                      </a:r>
                      <a:endParaRPr kumimoji="0" lang="zh-CN" altLang="zh-CN" sz="2800" b="0" i="0" u="none" strike="noStrike" cap="none" normalizeH="0" baseline="0" smtClean="0">
                        <a:ln>
                          <a:noFill/>
                        </a:ln>
                        <a:solidFill>
                          <a:schemeClr val="tx1"/>
                        </a:solidFill>
                        <a:effectLst/>
                        <a:latin typeface="Calibri" panose="020F0502020204030204" pitchFamily="34" charset="0"/>
                        <a:ea typeface="方正书宋_GBK"/>
                        <a:cs typeface="Times New Roman" panose="02020603050405020304"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39863">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800" b="0" i="0" u="none" strike="noStrike" cap="none" normalizeH="0" baseline="0" smtClean="0">
                          <a:ln>
                            <a:noFill/>
                          </a:ln>
                          <a:solidFill>
                            <a:schemeClr val="tx1"/>
                          </a:solidFill>
                          <a:effectLst/>
                          <a:latin typeface="方正书宋_GBK"/>
                          <a:ea typeface="宋体" panose="02010600030101010101" pitchFamily="2" charset="-122"/>
                          <a:cs typeface="Times New Roman" panose="02020603050405020304" pitchFamily="18" charset="0"/>
                        </a:rPr>
                        <a:t>(</a:t>
                      </a:r>
                      <a:r>
                        <a:rPr kumimoji="0" lang="en-US" altLang="zh-CN" sz="2800" b="0" i="0" u="none" strike="noStrike" cap="none" normalizeH="0" baseline="0" smtClean="0">
                          <a:ln>
                            <a:noFill/>
                          </a:ln>
                          <a:solidFill>
                            <a:schemeClr val="tx1"/>
                          </a:solidFill>
                          <a:effectLst/>
                          <a:latin typeface="NEU-BZ" charset="-122"/>
                          <a:ea typeface="方正书宋_GBK"/>
                          <a:cs typeface="Times New Roman" panose="02020603050405020304" pitchFamily="18" charset="0"/>
                        </a:rPr>
                        <a:t>2</a:t>
                      </a:r>
                      <a:r>
                        <a:rPr kumimoji="0" lang="en-US" altLang="zh-CN" sz="2800" b="0" i="0" u="none" strike="noStrike" cap="none" normalizeH="0" baseline="0" smtClean="0">
                          <a:ln>
                            <a:noFill/>
                          </a:ln>
                          <a:solidFill>
                            <a:schemeClr val="tx1"/>
                          </a:solidFill>
                          <a:effectLst/>
                          <a:latin typeface="方正书宋_GBK"/>
                          <a:ea typeface="宋体" panose="02010600030101010101" pitchFamily="2" charset="-122"/>
                          <a:cs typeface="Times New Roman" panose="02020603050405020304" pitchFamily="18" charset="0"/>
                        </a:rPr>
                        <a:t>)</a:t>
                      </a:r>
                      <a:r>
                        <a:rPr kumimoji="0" lang="en-US" altLang="zh-CN" sz="2800" b="0" i="0" u="none" strike="noStrike" cap="none" normalizeH="0" baseline="0" smtClean="0">
                          <a:ln>
                            <a:noFill/>
                          </a:ln>
                          <a:solidFill>
                            <a:schemeClr val="tx1"/>
                          </a:solidFill>
                          <a:effectLst/>
                          <a:latin typeface="NEU-BZ" charset="-122"/>
                          <a:ea typeface="方正书宋_GBK"/>
                          <a:cs typeface="方正书宋_GBK"/>
                        </a:rPr>
                        <a:t>Journal entry is correct but posted incorrectly.</a:t>
                      </a:r>
                      <a:endParaRPr kumimoji="0" lang="zh-CN" altLang="zh-CN" sz="2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800" b="0" i="0" u="none" strike="noStrike" cap="none" normalizeH="0" baseline="0" smtClean="0">
                          <a:ln>
                            <a:noFill/>
                          </a:ln>
                          <a:solidFill>
                            <a:schemeClr val="tx1"/>
                          </a:solidFill>
                          <a:effectLst/>
                          <a:latin typeface="NEU-BZ" charset="-122"/>
                          <a:ea typeface="方正书宋_GBK"/>
                          <a:cs typeface="Times New Roman" panose="02020603050405020304" pitchFamily="18" charset="0"/>
                        </a:rPr>
                        <a:t>Draw a line through the error and post correctly.</a:t>
                      </a:r>
                      <a:endParaRPr kumimoji="0" lang="zh-CN" altLang="zh-CN" sz="2800" b="0" i="0" u="none" strike="noStrike" cap="none" normalizeH="0" baseline="0" smtClean="0">
                        <a:ln>
                          <a:noFill/>
                        </a:ln>
                        <a:solidFill>
                          <a:schemeClr val="tx1"/>
                        </a:solidFill>
                        <a:effectLst/>
                        <a:latin typeface="Calibri" panose="020F0502020204030204" pitchFamily="34" charset="0"/>
                        <a:ea typeface="方正书宋_GBK"/>
                        <a:cs typeface="Times New Roman" panose="02020603050405020304"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207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800" b="0" i="0" u="none" strike="noStrike" cap="none" normalizeH="0" baseline="0" smtClean="0">
                          <a:ln>
                            <a:noFill/>
                          </a:ln>
                          <a:solidFill>
                            <a:schemeClr val="tx1"/>
                          </a:solidFill>
                          <a:effectLst/>
                          <a:latin typeface="方正书宋_GBK"/>
                          <a:ea typeface="宋体" panose="02010600030101010101" pitchFamily="2" charset="-122"/>
                          <a:cs typeface="Times New Roman" panose="02020603050405020304" pitchFamily="18" charset="0"/>
                        </a:rPr>
                        <a:t>(</a:t>
                      </a:r>
                      <a:r>
                        <a:rPr kumimoji="0" lang="en-US" altLang="zh-CN" sz="2800" b="0" i="0" u="none" strike="noStrike" cap="none" normalizeH="0" baseline="0" smtClean="0">
                          <a:ln>
                            <a:noFill/>
                          </a:ln>
                          <a:solidFill>
                            <a:schemeClr val="tx1"/>
                          </a:solidFill>
                          <a:effectLst/>
                          <a:latin typeface="NEU-BZ" charset="-122"/>
                          <a:ea typeface="方正书宋_GBK"/>
                          <a:cs typeface="Times New Roman" panose="02020603050405020304" pitchFamily="18" charset="0"/>
                        </a:rPr>
                        <a:t>3</a:t>
                      </a:r>
                      <a:r>
                        <a:rPr kumimoji="0" lang="en-US" altLang="zh-CN" sz="2800" b="0" i="0" u="none" strike="noStrike" cap="none" normalizeH="0" baseline="0" smtClean="0">
                          <a:ln>
                            <a:noFill/>
                          </a:ln>
                          <a:solidFill>
                            <a:schemeClr val="tx1"/>
                          </a:solidFill>
                          <a:effectLst/>
                          <a:latin typeface="方正书宋_GBK"/>
                          <a:ea typeface="宋体" panose="02010600030101010101" pitchFamily="2" charset="-122"/>
                          <a:cs typeface="Times New Roman" panose="02020603050405020304" pitchFamily="18" charset="0"/>
                        </a:rPr>
                        <a:t>)</a:t>
                      </a:r>
                      <a:r>
                        <a:rPr kumimoji="0" lang="en-US" altLang="zh-CN" sz="2800" b="0" i="0" u="none" strike="noStrike" cap="none" normalizeH="0" baseline="0" smtClean="0">
                          <a:ln>
                            <a:noFill/>
                          </a:ln>
                          <a:solidFill>
                            <a:schemeClr val="tx1"/>
                          </a:solidFill>
                          <a:effectLst/>
                          <a:latin typeface="NEU-BZ" charset="-122"/>
                          <a:ea typeface="方正书宋_GBK"/>
                          <a:cs typeface="方正书宋_GBK"/>
                        </a:rPr>
                        <a:t>Journal entry is incorrect and posted.</a:t>
                      </a:r>
                      <a:endParaRPr kumimoji="0" lang="zh-CN" altLang="zh-CN" sz="2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800" b="0" i="0" u="none" strike="noStrike" cap="none" normalizeH="0" baseline="0" smtClean="0">
                          <a:ln>
                            <a:noFill/>
                          </a:ln>
                          <a:solidFill>
                            <a:schemeClr val="tx1"/>
                          </a:solidFill>
                          <a:effectLst/>
                          <a:latin typeface="NEU-BZ" charset="-122"/>
                          <a:ea typeface="方正书宋_GBK"/>
                          <a:cs typeface="Times New Roman" panose="02020603050405020304" pitchFamily="18" charset="0"/>
                        </a:rPr>
                        <a:t>Journalize and post a correcting entry.</a:t>
                      </a:r>
                      <a:endParaRPr kumimoji="0" lang="zh-CN" altLang="zh-CN" sz="2800" b="0" i="0" u="none" strike="noStrike" cap="none" normalizeH="0" baseline="0" smtClean="0">
                        <a:ln>
                          <a:noFill/>
                        </a:ln>
                        <a:solidFill>
                          <a:schemeClr val="tx1"/>
                        </a:solidFill>
                        <a:effectLst/>
                        <a:latin typeface="Calibri" panose="020F0502020204030204" pitchFamily="34" charset="0"/>
                        <a:ea typeface="方正书宋_GBK"/>
                        <a:cs typeface="Times New Roman" panose="02020603050405020304"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Rectangle 2"/>
          <p:cNvSpPr>
            <a:spLocks noGrp="1"/>
          </p:cNvSpPr>
          <p:nvPr>
            <p:ph type="title"/>
          </p:nvPr>
        </p:nvSpPr>
        <p:spPr>
          <a:xfrm>
            <a:off x="395288" y="260350"/>
            <a:ext cx="8229600" cy="1143000"/>
          </a:xfrm>
        </p:spPr>
        <p:txBody>
          <a:bodyPr vert="horz" wrap="square" lIns="0" tIns="45720" rIns="0" bIns="0" anchor="b"/>
          <a:p>
            <a:r>
              <a:rPr lang="en-US" altLang="zh-CN" sz="4000" dirty="0"/>
              <a:t>CHAPTER</a:t>
            </a:r>
            <a:r>
              <a:rPr lang="zh-CN" altLang="en-US" sz="4000" dirty="0"/>
              <a:t>　</a:t>
            </a:r>
            <a:r>
              <a:rPr lang="en-US" altLang="zh-CN" sz="4000" dirty="0"/>
              <a:t>6</a:t>
            </a:r>
            <a:br>
              <a:rPr lang="zh-CN" altLang="en-US" sz="4000" dirty="0"/>
            </a:br>
            <a:r>
              <a:rPr lang="en-US" altLang="zh-CN" sz="4000" dirty="0"/>
              <a:t>The Adjustment Process</a:t>
            </a:r>
            <a:endParaRPr lang="zh-CN" altLang="en-US" sz="4000" dirty="0"/>
          </a:p>
        </p:txBody>
      </p:sp>
      <p:sp>
        <p:nvSpPr>
          <p:cNvPr id="46083" name="Rectangle 3"/>
          <p:cNvSpPr>
            <a:spLocks noGrp="1"/>
          </p:cNvSpPr>
          <p:nvPr>
            <p:ph idx="1"/>
          </p:nvPr>
        </p:nvSpPr>
        <p:spPr>
          <a:xfrm>
            <a:off x="395288" y="1628775"/>
            <a:ext cx="8229600" cy="4389438"/>
          </a:xfrm>
        </p:spPr>
        <p:txBody>
          <a:bodyPr vert="horz" wrap="square" lIns="91440" tIns="45720" rIns="91440" bIns="45720" anchor="t"/>
          <a:p>
            <a:r>
              <a:rPr lang="en-US" altLang="zh-CN" sz="2400" dirty="0"/>
              <a:t>——How to Match the Revenues and Expenses</a:t>
            </a:r>
            <a:endParaRPr lang="zh-CN" altLang="en-US" sz="2400" dirty="0"/>
          </a:p>
          <a:p>
            <a:r>
              <a:rPr lang="zh-CN" altLang="en-US" sz="2400" dirty="0"/>
              <a:t>　　</a:t>
            </a:r>
            <a:r>
              <a:rPr lang="en-US" altLang="zh-CN" sz="2400" dirty="0"/>
              <a:t>In the former chapters,we have completed most of the accounting process.Now we will see that there are many transactions affecting the revenue or expenses of two or more accounting periods.How do the enterprises reflect these conditions?The answer is to make adjusting entries at the end of accounting period.After the introduction of adjusting entries,we have to know the net income is calculated by the process of closing entries.</a:t>
            </a:r>
            <a:endParaRPr lang="zh-CN" altLang="en-US" sz="2400" dirty="0"/>
          </a:p>
          <a:p>
            <a:endParaRPr lang="zh-CN" altLang="en-US" sz="1800" dirty="0"/>
          </a:p>
          <a:p>
            <a:endParaRPr lang="zh-CN" altLang="en-US" sz="1800" dirty="0"/>
          </a:p>
          <a:p>
            <a:endParaRPr lang="zh-CN" altLang="en-US" sz="1800" dirty="0"/>
          </a:p>
          <a:p>
            <a:endParaRPr lang="zh-CN" altLang="en-US" sz="1800" dirty="0"/>
          </a:p>
          <a:p>
            <a:pPr>
              <a:lnSpc>
                <a:spcPct val="80000"/>
              </a:lnSpc>
            </a:pPr>
            <a:endParaRPr lang="zh-CN" altLang="en-US" sz="22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Rectangle 2"/>
          <p:cNvSpPr>
            <a:spLocks noGrp="1"/>
          </p:cNvSpPr>
          <p:nvPr>
            <p:ph type="title"/>
          </p:nvPr>
        </p:nvSpPr>
        <p:spPr>
          <a:xfrm>
            <a:off x="395288" y="260350"/>
            <a:ext cx="8229600" cy="1143000"/>
          </a:xfrm>
        </p:spPr>
        <p:txBody>
          <a:bodyPr vert="horz" wrap="square" lIns="0" tIns="45720" rIns="0" bIns="0" anchor="b"/>
          <a:p>
            <a:r>
              <a:rPr lang="en-US" altLang="zh-CN" sz="4000" dirty="0"/>
              <a:t>CHAPTER</a:t>
            </a:r>
            <a:r>
              <a:rPr lang="zh-CN" altLang="en-US" sz="4000" dirty="0"/>
              <a:t>　</a:t>
            </a:r>
            <a:r>
              <a:rPr lang="en-US" altLang="zh-CN" sz="4000" dirty="0"/>
              <a:t>6</a:t>
            </a:r>
            <a:br>
              <a:rPr lang="zh-CN" altLang="en-US" sz="4000" dirty="0"/>
            </a:br>
            <a:r>
              <a:rPr lang="en-US" altLang="zh-CN" sz="4000" dirty="0"/>
              <a:t>The Adjustment Process</a:t>
            </a:r>
            <a:endParaRPr lang="zh-CN" altLang="en-US" sz="4000" dirty="0"/>
          </a:p>
        </p:txBody>
      </p:sp>
      <p:sp>
        <p:nvSpPr>
          <p:cNvPr id="47107" name="Rectangle 3"/>
          <p:cNvSpPr>
            <a:spLocks noGrp="1"/>
          </p:cNvSpPr>
          <p:nvPr>
            <p:ph idx="1"/>
          </p:nvPr>
        </p:nvSpPr>
        <p:spPr>
          <a:xfrm>
            <a:off x="395288" y="1628775"/>
            <a:ext cx="8229600" cy="4389438"/>
          </a:xfrm>
        </p:spPr>
        <p:txBody>
          <a:bodyPr vert="horz" wrap="square" lIns="91440" tIns="45720" rIns="91440" bIns="45720" anchor="t"/>
          <a:p>
            <a:pPr algn="ctr" eaLnBrk="1" hangingPunct="1">
              <a:lnSpc>
                <a:spcPct val="80000"/>
              </a:lnSpc>
              <a:buClr>
                <a:schemeClr val="tx1"/>
              </a:buClr>
              <a:buFont typeface="Wingdings" panose="05000000000000000000" pitchFamily="2" charset="2"/>
              <a:buNone/>
            </a:pPr>
            <a:r>
              <a:rPr lang="en-US" altLang="zh-CN" sz="2400" dirty="0"/>
              <a:t>Key words, phrases, and special terms</a:t>
            </a:r>
            <a:r>
              <a:rPr lang="en-US" altLang="zh-CN" sz="1800" dirty="0"/>
              <a:t>   </a:t>
            </a:r>
            <a:endParaRPr lang="en-US" altLang="zh-CN" sz="1800" dirty="0"/>
          </a:p>
          <a:p>
            <a:pPr>
              <a:buChar char=""/>
            </a:pPr>
            <a:endParaRPr lang="en-US" altLang="zh-CN" sz="1800" dirty="0"/>
          </a:p>
          <a:p>
            <a:pPr>
              <a:buChar char=""/>
            </a:pPr>
            <a:r>
              <a:rPr lang="zh-CN" altLang="en-US" sz="1800" dirty="0"/>
              <a:t>　</a:t>
            </a:r>
            <a:r>
              <a:rPr lang="en-US" altLang="zh-CN" sz="1800" dirty="0"/>
              <a:t>accumulated depreciation</a:t>
            </a:r>
            <a:r>
              <a:rPr lang="zh-CN" altLang="en-US" sz="1800" dirty="0"/>
              <a:t>累计折旧　</a:t>
            </a:r>
            <a:r>
              <a:rPr lang="en-US" altLang="zh-CN" sz="1800" dirty="0"/>
              <a:t>adjusting entries</a:t>
            </a:r>
            <a:r>
              <a:rPr lang="zh-CN" altLang="en-US" sz="1800" dirty="0"/>
              <a:t>调整分录</a:t>
            </a:r>
            <a:endParaRPr lang="en-US" altLang="zh-CN" sz="1800" dirty="0"/>
          </a:p>
          <a:p>
            <a:pPr>
              <a:buChar char=""/>
            </a:pPr>
            <a:r>
              <a:rPr lang="en-US" altLang="zh-CN" sz="1800" dirty="0"/>
              <a:t>    adjusted trial balance</a:t>
            </a:r>
            <a:r>
              <a:rPr lang="zh-CN" altLang="en-US" sz="1800" dirty="0"/>
              <a:t>调整后试算平衡　　</a:t>
            </a:r>
            <a:r>
              <a:rPr lang="en-US" altLang="zh-CN" sz="1800" dirty="0"/>
              <a:t>contra􀆼asset account</a:t>
            </a:r>
            <a:r>
              <a:rPr lang="zh-CN" altLang="en-US" sz="1800" dirty="0"/>
              <a:t>备抵账户</a:t>
            </a:r>
            <a:endParaRPr lang="en-US" altLang="zh-CN" sz="1800" dirty="0"/>
          </a:p>
          <a:p>
            <a:pPr>
              <a:buChar char=""/>
            </a:pPr>
            <a:r>
              <a:rPr lang="en-US" altLang="zh-CN" sz="1800" dirty="0"/>
              <a:t>    closing entries</a:t>
            </a:r>
            <a:r>
              <a:rPr lang="zh-CN" altLang="en-US" sz="1800" dirty="0"/>
              <a:t>结账分录　　</a:t>
            </a:r>
            <a:r>
              <a:rPr lang="en-US" altLang="zh-CN" sz="1800" dirty="0"/>
              <a:t>capital stock</a:t>
            </a:r>
            <a:r>
              <a:rPr lang="zh-CN" altLang="en-US" sz="1800" dirty="0"/>
              <a:t>股本</a:t>
            </a:r>
            <a:endParaRPr lang="en-US" altLang="zh-CN" sz="1800" dirty="0"/>
          </a:p>
          <a:p>
            <a:pPr>
              <a:buChar char=""/>
            </a:pPr>
            <a:r>
              <a:rPr lang="en-US" altLang="zh-CN" sz="1800" dirty="0"/>
              <a:t>    depreciation expense</a:t>
            </a:r>
            <a:r>
              <a:rPr lang="zh-CN" altLang="en-US" sz="1800" dirty="0"/>
              <a:t>折旧费用　</a:t>
            </a:r>
            <a:r>
              <a:rPr lang="en-US" altLang="zh-CN" sz="1800" dirty="0"/>
              <a:t>post-closing trial balance</a:t>
            </a:r>
            <a:r>
              <a:rPr lang="zh-CN" altLang="en-US" sz="1800" dirty="0"/>
              <a:t>结账后试算平衡</a:t>
            </a:r>
            <a:endParaRPr lang="en-US" altLang="zh-CN" sz="1800" dirty="0"/>
          </a:p>
          <a:p>
            <a:pPr>
              <a:buChar char=""/>
            </a:pPr>
            <a:r>
              <a:rPr lang="en-US" altLang="zh-CN" sz="1800" dirty="0"/>
              <a:t>    prepaid expense</a:t>
            </a:r>
            <a:r>
              <a:rPr lang="zh-CN" altLang="en-US" sz="1800" dirty="0"/>
              <a:t>待摊费用　　</a:t>
            </a:r>
            <a:r>
              <a:rPr lang="en-US" altLang="zh-CN" sz="1800" dirty="0"/>
              <a:t>income summary</a:t>
            </a:r>
            <a:r>
              <a:rPr lang="zh-CN" altLang="en-US" sz="1800" dirty="0"/>
              <a:t>收益汇总</a:t>
            </a:r>
            <a:r>
              <a:rPr lang="en-US" altLang="zh-CN" sz="1800" dirty="0"/>
              <a:t>,</a:t>
            </a:r>
            <a:r>
              <a:rPr lang="zh-CN" altLang="en-US" sz="1800" dirty="0"/>
              <a:t>本年利润</a:t>
            </a:r>
            <a:endParaRPr lang="en-US" altLang="zh-CN" sz="1800" dirty="0"/>
          </a:p>
          <a:p>
            <a:pPr>
              <a:buChar char=""/>
            </a:pPr>
            <a:r>
              <a:rPr lang="en-US" altLang="zh-CN" sz="1800" dirty="0"/>
              <a:t>    nsurance policies</a:t>
            </a:r>
            <a:r>
              <a:rPr lang="zh-CN" altLang="en-US" sz="1800" dirty="0"/>
              <a:t>保险</a:t>
            </a:r>
            <a:r>
              <a:rPr lang="en-US" altLang="zh-CN" sz="1800" dirty="0"/>
              <a:t>,</a:t>
            </a:r>
            <a:r>
              <a:rPr lang="zh-CN" altLang="en-US" sz="1800" dirty="0"/>
              <a:t>保单　　</a:t>
            </a:r>
            <a:r>
              <a:rPr lang="en-US" altLang="zh-CN" sz="1800" dirty="0"/>
              <a:t>miscellaneous expenses</a:t>
            </a:r>
            <a:r>
              <a:rPr lang="zh-CN" altLang="en-US" sz="1800" dirty="0"/>
              <a:t>杂项费用</a:t>
            </a:r>
            <a:r>
              <a:rPr lang="en-US" altLang="zh-CN" sz="1800" dirty="0"/>
              <a:t>,</a:t>
            </a:r>
            <a:r>
              <a:rPr lang="zh-CN" altLang="en-US" sz="1800" dirty="0"/>
              <a:t>其他费用</a:t>
            </a:r>
            <a:endParaRPr lang="en-US" altLang="zh-CN" sz="1800" dirty="0"/>
          </a:p>
          <a:p>
            <a:pPr>
              <a:buChar char=""/>
            </a:pPr>
            <a:r>
              <a:rPr lang="en-US" altLang="zh-CN" sz="1800" dirty="0"/>
              <a:t>    revenue earned</a:t>
            </a:r>
            <a:r>
              <a:rPr lang="zh-CN" altLang="en-US" sz="1800" dirty="0"/>
              <a:t>已实现收入　　</a:t>
            </a:r>
            <a:r>
              <a:rPr lang="en-US" altLang="zh-CN" sz="1800" dirty="0"/>
              <a:t>unearned revenue</a:t>
            </a:r>
            <a:r>
              <a:rPr lang="zh-CN" altLang="en-US" sz="1800" dirty="0"/>
              <a:t>预收账款 </a:t>
            </a:r>
            <a:r>
              <a:rPr lang="en-US" altLang="zh-CN" sz="1800" dirty="0"/>
              <a:t>(</a:t>
            </a:r>
            <a:r>
              <a:rPr lang="zh-CN" altLang="en-US" sz="1800" dirty="0"/>
              <a:t>未实现收入</a:t>
            </a:r>
            <a:r>
              <a:rPr lang="en-US" altLang="zh-CN" sz="1800" dirty="0"/>
              <a:t>)</a:t>
            </a:r>
            <a:endParaRPr lang="zh-CN" altLang="en-US" sz="1800" dirty="0"/>
          </a:p>
          <a:p>
            <a:pPr>
              <a:buChar char=""/>
            </a:pPr>
            <a:endParaRPr lang="zh-CN" altLang="en-US" sz="1800" dirty="0"/>
          </a:p>
          <a:p>
            <a:pPr>
              <a:buChar char=""/>
            </a:pPr>
            <a:endParaRPr lang="zh-CN" altLang="en-US" sz="1800" dirty="0"/>
          </a:p>
          <a:p>
            <a:pPr>
              <a:buChar char=""/>
            </a:pPr>
            <a:endParaRPr lang="zh-CN" altLang="en-US" sz="1800" dirty="0"/>
          </a:p>
          <a:p>
            <a:pPr>
              <a:buChar char=""/>
            </a:pPr>
            <a:endParaRPr lang="zh-CN" altLang="en-US" sz="1800" dirty="0"/>
          </a:p>
          <a:p>
            <a:pPr>
              <a:buChar char=""/>
            </a:pPr>
            <a:endParaRPr lang="zh-CN" altLang="en-US" sz="1800" dirty="0"/>
          </a:p>
          <a:p>
            <a:pPr>
              <a:lnSpc>
                <a:spcPct val="80000"/>
              </a:lnSpc>
              <a:buChar char=""/>
            </a:pPr>
            <a:endParaRPr lang="zh-CN" altLang="en-US" sz="2200" dirty="0"/>
          </a:p>
        </p:txBody>
      </p:sp>
      <p:sp>
        <p:nvSpPr>
          <p:cNvPr id="47108" name="AutoShape 4"/>
          <p:cNvSpPr/>
          <p:nvPr/>
        </p:nvSpPr>
        <p:spPr>
          <a:xfrm>
            <a:off x="611188" y="2492375"/>
            <a:ext cx="287337" cy="1223963"/>
          </a:xfrm>
          <a:prstGeom prst="leftBrace">
            <a:avLst>
              <a:gd name="adj1" fmla="val 35497"/>
              <a:gd name="adj2" fmla="val 50000"/>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48131" name="矩形 4"/>
          <p:cNvSpPr/>
          <p:nvPr/>
        </p:nvSpPr>
        <p:spPr>
          <a:xfrm>
            <a:off x="571500" y="571500"/>
            <a:ext cx="8215313" cy="4648200"/>
          </a:xfrm>
          <a:prstGeom prst="rect">
            <a:avLst/>
          </a:prstGeom>
          <a:noFill/>
          <a:ln w="9525">
            <a:noFill/>
          </a:ln>
        </p:spPr>
        <p:txBody>
          <a:bodyPr>
            <a:spAutoFit/>
          </a:bodyPr>
          <a:p>
            <a:r>
              <a:rPr lang="en-US" altLang="zh-CN" dirty="0">
                <a:latin typeface="Times New Roman" panose="02020603050405020304" pitchFamily="18" charset="0"/>
              </a:rPr>
              <a:t>6.1</a:t>
            </a:r>
            <a:r>
              <a:rPr lang="zh-CN" altLang="en-US" dirty="0">
                <a:latin typeface="Times New Roman" panose="02020603050405020304" pitchFamily="18" charset="0"/>
              </a:rPr>
              <a:t>　</a:t>
            </a:r>
            <a:r>
              <a:rPr lang="en-US" altLang="zh-CN" dirty="0">
                <a:latin typeface="Times New Roman" panose="02020603050405020304" pitchFamily="18" charset="0"/>
              </a:rPr>
              <a:t>Adjusting Entries</a:t>
            </a:r>
            <a:endParaRPr lang="zh-CN" altLang="en-US" dirty="0">
              <a:latin typeface="Times New Roman" panose="02020603050405020304" pitchFamily="18" charset="0"/>
            </a:endParaRPr>
          </a:p>
          <a:p>
            <a:r>
              <a:rPr lang="en-US" altLang="zh-CN" sz="3200" dirty="0">
                <a:latin typeface="Times New Roman" panose="02020603050405020304" pitchFamily="18" charset="0"/>
              </a:rPr>
              <a:t>6.1.1</a:t>
            </a:r>
            <a:r>
              <a:rPr lang="zh-CN" altLang="en-US" sz="3200" dirty="0">
                <a:latin typeface="Times New Roman" panose="02020603050405020304" pitchFamily="18" charset="0"/>
              </a:rPr>
              <a:t>　</a:t>
            </a:r>
            <a:r>
              <a:rPr lang="en-US" altLang="zh-CN" sz="3200" dirty="0">
                <a:latin typeface="Times New Roman" panose="02020603050405020304" pitchFamily="18" charset="0"/>
              </a:rPr>
              <a:t>The Need for Adjusting Entries</a:t>
            </a:r>
            <a:endParaRPr lang="zh-CN" altLang="en-US" sz="3200" dirty="0">
              <a:latin typeface="Times New Roman" panose="02020603050405020304" pitchFamily="18" charset="0"/>
            </a:endParaRPr>
          </a:p>
          <a:p>
            <a:r>
              <a:rPr lang="en-US" altLang="zh-CN" sz="3200" dirty="0">
                <a:latin typeface="Times New Roman" panose="02020603050405020304" pitchFamily="18" charset="0"/>
              </a:rPr>
              <a:t>6.1.2</a:t>
            </a:r>
            <a:r>
              <a:rPr lang="zh-CN" altLang="en-US" sz="3200" dirty="0">
                <a:latin typeface="Times New Roman" panose="02020603050405020304" pitchFamily="18" charset="0"/>
              </a:rPr>
              <a:t>　</a:t>
            </a:r>
            <a:r>
              <a:rPr lang="en-US" altLang="zh-CN" sz="3200" dirty="0">
                <a:latin typeface="Times New Roman" panose="02020603050405020304" pitchFamily="18" charset="0"/>
              </a:rPr>
              <a:t>Types of Adjusting Entries</a:t>
            </a:r>
            <a:endParaRPr lang="zh-CN" altLang="en-US" sz="3200" dirty="0">
              <a:latin typeface="Times New Roman" panose="02020603050405020304" pitchFamily="18" charset="0"/>
            </a:endParaRPr>
          </a:p>
          <a:p>
            <a:r>
              <a:rPr lang="en-US" altLang="zh-CN" sz="2800" dirty="0">
                <a:latin typeface="Times New Roman" panose="02020603050405020304" pitchFamily="18" charset="0"/>
              </a:rPr>
              <a:t>(1)Converting assets to expenses</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(2)Converting liabilities to revenue</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(3)Accruing unpaid expenses</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(4)Accruing uncollected revenue</a:t>
            </a:r>
            <a:endParaRPr lang="zh-CN" altLang="en-US" sz="2800" dirty="0">
              <a:latin typeface="Times New Roman" panose="02020603050405020304" pitchFamily="18" charset="0"/>
            </a:endParaRPr>
          </a:p>
          <a:p>
            <a:endParaRPr lang="zh-CN" altLang="en-US" dirty="0">
              <a:latin typeface="Times New Roman" panose="02020603050405020304" pitchFamily="18" charset="0"/>
            </a:endParaRPr>
          </a:p>
          <a:p>
            <a:endParaRPr lang="zh-CN" altLang="en-US" dirty="0">
              <a:latin typeface="Times New Roman" panose="02020603050405020304"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9154" name="601a.jpg"/>
          <p:cNvPicPr>
            <a:picLocks noChangeAspect="1"/>
          </p:cNvPicPr>
          <p:nvPr/>
        </p:nvPicPr>
        <p:blipFill>
          <a:blip r:embed="rId1"/>
          <a:stretch>
            <a:fillRect/>
          </a:stretch>
        </p:blipFill>
        <p:spPr>
          <a:xfrm>
            <a:off x="1547813" y="0"/>
            <a:ext cx="6456362" cy="6858000"/>
          </a:xfrm>
          <a:prstGeom prst="rect">
            <a:avLst/>
          </a:prstGeom>
          <a:noFill/>
          <a:ln w="9525">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50179" name="矩形 4"/>
          <p:cNvSpPr/>
          <p:nvPr/>
        </p:nvSpPr>
        <p:spPr>
          <a:xfrm>
            <a:off x="571500" y="571500"/>
            <a:ext cx="8215313" cy="6062663"/>
          </a:xfrm>
          <a:prstGeom prst="rect">
            <a:avLst/>
          </a:prstGeom>
          <a:noFill/>
          <a:ln w="9525">
            <a:noFill/>
          </a:ln>
        </p:spPr>
        <p:txBody>
          <a:bodyPr>
            <a:spAutoFit/>
          </a:bodyPr>
          <a:p>
            <a:r>
              <a:rPr lang="en-US" altLang="zh-CN" dirty="0">
                <a:latin typeface="Times New Roman" panose="02020603050405020304" pitchFamily="18" charset="0"/>
              </a:rPr>
              <a:t>6.2</a:t>
            </a:r>
            <a:r>
              <a:rPr lang="zh-CN" altLang="en-US" dirty="0">
                <a:latin typeface="Times New Roman" panose="02020603050405020304" pitchFamily="18" charset="0"/>
              </a:rPr>
              <a:t>　</a:t>
            </a:r>
            <a:r>
              <a:rPr lang="en-US" altLang="zh-CN" dirty="0">
                <a:latin typeface="Times New Roman" panose="02020603050405020304" pitchFamily="18" charset="0"/>
              </a:rPr>
              <a:t>An Illustration</a:t>
            </a:r>
            <a:endParaRPr lang="zh-CN" altLang="en-US" dirty="0">
              <a:latin typeface="Times New Roman" panose="02020603050405020304" pitchFamily="18" charset="0"/>
            </a:endParaRPr>
          </a:p>
          <a:p>
            <a:r>
              <a:rPr lang="en-US" altLang="zh-CN" sz="3200" dirty="0">
                <a:latin typeface="Times New Roman" panose="02020603050405020304" pitchFamily="18" charset="0"/>
              </a:rPr>
              <a:t>6.2.1</a:t>
            </a:r>
            <a:r>
              <a:rPr lang="zh-CN" altLang="en-US" sz="3200" dirty="0">
                <a:latin typeface="Times New Roman" panose="02020603050405020304" pitchFamily="18" charset="0"/>
              </a:rPr>
              <a:t>　</a:t>
            </a:r>
            <a:r>
              <a:rPr lang="en-US" altLang="zh-CN" sz="3200" dirty="0">
                <a:latin typeface="Times New Roman" panose="02020603050405020304" pitchFamily="18" charset="0"/>
              </a:rPr>
              <a:t>Converting Assets to Expenses</a:t>
            </a:r>
            <a:endParaRPr lang="zh-CN" altLang="en-US" sz="3200" dirty="0">
              <a:latin typeface="Times New Roman" panose="02020603050405020304" pitchFamily="18" charset="0"/>
            </a:endParaRPr>
          </a:p>
          <a:p>
            <a:r>
              <a:rPr lang="en-US" altLang="zh-CN" sz="2800" dirty="0">
                <a:latin typeface="Times New Roman" panose="02020603050405020304" pitchFamily="18" charset="0"/>
              </a:rPr>
              <a:t>(1)Shop Supplies</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(2)Insurance Polices</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(3)Depreciation</a:t>
            </a:r>
            <a:endParaRPr lang="zh-CN" altLang="en-US" sz="2800" dirty="0">
              <a:latin typeface="Times New Roman" panose="02020603050405020304" pitchFamily="18" charset="0"/>
            </a:endParaRPr>
          </a:p>
          <a:p>
            <a:r>
              <a:rPr lang="en-US" altLang="zh-CN" sz="3200" dirty="0">
                <a:latin typeface="Times New Roman" panose="02020603050405020304" pitchFamily="18" charset="0"/>
              </a:rPr>
              <a:t>6.2.2</a:t>
            </a:r>
            <a:r>
              <a:rPr lang="zh-CN" altLang="en-US" sz="3200" dirty="0">
                <a:latin typeface="Times New Roman" panose="02020603050405020304" pitchFamily="18" charset="0"/>
              </a:rPr>
              <a:t>　</a:t>
            </a:r>
            <a:r>
              <a:rPr lang="en-US" altLang="zh-CN" sz="3200" dirty="0">
                <a:latin typeface="Times New Roman" panose="02020603050405020304" pitchFamily="18" charset="0"/>
              </a:rPr>
              <a:t>Converting Liabilities to Revenue</a:t>
            </a:r>
            <a:endParaRPr lang="zh-CN" altLang="en-US" sz="3200" dirty="0">
              <a:latin typeface="Times New Roman" panose="02020603050405020304" pitchFamily="18" charset="0"/>
            </a:endParaRPr>
          </a:p>
          <a:p>
            <a:r>
              <a:rPr lang="en-US" altLang="zh-CN" sz="3200" dirty="0">
                <a:latin typeface="Times New Roman" panose="02020603050405020304" pitchFamily="18" charset="0"/>
              </a:rPr>
              <a:t>6.2.3</a:t>
            </a:r>
            <a:r>
              <a:rPr lang="zh-CN" altLang="en-US" sz="3200" dirty="0">
                <a:latin typeface="Times New Roman" panose="02020603050405020304" pitchFamily="18" charset="0"/>
              </a:rPr>
              <a:t>　</a:t>
            </a:r>
            <a:r>
              <a:rPr lang="en-US" altLang="zh-CN" sz="3200" dirty="0">
                <a:latin typeface="Times New Roman" panose="02020603050405020304" pitchFamily="18" charset="0"/>
              </a:rPr>
              <a:t>Accruing Unpaid Expenses</a:t>
            </a:r>
            <a:endParaRPr lang="zh-CN" altLang="en-US" sz="3200" dirty="0">
              <a:latin typeface="Times New Roman" panose="02020603050405020304" pitchFamily="18" charset="0"/>
            </a:endParaRPr>
          </a:p>
          <a:p>
            <a:r>
              <a:rPr lang="en-US" altLang="zh-CN" sz="2800" dirty="0">
                <a:latin typeface="Times New Roman" panose="02020603050405020304" pitchFamily="18" charset="0"/>
              </a:rPr>
              <a:t>(1)Accrual of Wages (or Salaries)expense</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(2)Accrual of interest expense</a:t>
            </a:r>
            <a:endParaRPr lang="zh-CN" altLang="en-US" sz="2800" dirty="0">
              <a:latin typeface="Times New Roman" panose="02020603050405020304" pitchFamily="18" charset="0"/>
            </a:endParaRPr>
          </a:p>
          <a:p>
            <a:r>
              <a:rPr lang="en-US" altLang="zh-CN" sz="3200" dirty="0">
                <a:latin typeface="Times New Roman" panose="02020603050405020304" pitchFamily="18" charset="0"/>
              </a:rPr>
              <a:t>6.2.4</a:t>
            </a:r>
            <a:r>
              <a:rPr lang="zh-CN" altLang="en-US" sz="3200" dirty="0">
                <a:latin typeface="Times New Roman" panose="02020603050405020304" pitchFamily="18" charset="0"/>
              </a:rPr>
              <a:t>　</a:t>
            </a:r>
            <a:r>
              <a:rPr lang="en-US" altLang="zh-CN" sz="3200" dirty="0">
                <a:latin typeface="Times New Roman" panose="02020603050405020304" pitchFamily="18" charset="0"/>
              </a:rPr>
              <a:t>Accruing Uncollected Revenue</a:t>
            </a:r>
            <a:endParaRPr lang="zh-CN" altLang="en-US" sz="3200" dirty="0">
              <a:latin typeface="Times New Roman" panose="02020603050405020304" pitchFamily="18" charset="0"/>
            </a:endParaRPr>
          </a:p>
          <a:p>
            <a:endParaRPr lang="zh-CN" altLang="en-US" dirty="0">
              <a:latin typeface="Times New Roman" panose="02020603050405020304" pitchFamily="18" charset="0"/>
            </a:endParaRPr>
          </a:p>
          <a:p>
            <a:endParaRPr lang="zh-CN" altLang="en-US" dirty="0">
              <a:latin typeface="Times New Roman" panose="02020603050405020304"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2"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51203" name="矩形 4"/>
          <p:cNvSpPr/>
          <p:nvPr/>
        </p:nvSpPr>
        <p:spPr>
          <a:xfrm>
            <a:off x="571500" y="1700213"/>
            <a:ext cx="8215313" cy="2986087"/>
          </a:xfrm>
          <a:prstGeom prst="rect">
            <a:avLst/>
          </a:prstGeom>
          <a:noFill/>
          <a:ln w="9525">
            <a:noFill/>
          </a:ln>
        </p:spPr>
        <p:txBody>
          <a:bodyPr>
            <a:spAutoFit/>
          </a:bodyPr>
          <a:p>
            <a:r>
              <a:rPr lang="en-US" altLang="zh-CN" dirty="0">
                <a:latin typeface="Times New Roman" panose="02020603050405020304" pitchFamily="18" charset="0"/>
              </a:rPr>
              <a:t>6.4</a:t>
            </a:r>
            <a:r>
              <a:rPr lang="zh-CN" altLang="en-US" dirty="0">
                <a:latin typeface="Times New Roman" panose="02020603050405020304" pitchFamily="18" charset="0"/>
              </a:rPr>
              <a:t>　</a:t>
            </a:r>
            <a:r>
              <a:rPr lang="en-US" altLang="zh-CN" dirty="0">
                <a:latin typeface="Times New Roman" panose="02020603050405020304" pitchFamily="18" charset="0"/>
              </a:rPr>
              <a:t>The Closing Entries</a:t>
            </a:r>
            <a:endParaRPr lang="zh-CN" altLang="en-US" dirty="0">
              <a:latin typeface="Times New Roman" panose="02020603050405020304" pitchFamily="18" charset="0"/>
            </a:endParaRPr>
          </a:p>
          <a:p>
            <a:r>
              <a:rPr lang="en-US" altLang="zh-CN" sz="3200" dirty="0">
                <a:latin typeface="Times New Roman" panose="02020603050405020304" pitchFamily="18" charset="0"/>
              </a:rPr>
              <a:t>6.4.1</a:t>
            </a:r>
            <a:r>
              <a:rPr lang="zh-CN" altLang="en-US" sz="3200" dirty="0">
                <a:latin typeface="Times New Roman" panose="02020603050405020304" pitchFamily="18" charset="0"/>
              </a:rPr>
              <a:t>　</a:t>
            </a:r>
            <a:r>
              <a:rPr lang="en-US" altLang="zh-CN" sz="3200" dirty="0">
                <a:latin typeface="Times New Roman" panose="02020603050405020304" pitchFamily="18" charset="0"/>
              </a:rPr>
              <a:t>Journalizing the Closing Entries</a:t>
            </a:r>
            <a:endParaRPr lang="zh-CN" altLang="en-US" sz="3200" dirty="0">
              <a:latin typeface="Times New Roman" panose="02020603050405020304" pitchFamily="18" charset="0"/>
            </a:endParaRPr>
          </a:p>
          <a:p>
            <a:r>
              <a:rPr lang="en-US" altLang="zh-CN" sz="2800" dirty="0">
                <a:latin typeface="Times New Roman" panose="02020603050405020304" pitchFamily="18" charset="0"/>
              </a:rPr>
              <a:t>Step 1: Close the revenue account(s)</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Step 2:Close the expense accounts</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Step 3:Close the Income Summary account</a:t>
            </a:r>
            <a:endParaRPr lang="zh-CN" altLang="en-US" sz="2800" dirty="0">
              <a:latin typeface="Times New Roman" panose="02020603050405020304" pitchFamily="18" charset="0"/>
            </a:endParaRPr>
          </a:p>
          <a:p>
            <a:r>
              <a:rPr lang="en-US" altLang="zh-CN" sz="3200" dirty="0">
                <a:latin typeface="Times New Roman" panose="02020603050405020304" pitchFamily="18" charset="0"/>
              </a:rPr>
              <a:t>6.4.2</a:t>
            </a:r>
            <a:r>
              <a:rPr lang="zh-CN" altLang="en-US" sz="3200" dirty="0">
                <a:latin typeface="Times New Roman" panose="02020603050405020304" pitchFamily="18" charset="0"/>
              </a:rPr>
              <a:t>　</a:t>
            </a:r>
            <a:r>
              <a:rPr lang="en-US" altLang="zh-CN" sz="3200" dirty="0">
                <a:latin typeface="Times New Roman" panose="02020603050405020304" pitchFamily="18" charset="0"/>
              </a:rPr>
              <a:t>Posting the Closing Entries</a:t>
            </a:r>
            <a:endParaRPr lang="zh-CN" altLang="en-US" dirty="0">
              <a:latin typeface="Times New Roman" panose="02020603050405020304" pitchFamily="18" charset="0"/>
            </a:endParaRPr>
          </a:p>
        </p:txBody>
      </p:sp>
      <p:sp>
        <p:nvSpPr>
          <p:cNvPr id="51204" name="矩形 4"/>
          <p:cNvSpPr/>
          <p:nvPr/>
        </p:nvSpPr>
        <p:spPr>
          <a:xfrm>
            <a:off x="571500" y="5084763"/>
            <a:ext cx="8215313" cy="708025"/>
          </a:xfrm>
          <a:prstGeom prst="rect">
            <a:avLst/>
          </a:prstGeom>
          <a:noFill/>
          <a:ln w="9525">
            <a:noFill/>
          </a:ln>
        </p:spPr>
        <p:txBody>
          <a:bodyPr>
            <a:spAutoFit/>
          </a:bodyPr>
          <a:p>
            <a:r>
              <a:rPr lang="en-US" altLang="zh-CN" dirty="0">
                <a:latin typeface="Times New Roman" panose="02020603050405020304" pitchFamily="18" charset="0"/>
              </a:rPr>
              <a:t>6.5</a:t>
            </a:r>
            <a:r>
              <a:rPr lang="zh-CN" altLang="en-US" dirty="0">
                <a:latin typeface="Times New Roman" panose="02020603050405020304" pitchFamily="18" charset="0"/>
              </a:rPr>
              <a:t>　</a:t>
            </a:r>
            <a:r>
              <a:rPr lang="en-US" altLang="zh-CN" dirty="0">
                <a:latin typeface="Times New Roman" panose="02020603050405020304" pitchFamily="18" charset="0"/>
              </a:rPr>
              <a:t>The Post closing Trial Balance</a:t>
            </a:r>
            <a:endParaRPr lang="zh-CN" altLang="en-US" dirty="0">
              <a:latin typeface="Times New Roman" panose="02020603050405020304" pitchFamily="18" charset="0"/>
            </a:endParaRPr>
          </a:p>
        </p:txBody>
      </p:sp>
      <p:sp>
        <p:nvSpPr>
          <p:cNvPr id="51205" name="矩形 4"/>
          <p:cNvSpPr/>
          <p:nvPr/>
        </p:nvSpPr>
        <p:spPr>
          <a:xfrm>
            <a:off x="571500" y="571500"/>
            <a:ext cx="8215313" cy="708025"/>
          </a:xfrm>
          <a:prstGeom prst="rect">
            <a:avLst/>
          </a:prstGeom>
          <a:noFill/>
          <a:ln w="9525">
            <a:noFill/>
          </a:ln>
        </p:spPr>
        <p:txBody>
          <a:bodyPr>
            <a:spAutoFit/>
          </a:bodyPr>
          <a:p>
            <a:r>
              <a:rPr lang="en-US" altLang="zh-CN" dirty="0">
                <a:latin typeface="Times New Roman" panose="02020603050405020304" pitchFamily="18" charset="0"/>
              </a:rPr>
              <a:t>6.3</a:t>
            </a:r>
            <a:r>
              <a:rPr lang="zh-CN" altLang="en-US" dirty="0">
                <a:latin typeface="Times New Roman" panose="02020603050405020304" pitchFamily="18" charset="0"/>
              </a:rPr>
              <a:t>　</a:t>
            </a:r>
            <a:r>
              <a:rPr lang="en-US" altLang="zh-CN" dirty="0">
                <a:latin typeface="Times New Roman" panose="02020603050405020304" pitchFamily="18" charset="0"/>
              </a:rPr>
              <a:t>Adjusted Trial Balance</a:t>
            </a:r>
            <a:endParaRPr lang="zh-CN" altLang="en-US" dirty="0">
              <a:latin typeface="Times New Roman" panose="02020603050405020304"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Rectangle 2"/>
          <p:cNvSpPr>
            <a:spLocks noGrp="1"/>
          </p:cNvSpPr>
          <p:nvPr>
            <p:ph type="title"/>
          </p:nvPr>
        </p:nvSpPr>
        <p:spPr>
          <a:xfrm>
            <a:off x="395288" y="260350"/>
            <a:ext cx="8229600" cy="1143000"/>
          </a:xfrm>
        </p:spPr>
        <p:txBody>
          <a:bodyPr vert="horz" wrap="square" lIns="0" tIns="45720" rIns="0" bIns="0" anchor="b"/>
          <a:p>
            <a:r>
              <a:rPr lang="en-US" altLang="zh-CN" sz="4000" dirty="0"/>
              <a:t>CHAPTER</a:t>
            </a:r>
            <a:r>
              <a:rPr lang="zh-CN" altLang="en-US" sz="4000" dirty="0"/>
              <a:t>　</a:t>
            </a:r>
            <a:r>
              <a:rPr lang="en-US" altLang="zh-CN" sz="4000" dirty="0"/>
              <a:t>7</a:t>
            </a:r>
            <a:br>
              <a:rPr lang="zh-CN" altLang="en-US" sz="4000" dirty="0"/>
            </a:br>
            <a:r>
              <a:rPr lang="en-US" altLang="zh-CN" sz="4000" dirty="0"/>
              <a:t>Accounting Statements</a:t>
            </a:r>
            <a:endParaRPr lang="zh-CN" altLang="en-US" sz="4000" dirty="0"/>
          </a:p>
        </p:txBody>
      </p:sp>
      <p:sp>
        <p:nvSpPr>
          <p:cNvPr id="52227" name="Rectangle 3"/>
          <p:cNvSpPr>
            <a:spLocks noGrp="1"/>
          </p:cNvSpPr>
          <p:nvPr>
            <p:ph idx="1"/>
          </p:nvPr>
        </p:nvSpPr>
        <p:spPr>
          <a:xfrm>
            <a:off x="395288" y="1628775"/>
            <a:ext cx="8229600" cy="4389438"/>
          </a:xfrm>
        </p:spPr>
        <p:txBody>
          <a:bodyPr vert="horz" wrap="square" lIns="91440" tIns="45720" rIns="91440" bIns="45720" anchor="t"/>
          <a:p>
            <a:r>
              <a:rPr lang="en-US" altLang="zh-CN" sz="2400" dirty="0"/>
              <a:t>——How to Disclose the Accounting Information</a:t>
            </a:r>
            <a:endParaRPr lang="zh-CN" altLang="en-US" sz="2400" dirty="0"/>
          </a:p>
          <a:p>
            <a:r>
              <a:rPr lang="zh-CN" altLang="en-US" sz="2400" dirty="0"/>
              <a:t>　　</a:t>
            </a:r>
            <a:r>
              <a:rPr lang="en-US" altLang="zh-CN" sz="2400" dirty="0"/>
              <a:t>Accounting statements are the end product of the accounting process,communicating important accounting information to users.The accounting statements,also called financial statements,are the means conveying to the management and the interested outsider a concise picture of the profitability and financial position of a business.The basic financial statements include balance sheet,income statement,and the statement of cash flows.In this chapter,we will introduce these three statements respectively and explain the relationships between them.</a:t>
            </a:r>
            <a:endParaRPr lang="zh-CN" altLang="en-US" sz="2400" dirty="0"/>
          </a:p>
          <a:p>
            <a:endParaRPr lang="zh-CN" altLang="en-US" sz="1800" dirty="0"/>
          </a:p>
          <a:p>
            <a:pPr>
              <a:lnSpc>
                <a:spcPct val="80000"/>
              </a:lnSpc>
            </a:pPr>
            <a:endParaRPr lang="zh-CN" altLang="en-US" sz="22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Rectangle 2"/>
          <p:cNvSpPr>
            <a:spLocks noGrp="1"/>
          </p:cNvSpPr>
          <p:nvPr>
            <p:ph type="title"/>
          </p:nvPr>
        </p:nvSpPr>
        <p:spPr>
          <a:xfrm>
            <a:off x="395288" y="260350"/>
            <a:ext cx="8229600" cy="1143000"/>
          </a:xfrm>
        </p:spPr>
        <p:txBody>
          <a:bodyPr vert="horz" wrap="square" lIns="0" tIns="45720" rIns="0" bIns="0" anchor="b"/>
          <a:p>
            <a:r>
              <a:rPr lang="en-US" altLang="zh-CN" sz="4000" dirty="0"/>
              <a:t>CHAPTER</a:t>
            </a:r>
            <a:r>
              <a:rPr lang="zh-CN" altLang="en-US" sz="4000" dirty="0"/>
              <a:t>　</a:t>
            </a:r>
            <a:r>
              <a:rPr lang="en-US" altLang="zh-CN" sz="4000" dirty="0"/>
              <a:t>7</a:t>
            </a:r>
            <a:br>
              <a:rPr lang="zh-CN" altLang="en-US" sz="4000" dirty="0"/>
            </a:br>
            <a:r>
              <a:rPr lang="en-US" altLang="zh-CN" sz="4000" dirty="0"/>
              <a:t>Accounting Statements</a:t>
            </a:r>
            <a:endParaRPr lang="zh-CN" altLang="en-US" sz="4000" dirty="0"/>
          </a:p>
        </p:txBody>
      </p:sp>
      <p:sp>
        <p:nvSpPr>
          <p:cNvPr id="53251" name="Rectangle 3"/>
          <p:cNvSpPr>
            <a:spLocks noGrp="1"/>
          </p:cNvSpPr>
          <p:nvPr>
            <p:ph idx="1"/>
          </p:nvPr>
        </p:nvSpPr>
        <p:spPr>
          <a:xfrm>
            <a:off x="395288" y="1628775"/>
            <a:ext cx="8229600" cy="4389438"/>
          </a:xfrm>
        </p:spPr>
        <p:txBody>
          <a:bodyPr vert="horz" wrap="square" lIns="91440" tIns="45720" rIns="91440" bIns="45720" anchor="t"/>
          <a:p>
            <a:pPr algn="ctr" eaLnBrk="1" hangingPunct="1">
              <a:lnSpc>
                <a:spcPct val="80000"/>
              </a:lnSpc>
              <a:buClr>
                <a:schemeClr val="tx1"/>
              </a:buClr>
              <a:buFont typeface="Wingdings" panose="05000000000000000000" pitchFamily="2" charset="2"/>
              <a:buNone/>
            </a:pPr>
            <a:r>
              <a:rPr lang="en-US" altLang="zh-CN" sz="2400" dirty="0"/>
              <a:t>Key words, phrases, and special terms</a:t>
            </a:r>
            <a:r>
              <a:rPr lang="en-US" altLang="zh-CN" sz="1800" dirty="0"/>
              <a:t>   </a:t>
            </a:r>
            <a:endParaRPr lang="en-US" altLang="zh-CN" sz="1800" dirty="0"/>
          </a:p>
          <a:p>
            <a:pPr>
              <a:buChar char=""/>
            </a:pPr>
            <a:endParaRPr lang="en-US" altLang="zh-CN" sz="1800" dirty="0"/>
          </a:p>
          <a:p>
            <a:pPr>
              <a:buChar char=""/>
            </a:pPr>
            <a:r>
              <a:rPr lang="zh-CN" altLang="en-US" sz="1800" dirty="0"/>
              <a:t>　</a:t>
            </a:r>
            <a:r>
              <a:rPr lang="en-US" altLang="zh-CN" sz="1800" dirty="0"/>
              <a:t>financial statement</a:t>
            </a:r>
            <a:r>
              <a:rPr lang="zh-CN" altLang="en-US" sz="1800" dirty="0"/>
              <a:t>财务报表　　</a:t>
            </a:r>
            <a:r>
              <a:rPr lang="en-US" altLang="zh-CN" sz="1800" dirty="0"/>
              <a:t>balance sheet</a:t>
            </a:r>
            <a:r>
              <a:rPr lang="zh-CN" altLang="en-US" sz="1800" dirty="0"/>
              <a:t>资产负债表</a:t>
            </a:r>
            <a:endParaRPr lang="en-US" altLang="zh-CN" sz="1800" dirty="0"/>
          </a:p>
          <a:p>
            <a:pPr>
              <a:buChar char=""/>
            </a:pPr>
            <a:r>
              <a:rPr lang="en-US" altLang="zh-CN" sz="1800" dirty="0"/>
              <a:t>    income statement</a:t>
            </a:r>
            <a:r>
              <a:rPr lang="zh-CN" altLang="en-US" sz="1800" dirty="0"/>
              <a:t>利润表　　</a:t>
            </a:r>
            <a:r>
              <a:rPr lang="en-US" altLang="zh-CN" sz="1800" dirty="0"/>
              <a:t>statement of cash flows</a:t>
            </a:r>
            <a:r>
              <a:rPr lang="zh-CN" altLang="en-US" sz="1800" dirty="0"/>
              <a:t>现金流量表</a:t>
            </a:r>
            <a:endParaRPr lang="en-US" altLang="zh-CN" sz="1800" dirty="0"/>
          </a:p>
          <a:p>
            <a:pPr>
              <a:buChar char=""/>
            </a:pPr>
            <a:r>
              <a:rPr lang="en-US" altLang="zh-CN" sz="1800" dirty="0"/>
              <a:t>    financial condition</a:t>
            </a:r>
            <a:r>
              <a:rPr lang="zh-CN" altLang="en-US" sz="1800" dirty="0"/>
              <a:t>财务状况　　</a:t>
            </a:r>
            <a:r>
              <a:rPr lang="en-US" altLang="zh-CN" sz="1800" dirty="0"/>
              <a:t>retained earnings</a:t>
            </a:r>
            <a:r>
              <a:rPr lang="zh-CN" altLang="en-US" sz="1800" dirty="0"/>
              <a:t>留存收益</a:t>
            </a:r>
            <a:endParaRPr lang="en-US" altLang="zh-CN" sz="1800" dirty="0"/>
          </a:p>
          <a:p>
            <a:pPr>
              <a:buChar char=""/>
            </a:pPr>
            <a:r>
              <a:rPr lang="en-US" altLang="zh-CN" sz="1800" dirty="0"/>
              <a:t>    accrual-basis</a:t>
            </a:r>
            <a:r>
              <a:rPr lang="zh-CN" altLang="en-US" sz="1800" dirty="0"/>
              <a:t>权责发生制　　</a:t>
            </a:r>
            <a:r>
              <a:rPr lang="en-US" altLang="zh-CN" sz="1800" dirty="0"/>
              <a:t>cash-basis</a:t>
            </a:r>
            <a:r>
              <a:rPr lang="zh-CN" altLang="en-US" sz="1800" dirty="0"/>
              <a:t>现金收付制</a:t>
            </a:r>
            <a:endParaRPr lang="en-US" altLang="zh-CN" sz="1800" dirty="0"/>
          </a:p>
          <a:p>
            <a:pPr>
              <a:buChar char=""/>
            </a:pPr>
            <a:r>
              <a:rPr lang="en-US" altLang="zh-CN" sz="1800" dirty="0"/>
              <a:t>    cost of goods sold(COGS)</a:t>
            </a:r>
            <a:r>
              <a:rPr lang="zh-CN" altLang="en-US" sz="1800" dirty="0"/>
              <a:t>销货成本　　</a:t>
            </a:r>
            <a:r>
              <a:rPr lang="en-US" altLang="zh-CN" sz="1800" dirty="0"/>
              <a:t>gross profit</a:t>
            </a:r>
            <a:r>
              <a:rPr lang="zh-CN" altLang="en-US" sz="1800" dirty="0"/>
              <a:t>毛利</a:t>
            </a:r>
            <a:endParaRPr lang="en-US" altLang="zh-CN" sz="1800" dirty="0"/>
          </a:p>
          <a:p>
            <a:pPr>
              <a:buChar char=""/>
            </a:pPr>
            <a:r>
              <a:rPr lang="en-US" altLang="zh-CN" sz="1800" dirty="0"/>
              <a:t>    sales returns and allowances</a:t>
            </a:r>
            <a:r>
              <a:rPr lang="zh-CN" altLang="en-US" sz="1800" dirty="0"/>
              <a:t>销售退回与折让　　</a:t>
            </a:r>
            <a:r>
              <a:rPr lang="en-US" altLang="zh-CN" sz="1800" dirty="0"/>
              <a:t>cash flow</a:t>
            </a:r>
            <a:r>
              <a:rPr lang="zh-CN" altLang="en-US" sz="1800" dirty="0"/>
              <a:t>现金流量</a:t>
            </a:r>
            <a:endParaRPr lang="en-US" altLang="zh-CN" sz="1800" dirty="0"/>
          </a:p>
          <a:p>
            <a:pPr>
              <a:buChar char=""/>
            </a:pPr>
            <a:r>
              <a:rPr lang="en-US" altLang="zh-CN" sz="1800" dirty="0"/>
              <a:t>    dividends</a:t>
            </a:r>
            <a:r>
              <a:rPr lang="zh-CN" altLang="en-US" sz="1800" dirty="0"/>
              <a:t>股利　　</a:t>
            </a:r>
            <a:r>
              <a:rPr lang="en-US" altLang="zh-CN" sz="1800" dirty="0"/>
              <a:t>cash inflow</a:t>
            </a:r>
            <a:r>
              <a:rPr lang="zh-CN" altLang="en-US" sz="1800" dirty="0"/>
              <a:t>现金流入</a:t>
            </a:r>
            <a:endParaRPr lang="en-US" altLang="zh-CN" sz="1800" dirty="0"/>
          </a:p>
          <a:p>
            <a:pPr>
              <a:buChar char=""/>
            </a:pPr>
            <a:r>
              <a:rPr lang="en-US" altLang="zh-CN" sz="1800" dirty="0"/>
              <a:t>    cash outflow</a:t>
            </a:r>
            <a:r>
              <a:rPr lang="zh-CN" altLang="en-US" sz="1800" dirty="0"/>
              <a:t>现金流出　　</a:t>
            </a:r>
            <a:r>
              <a:rPr lang="en-US" altLang="zh-CN" sz="1800" dirty="0"/>
              <a:t>net cash flow</a:t>
            </a:r>
            <a:r>
              <a:rPr lang="zh-CN" altLang="en-US" sz="1800" dirty="0"/>
              <a:t>现金净流量</a:t>
            </a:r>
            <a:endParaRPr lang="en-US" altLang="zh-CN" sz="1800" dirty="0"/>
          </a:p>
          <a:p>
            <a:pPr>
              <a:buChar char=""/>
            </a:pPr>
            <a:r>
              <a:rPr lang="en-US" altLang="zh-CN" sz="1800" dirty="0"/>
              <a:t>    operating activity</a:t>
            </a:r>
            <a:r>
              <a:rPr lang="zh-CN" altLang="en-US" sz="1800" dirty="0"/>
              <a:t>经营活动　　</a:t>
            </a:r>
            <a:r>
              <a:rPr lang="en-US" altLang="zh-CN" sz="1800" dirty="0"/>
              <a:t>investing activity</a:t>
            </a:r>
            <a:r>
              <a:rPr lang="zh-CN" altLang="en-US" sz="1800" dirty="0"/>
              <a:t>投资活动</a:t>
            </a:r>
            <a:endParaRPr lang="en-US" altLang="zh-CN" sz="1800" dirty="0"/>
          </a:p>
          <a:p>
            <a:pPr>
              <a:buChar char=""/>
            </a:pPr>
            <a:r>
              <a:rPr lang="en-US" altLang="zh-CN" sz="1800" dirty="0"/>
              <a:t>    financing activity</a:t>
            </a:r>
            <a:r>
              <a:rPr lang="zh-CN" altLang="en-US" sz="1800" dirty="0"/>
              <a:t>融资活动</a:t>
            </a:r>
            <a:endParaRPr lang="zh-CN" altLang="en-US" sz="1800" dirty="0"/>
          </a:p>
          <a:p>
            <a:pPr>
              <a:buChar char=""/>
            </a:pPr>
            <a:endParaRPr lang="zh-CN" altLang="en-US" sz="1800" dirty="0"/>
          </a:p>
          <a:p>
            <a:pPr>
              <a:buChar char=""/>
            </a:pPr>
            <a:endParaRPr lang="zh-CN" altLang="en-US" sz="1800" dirty="0"/>
          </a:p>
          <a:p>
            <a:pPr>
              <a:lnSpc>
                <a:spcPct val="80000"/>
              </a:lnSpc>
              <a:buChar char=""/>
            </a:pPr>
            <a:endParaRPr lang="zh-CN" altLang="en-US" sz="2200" dirty="0"/>
          </a:p>
        </p:txBody>
      </p:sp>
      <p:sp>
        <p:nvSpPr>
          <p:cNvPr id="53252" name="AutoShape 4"/>
          <p:cNvSpPr/>
          <p:nvPr/>
        </p:nvSpPr>
        <p:spPr>
          <a:xfrm>
            <a:off x="611188" y="2492375"/>
            <a:ext cx="287337" cy="1223963"/>
          </a:xfrm>
          <a:prstGeom prst="leftBrace">
            <a:avLst>
              <a:gd name="adj1" fmla="val 35497"/>
              <a:gd name="adj2" fmla="val 50000"/>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54275" name="矩形 4"/>
          <p:cNvSpPr/>
          <p:nvPr/>
        </p:nvSpPr>
        <p:spPr>
          <a:xfrm>
            <a:off x="571500" y="571500"/>
            <a:ext cx="8215313" cy="1631950"/>
          </a:xfrm>
          <a:prstGeom prst="rect">
            <a:avLst/>
          </a:prstGeom>
          <a:noFill/>
          <a:ln w="9525">
            <a:noFill/>
          </a:ln>
        </p:spPr>
        <p:txBody>
          <a:bodyPr>
            <a:spAutoFit/>
          </a:bodyPr>
          <a:p>
            <a:r>
              <a:rPr lang="en-US" altLang="zh-CN" dirty="0">
                <a:latin typeface="Times New Roman" panose="02020603050405020304" pitchFamily="18" charset="0"/>
              </a:rPr>
              <a:t>7.1</a:t>
            </a:r>
            <a:r>
              <a:rPr lang="zh-CN" altLang="en-US" dirty="0">
                <a:latin typeface="Times New Roman" panose="02020603050405020304" pitchFamily="18" charset="0"/>
              </a:rPr>
              <a:t>　</a:t>
            </a:r>
            <a:r>
              <a:rPr lang="en-US" altLang="zh-CN" dirty="0">
                <a:latin typeface="Times New Roman" panose="02020603050405020304" pitchFamily="18" charset="0"/>
              </a:rPr>
              <a:t>Balance Sheet</a:t>
            </a:r>
            <a:endParaRPr lang="zh-CN" altLang="en-US" dirty="0">
              <a:latin typeface="Times New Roman" panose="02020603050405020304" pitchFamily="18" charset="0"/>
            </a:endParaRPr>
          </a:p>
          <a:p>
            <a:r>
              <a:rPr lang="en-US" altLang="zh-CN" sz="2800" dirty="0">
                <a:latin typeface="Times New Roman" panose="02020603050405020304" pitchFamily="18" charset="0"/>
              </a:rPr>
              <a:t>7.1.1</a:t>
            </a:r>
            <a:r>
              <a:rPr lang="zh-CN" altLang="en-US" sz="2800" dirty="0">
                <a:latin typeface="Times New Roman" panose="02020603050405020304" pitchFamily="18" charset="0"/>
              </a:rPr>
              <a:t>　</a:t>
            </a:r>
            <a:r>
              <a:rPr lang="en-US" altLang="zh-CN" sz="2800" dirty="0">
                <a:latin typeface="Times New Roman" panose="02020603050405020304" pitchFamily="18" charset="0"/>
              </a:rPr>
              <a:t>The Elements of Balance Sheet</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Assets=Liabilities+Owners</a:t>
            </a:r>
            <a:r>
              <a:rPr lang="zh-CN" altLang="en-US" sz="2800" dirty="0">
                <a:latin typeface="Times New Roman" panose="02020603050405020304" pitchFamily="18" charset="0"/>
              </a:rPr>
              <a:t>’</a:t>
            </a:r>
            <a:r>
              <a:rPr lang="en-US" altLang="zh-CN" sz="2800" dirty="0">
                <a:latin typeface="Times New Roman" panose="02020603050405020304" pitchFamily="18" charset="0"/>
              </a:rPr>
              <a:t> Equity</a:t>
            </a:r>
            <a:endParaRPr lang="zh-CN" altLang="en-US" sz="2800" dirty="0">
              <a:latin typeface="Times New Roman" panose="02020603050405020304" pitchFamily="18" charset="0"/>
            </a:endParaRPr>
          </a:p>
        </p:txBody>
      </p:sp>
      <p:sp>
        <p:nvSpPr>
          <p:cNvPr id="54276" name="TextBox 3"/>
          <p:cNvSpPr txBox="1"/>
          <p:nvPr/>
        </p:nvSpPr>
        <p:spPr>
          <a:xfrm>
            <a:off x="755650" y="4868863"/>
            <a:ext cx="7848600" cy="1385887"/>
          </a:xfrm>
          <a:prstGeom prst="rect">
            <a:avLst/>
          </a:prstGeom>
          <a:noFill/>
          <a:ln w="9525">
            <a:noFill/>
          </a:ln>
        </p:spPr>
        <p:txBody>
          <a:bodyPr>
            <a:spAutoFit/>
          </a:bodyPr>
          <a:p>
            <a:r>
              <a:rPr lang="en-US" altLang="zh-CN" sz="2800" dirty="0">
                <a:latin typeface="Times New Roman" panose="02020603050405020304" pitchFamily="18" charset="0"/>
              </a:rPr>
              <a:t>7.1.2</a:t>
            </a:r>
            <a:r>
              <a:rPr lang="zh-CN" altLang="en-US" sz="2800" dirty="0">
                <a:latin typeface="Times New Roman" panose="02020603050405020304" pitchFamily="18" charset="0"/>
              </a:rPr>
              <a:t>　</a:t>
            </a:r>
            <a:r>
              <a:rPr lang="en-US" altLang="zh-CN" sz="2800" dirty="0">
                <a:latin typeface="Times New Roman" panose="02020603050405020304" pitchFamily="18" charset="0"/>
              </a:rPr>
              <a:t>Sample of a Balance Sheet</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Account Form</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Reporting Form</a:t>
            </a:r>
            <a:endParaRPr lang="zh-CN" altLang="en-US" sz="2800" dirty="0">
              <a:latin typeface="Times New Roman" panose="02020603050405020304" pitchFamily="18" charset="0"/>
            </a:endParaRPr>
          </a:p>
        </p:txBody>
      </p:sp>
      <p:pic>
        <p:nvPicPr>
          <p:cNvPr id="54277" name="701.jpg"/>
          <p:cNvPicPr>
            <a:picLocks noChangeAspect="1"/>
          </p:cNvPicPr>
          <p:nvPr/>
        </p:nvPicPr>
        <p:blipFill>
          <a:blip r:embed="rId1"/>
          <a:stretch>
            <a:fillRect/>
          </a:stretch>
        </p:blipFill>
        <p:spPr>
          <a:xfrm>
            <a:off x="611188" y="2247900"/>
            <a:ext cx="7777162" cy="2476500"/>
          </a:xfrm>
          <a:prstGeom prst="rect">
            <a:avLst/>
          </a:prstGeom>
          <a:noFill/>
          <a:ln w="9525">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9219" name="矩形 4"/>
          <p:cNvSpPr/>
          <p:nvPr/>
        </p:nvSpPr>
        <p:spPr>
          <a:xfrm>
            <a:off x="323850" y="404813"/>
            <a:ext cx="8462963" cy="5632450"/>
          </a:xfrm>
          <a:prstGeom prst="rect">
            <a:avLst/>
          </a:prstGeom>
          <a:noFill/>
          <a:ln w="9525">
            <a:noFill/>
          </a:ln>
        </p:spPr>
        <p:txBody>
          <a:bodyPr>
            <a:spAutoFit/>
          </a:bodyPr>
          <a:p>
            <a:r>
              <a:rPr lang="en-US" altLang="zh-CN" dirty="0">
                <a:latin typeface="Times New Roman" panose="02020603050405020304" pitchFamily="18" charset="0"/>
              </a:rPr>
              <a:t>1.2</a:t>
            </a:r>
            <a:r>
              <a:rPr lang="zh-CN" altLang="en-US" dirty="0">
                <a:latin typeface="Times New Roman" panose="02020603050405020304" pitchFamily="18" charset="0"/>
              </a:rPr>
              <a:t>　</a:t>
            </a:r>
            <a:r>
              <a:rPr lang="en-US" altLang="zh-CN" dirty="0">
                <a:latin typeface="Times New Roman" panose="02020603050405020304" pitchFamily="18" charset="0"/>
              </a:rPr>
              <a:t>The Role of Accounting</a:t>
            </a:r>
            <a:endParaRPr lang="zh-CN" altLang="en-US" dirty="0">
              <a:latin typeface="Times New Roman" panose="02020603050405020304" pitchFamily="18" charset="0"/>
            </a:endParaRPr>
          </a:p>
          <a:p>
            <a:endParaRPr lang="en-US" altLang="zh-CN" sz="3200" dirty="0">
              <a:latin typeface="Times New Roman" panose="02020603050405020304" pitchFamily="18" charset="0"/>
            </a:endParaRPr>
          </a:p>
          <a:p>
            <a:r>
              <a:rPr lang="en-US" altLang="zh-CN" sz="3200" dirty="0">
                <a:latin typeface="Times New Roman" panose="02020603050405020304" pitchFamily="18" charset="0"/>
              </a:rPr>
              <a:t>Decision Makers Who Use Accounting </a:t>
            </a:r>
            <a:endParaRPr lang="en-US" altLang="zh-CN" sz="3200" dirty="0">
              <a:latin typeface="Times New Roman" panose="02020603050405020304" pitchFamily="18" charset="0"/>
            </a:endParaRPr>
          </a:p>
          <a:p>
            <a:endParaRPr lang="en-US" altLang="zh-CN" sz="3200" dirty="0">
              <a:latin typeface="Times New Roman" panose="02020603050405020304" pitchFamily="18" charset="0"/>
            </a:endParaRPr>
          </a:p>
          <a:p>
            <a:r>
              <a:rPr lang="en-US" altLang="zh-CN" sz="2800" dirty="0">
                <a:latin typeface="Times New Roman" panose="02020603050405020304" pitchFamily="18" charset="0"/>
              </a:rPr>
              <a:t>     Information</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     Individuals</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    Businesses</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    Investors and Creditors</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    Government Regulatory Agencies</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    Taxing Authorities</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    Nonprofit Organizations</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    Other Users</a:t>
            </a:r>
            <a:endParaRPr lang="zh-CN" altLang="en-US" sz="2800" dirty="0">
              <a:latin typeface="Times New Roman" panose="02020603050405020304"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55299" name="矩形 4"/>
          <p:cNvSpPr/>
          <p:nvPr/>
        </p:nvSpPr>
        <p:spPr>
          <a:xfrm>
            <a:off x="571500" y="1811338"/>
            <a:ext cx="8215313" cy="2862262"/>
          </a:xfrm>
          <a:prstGeom prst="rect">
            <a:avLst/>
          </a:prstGeom>
          <a:noFill/>
          <a:ln w="9525">
            <a:noFill/>
          </a:ln>
        </p:spPr>
        <p:txBody>
          <a:bodyPr>
            <a:spAutoFit/>
          </a:bodyPr>
          <a:p>
            <a:r>
              <a:rPr lang="en-US" altLang="zh-CN" dirty="0">
                <a:latin typeface="Times New Roman" panose="02020603050405020304" pitchFamily="18" charset="0"/>
              </a:rPr>
              <a:t>7.2</a:t>
            </a:r>
            <a:r>
              <a:rPr lang="zh-CN" altLang="en-US" dirty="0">
                <a:latin typeface="Times New Roman" panose="02020603050405020304" pitchFamily="18" charset="0"/>
              </a:rPr>
              <a:t>　</a:t>
            </a:r>
            <a:r>
              <a:rPr lang="en-US" altLang="zh-CN" dirty="0">
                <a:latin typeface="Times New Roman" panose="02020603050405020304" pitchFamily="18" charset="0"/>
              </a:rPr>
              <a:t>Income Statement</a:t>
            </a:r>
            <a:endParaRPr lang="zh-CN" altLang="en-US" dirty="0">
              <a:latin typeface="Times New Roman" panose="02020603050405020304" pitchFamily="18" charset="0"/>
            </a:endParaRPr>
          </a:p>
          <a:p>
            <a:r>
              <a:rPr lang="en-US" altLang="zh-CN" sz="2800" dirty="0">
                <a:latin typeface="Times New Roman" panose="02020603050405020304" pitchFamily="18" charset="0"/>
              </a:rPr>
              <a:t>7.2.1</a:t>
            </a:r>
            <a:r>
              <a:rPr lang="zh-CN" altLang="en-US" sz="2800" dirty="0">
                <a:latin typeface="Times New Roman" panose="02020603050405020304" pitchFamily="18" charset="0"/>
              </a:rPr>
              <a:t>　</a:t>
            </a:r>
            <a:r>
              <a:rPr lang="en-US" altLang="zh-CN" sz="2800" dirty="0">
                <a:latin typeface="Times New Roman" panose="02020603050405020304" pitchFamily="18" charset="0"/>
              </a:rPr>
              <a:t>The Elements of Income Statement</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Total revenues-total expense=net income/loss</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7.2.2</a:t>
            </a:r>
            <a:r>
              <a:rPr lang="zh-CN" altLang="en-US" sz="2800" dirty="0">
                <a:latin typeface="Times New Roman" panose="02020603050405020304" pitchFamily="18" charset="0"/>
              </a:rPr>
              <a:t>　</a:t>
            </a:r>
            <a:r>
              <a:rPr lang="en-US" altLang="zh-CN" sz="2800" dirty="0">
                <a:latin typeface="Times New Roman" panose="02020603050405020304" pitchFamily="18" charset="0"/>
              </a:rPr>
              <a:t>Sample of an Income Statement</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Single step Income Statement</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Multiple step Income Statement</a:t>
            </a:r>
            <a:endParaRPr lang="zh-CN" altLang="en-US" sz="2800" dirty="0">
              <a:latin typeface="Times New Roman" panose="02020603050405020304" pitchFamily="18"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56323" name="矩形 4"/>
          <p:cNvSpPr/>
          <p:nvPr/>
        </p:nvSpPr>
        <p:spPr>
          <a:xfrm>
            <a:off x="571500" y="620713"/>
            <a:ext cx="8215313" cy="1138237"/>
          </a:xfrm>
          <a:prstGeom prst="rect">
            <a:avLst/>
          </a:prstGeom>
          <a:noFill/>
          <a:ln w="9525">
            <a:noFill/>
          </a:ln>
        </p:spPr>
        <p:txBody>
          <a:bodyPr>
            <a:spAutoFit/>
          </a:bodyPr>
          <a:p>
            <a:r>
              <a:rPr lang="en-US" altLang="zh-CN" dirty="0">
                <a:latin typeface="Times New Roman" panose="02020603050405020304" pitchFamily="18" charset="0"/>
              </a:rPr>
              <a:t>7.3</a:t>
            </a:r>
            <a:r>
              <a:rPr lang="zh-CN" altLang="en-US" dirty="0">
                <a:latin typeface="Times New Roman" panose="02020603050405020304" pitchFamily="18" charset="0"/>
              </a:rPr>
              <a:t>　</a:t>
            </a:r>
            <a:r>
              <a:rPr lang="en-US" altLang="zh-CN" dirty="0">
                <a:latin typeface="Times New Roman" panose="02020603050405020304" pitchFamily="18" charset="0"/>
              </a:rPr>
              <a:t>Statement of Cash Flows</a:t>
            </a:r>
            <a:endParaRPr lang="zh-CN" altLang="en-US" dirty="0">
              <a:latin typeface="Times New Roman" panose="02020603050405020304" pitchFamily="18" charset="0"/>
            </a:endParaRPr>
          </a:p>
          <a:p>
            <a:r>
              <a:rPr lang="en-US" altLang="zh-CN" sz="2800" dirty="0">
                <a:latin typeface="Times New Roman" panose="02020603050405020304" pitchFamily="18" charset="0"/>
              </a:rPr>
              <a:t>7.3.1</a:t>
            </a:r>
            <a:r>
              <a:rPr lang="zh-CN" altLang="en-US" sz="2800" dirty="0">
                <a:latin typeface="Times New Roman" panose="02020603050405020304" pitchFamily="18" charset="0"/>
              </a:rPr>
              <a:t>　</a:t>
            </a:r>
            <a:r>
              <a:rPr lang="en-US" altLang="zh-CN" sz="2800" dirty="0">
                <a:latin typeface="Times New Roman" panose="02020603050405020304" pitchFamily="18" charset="0"/>
              </a:rPr>
              <a:t>The Elements of the Statement of Cash Flows</a:t>
            </a:r>
            <a:endParaRPr lang="zh-CN" altLang="en-US" sz="2800" dirty="0">
              <a:latin typeface="Times New Roman" panose="02020603050405020304" pitchFamily="18" charset="0"/>
            </a:endParaRPr>
          </a:p>
        </p:txBody>
      </p:sp>
      <p:pic>
        <p:nvPicPr>
          <p:cNvPr id="56324" name="702.jpg"/>
          <p:cNvPicPr>
            <a:picLocks noChangeAspect="1"/>
          </p:cNvPicPr>
          <p:nvPr/>
        </p:nvPicPr>
        <p:blipFill>
          <a:blip r:embed="rId1"/>
          <a:stretch>
            <a:fillRect/>
          </a:stretch>
        </p:blipFill>
        <p:spPr>
          <a:xfrm>
            <a:off x="431800" y="1879600"/>
            <a:ext cx="8027988" cy="3781425"/>
          </a:xfrm>
          <a:prstGeom prst="rect">
            <a:avLst/>
          </a:prstGeom>
          <a:noFill/>
          <a:ln w="9525">
            <a:noFill/>
          </a:ln>
        </p:spPr>
      </p:pic>
      <p:sp>
        <p:nvSpPr>
          <p:cNvPr id="56325" name="TextBox 4"/>
          <p:cNvSpPr txBox="1"/>
          <p:nvPr/>
        </p:nvSpPr>
        <p:spPr>
          <a:xfrm>
            <a:off x="684213" y="5786438"/>
            <a:ext cx="7704137" cy="522287"/>
          </a:xfrm>
          <a:prstGeom prst="rect">
            <a:avLst/>
          </a:prstGeom>
          <a:noFill/>
          <a:ln w="9525">
            <a:noFill/>
          </a:ln>
        </p:spPr>
        <p:txBody>
          <a:bodyPr>
            <a:spAutoFit/>
          </a:bodyPr>
          <a:p>
            <a:r>
              <a:rPr lang="en-US" altLang="zh-CN" sz="2800" dirty="0">
                <a:latin typeface="Times New Roman" panose="02020603050405020304" pitchFamily="18" charset="0"/>
              </a:rPr>
              <a:t>7.3.2</a:t>
            </a:r>
            <a:r>
              <a:rPr lang="zh-CN" altLang="en-US" sz="2800" dirty="0">
                <a:latin typeface="Times New Roman" panose="02020603050405020304" pitchFamily="18" charset="0"/>
              </a:rPr>
              <a:t>　</a:t>
            </a:r>
            <a:r>
              <a:rPr lang="en-US" altLang="zh-CN" sz="2800" dirty="0">
                <a:latin typeface="Times New Roman" panose="02020603050405020304" pitchFamily="18" charset="0"/>
              </a:rPr>
              <a:t>Sample a Statement of Cash Flows</a:t>
            </a:r>
            <a:endParaRPr lang="zh-CN" altLang="en-US" sz="2800" dirty="0">
              <a:latin typeface="Times New Roman" panose="02020603050405020304"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6"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57347" name="矩形 4"/>
          <p:cNvSpPr/>
          <p:nvPr/>
        </p:nvSpPr>
        <p:spPr>
          <a:xfrm>
            <a:off x="571500" y="571500"/>
            <a:ext cx="8215313" cy="523875"/>
          </a:xfrm>
          <a:prstGeom prst="rect">
            <a:avLst/>
          </a:prstGeom>
          <a:noFill/>
          <a:ln w="9525">
            <a:noFill/>
          </a:ln>
        </p:spPr>
        <p:txBody>
          <a:bodyPr>
            <a:spAutoFit/>
          </a:bodyPr>
          <a:p>
            <a:r>
              <a:rPr lang="en-US" altLang="zh-CN" sz="2800" dirty="0">
                <a:latin typeface="Times New Roman" panose="02020603050405020304" pitchFamily="18" charset="0"/>
              </a:rPr>
              <a:t>7.4</a:t>
            </a:r>
            <a:r>
              <a:rPr lang="zh-CN" altLang="en-US" sz="2800" dirty="0">
                <a:latin typeface="Times New Roman" panose="02020603050405020304" pitchFamily="18" charset="0"/>
              </a:rPr>
              <a:t>　</a:t>
            </a:r>
            <a:r>
              <a:rPr lang="en-US" altLang="zh-CN" sz="2800" dirty="0">
                <a:latin typeface="Times New Roman" panose="02020603050405020304" pitchFamily="18" charset="0"/>
              </a:rPr>
              <a:t>How Financial Statements Tie Together</a:t>
            </a:r>
            <a:endParaRPr lang="zh-CN" altLang="en-US" dirty="0">
              <a:latin typeface="Times New Roman" panose="02020603050405020304" pitchFamily="18" charset="0"/>
            </a:endParaRPr>
          </a:p>
        </p:txBody>
      </p:sp>
      <p:pic>
        <p:nvPicPr>
          <p:cNvPr id="57348" name="703.jpg"/>
          <p:cNvPicPr>
            <a:picLocks noChangeAspect="1"/>
          </p:cNvPicPr>
          <p:nvPr/>
        </p:nvPicPr>
        <p:blipFill>
          <a:blip r:embed="rId1"/>
          <a:stretch>
            <a:fillRect/>
          </a:stretch>
        </p:blipFill>
        <p:spPr>
          <a:xfrm>
            <a:off x="611188" y="1196975"/>
            <a:ext cx="7848600" cy="4875213"/>
          </a:xfrm>
          <a:prstGeom prst="rect">
            <a:avLst/>
          </a:prstGeom>
          <a:noFill/>
          <a:ln w="9525">
            <a:noFill/>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Rectangle 2"/>
          <p:cNvSpPr>
            <a:spLocks noGrp="1"/>
          </p:cNvSpPr>
          <p:nvPr>
            <p:ph type="title"/>
          </p:nvPr>
        </p:nvSpPr>
        <p:spPr>
          <a:xfrm>
            <a:off x="395288" y="260350"/>
            <a:ext cx="8229600" cy="1143000"/>
          </a:xfrm>
        </p:spPr>
        <p:txBody>
          <a:bodyPr vert="horz" wrap="square" lIns="0" tIns="45720" rIns="0" bIns="0" anchor="b"/>
          <a:p>
            <a:r>
              <a:rPr lang="en-US" altLang="zh-CN" sz="4000" dirty="0"/>
              <a:t>CHAPTER</a:t>
            </a:r>
            <a:r>
              <a:rPr lang="zh-CN" altLang="en-US" sz="4000" dirty="0"/>
              <a:t>　</a:t>
            </a:r>
            <a:r>
              <a:rPr lang="en-US" altLang="zh-CN" sz="4000" dirty="0"/>
              <a:t>8</a:t>
            </a:r>
            <a:br>
              <a:rPr lang="zh-CN" altLang="en-US" sz="4000" dirty="0"/>
            </a:br>
            <a:r>
              <a:rPr lang="en-US" altLang="zh-CN" sz="4000" dirty="0"/>
              <a:t>Accounting for a TypicalOperating Cycle</a:t>
            </a:r>
            <a:endParaRPr lang="zh-CN" altLang="en-US" sz="4000" dirty="0"/>
          </a:p>
        </p:txBody>
      </p:sp>
      <p:sp>
        <p:nvSpPr>
          <p:cNvPr id="58371" name="Rectangle 3"/>
          <p:cNvSpPr>
            <a:spLocks noGrp="1"/>
          </p:cNvSpPr>
          <p:nvPr>
            <p:ph idx="1"/>
          </p:nvPr>
        </p:nvSpPr>
        <p:spPr>
          <a:xfrm>
            <a:off x="395288" y="1628775"/>
            <a:ext cx="8229600" cy="4389438"/>
          </a:xfrm>
        </p:spPr>
        <p:txBody>
          <a:bodyPr vert="horz" wrap="square" lIns="91440" tIns="45720" rIns="91440" bIns="45720" anchor="t"/>
          <a:p>
            <a:r>
              <a:rPr lang="en-US" altLang="zh-CN" sz="2400" dirty="0"/>
              <a:t>——How to Fulfill an Accounting Cycle</a:t>
            </a:r>
            <a:endParaRPr lang="zh-CN" altLang="en-US" sz="2400" dirty="0"/>
          </a:p>
          <a:p>
            <a:r>
              <a:rPr lang="zh-CN" altLang="en-US" sz="2400" dirty="0"/>
              <a:t>　　</a:t>
            </a:r>
            <a:r>
              <a:rPr lang="en-US" altLang="zh-CN" sz="2400" dirty="0"/>
              <a:t>So far,we have learned basic concepts,fundamentals,methods,procedures of accounting and the three basic financial statements.In this chapter,we will apply what we have learned to go through the transactions of financing,raw material and fixed assets purchasing,manufacturing and goods selling􀆼almost all kinds of the transactions since the establishment of a business to revenue earning,and thus finally fulfill an accounting cycle.</a:t>
            </a:r>
            <a:endParaRPr lang="zh-CN" altLang="en-US" sz="2400" dirty="0"/>
          </a:p>
          <a:p>
            <a:endParaRPr lang="zh-CN" altLang="en-US" sz="1800" dirty="0"/>
          </a:p>
          <a:p>
            <a:endParaRPr lang="zh-CN" altLang="en-US" sz="1800" dirty="0"/>
          </a:p>
          <a:p>
            <a:endParaRPr lang="zh-CN" altLang="en-US" sz="1800" dirty="0"/>
          </a:p>
          <a:p>
            <a:pPr>
              <a:lnSpc>
                <a:spcPct val="80000"/>
              </a:lnSpc>
            </a:pPr>
            <a:endParaRPr lang="zh-CN" altLang="en-US" sz="22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4" name="Rectangle 2"/>
          <p:cNvSpPr>
            <a:spLocks noGrp="1"/>
          </p:cNvSpPr>
          <p:nvPr>
            <p:ph type="title"/>
          </p:nvPr>
        </p:nvSpPr>
        <p:spPr>
          <a:xfrm>
            <a:off x="395288" y="260350"/>
            <a:ext cx="8229600" cy="1143000"/>
          </a:xfrm>
        </p:spPr>
        <p:txBody>
          <a:bodyPr vert="horz" wrap="square" lIns="0" tIns="45720" rIns="0" bIns="0" anchor="b"/>
          <a:p>
            <a:r>
              <a:rPr lang="en-US" altLang="zh-CN" sz="4000" dirty="0"/>
              <a:t>CHAPTER</a:t>
            </a:r>
            <a:r>
              <a:rPr lang="zh-CN" altLang="en-US" sz="4000" dirty="0"/>
              <a:t>　</a:t>
            </a:r>
            <a:r>
              <a:rPr lang="en-US" altLang="zh-CN" sz="4000" dirty="0"/>
              <a:t>8</a:t>
            </a:r>
            <a:br>
              <a:rPr lang="zh-CN" altLang="en-US" sz="4000" dirty="0"/>
            </a:br>
            <a:r>
              <a:rPr lang="en-US" altLang="zh-CN" sz="4000" dirty="0"/>
              <a:t>Accounting for a TypicalOperating Cycle</a:t>
            </a:r>
            <a:endParaRPr lang="zh-CN" altLang="en-US" sz="4000" dirty="0"/>
          </a:p>
        </p:txBody>
      </p:sp>
      <p:sp>
        <p:nvSpPr>
          <p:cNvPr id="59395" name="Rectangle 3"/>
          <p:cNvSpPr>
            <a:spLocks noGrp="1"/>
          </p:cNvSpPr>
          <p:nvPr>
            <p:ph idx="1"/>
          </p:nvPr>
        </p:nvSpPr>
        <p:spPr>
          <a:xfrm>
            <a:off x="395288" y="1628775"/>
            <a:ext cx="8229600" cy="4389438"/>
          </a:xfrm>
        </p:spPr>
        <p:txBody>
          <a:bodyPr vert="horz" wrap="square" lIns="91440" tIns="45720" rIns="91440" bIns="45720" anchor="t"/>
          <a:p>
            <a:pPr algn="ctr" eaLnBrk="1" hangingPunct="1">
              <a:lnSpc>
                <a:spcPct val="80000"/>
              </a:lnSpc>
              <a:buClr>
                <a:schemeClr val="tx1"/>
              </a:buClr>
              <a:buFont typeface="Wingdings" panose="05000000000000000000" pitchFamily="2" charset="2"/>
              <a:buNone/>
            </a:pPr>
            <a:r>
              <a:rPr lang="en-US" altLang="zh-CN" sz="2400" dirty="0"/>
              <a:t>Key words, phrases, and special terms</a:t>
            </a:r>
            <a:r>
              <a:rPr lang="en-US" altLang="zh-CN" sz="1800" dirty="0"/>
              <a:t>   </a:t>
            </a:r>
            <a:endParaRPr lang="en-US" altLang="zh-CN" sz="1800" dirty="0"/>
          </a:p>
          <a:p>
            <a:pPr>
              <a:buChar char=""/>
            </a:pPr>
            <a:endParaRPr lang="en-US" altLang="zh-CN" sz="1800" dirty="0"/>
          </a:p>
          <a:p>
            <a:pPr>
              <a:buChar char=""/>
            </a:pPr>
            <a:r>
              <a:rPr lang="zh-CN" altLang="en-US" sz="1800" dirty="0"/>
              <a:t>　</a:t>
            </a:r>
            <a:r>
              <a:rPr lang="en-US" altLang="zh-CN" sz="1800" dirty="0"/>
              <a:t>equity financing</a:t>
            </a:r>
            <a:r>
              <a:rPr lang="zh-CN" altLang="en-US" sz="1800" dirty="0"/>
              <a:t>股权融资　　</a:t>
            </a:r>
            <a:r>
              <a:rPr lang="en-US" altLang="zh-CN" sz="1800" dirty="0"/>
              <a:t>debt financing</a:t>
            </a:r>
            <a:r>
              <a:rPr lang="zh-CN" altLang="en-US" sz="1800" dirty="0"/>
              <a:t>债权融资</a:t>
            </a:r>
            <a:endParaRPr lang="en-US" altLang="zh-CN" sz="1800" dirty="0"/>
          </a:p>
          <a:p>
            <a:pPr>
              <a:buChar char=""/>
            </a:pPr>
            <a:r>
              <a:rPr lang="en-US" altLang="zh-CN" sz="1800" dirty="0"/>
              <a:t>    raw material</a:t>
            </a:r>
            <a:r>
              <a:rPr lang="zh-CN" altLang="en-US" sz="1800" dirty="0"/>
              <a:t>原材料　　</a:t>
            </a:r>
            <a:r>
              <a:rPr lang="en-US" altLang="zh-CN" sz="1800" dirty="0"/>
              <a:t>direct material</a:t>
            </a:r>
            <a:r>
              <a:rPr lang="zh-CN" altLang="en-US" sz="1800" dirty="0"/>
              <a:t>直接材料</a:t>
            </a:r>
            <a:endParaRPr lang="en-US" altLang="zh-CN" sz="1800" dirty="0"/>
          </a:p>
          <a:p>
            <a:pPr>
              <a:buChar char=""/>
            </a:pPr>
            <a:r>
              <a:rPr lang="en-US" altLang="zh-CN" sz="1800" dirty="0"/>
              <a:t>    direct labor</a:t>
            </a:r>
            <a:r>
              <a:rPr lang="zh-CN" altLang="en-US" sz="1800" dirty="0"/>
              <a:t>直接工资　　</a:t>
            </a:r>
            <a:r>
              <a:rPr lang="en-US" altLang="zh-CN" sz="1800" dirty="0"/>
              <a:t>manufacturing overhead</a:t>
            </a:r>
            <a:r>
              <a:rPr lang="zh-CN" altLang="en-US" sz="1800" dirty="0"/>
              <a:t>制造费用</a:t>
            </a:r>
            <a:endParaRPr lang="en-US" altLang="zh-CN" sz="1800" dirty="0"/>
          </a:p>
          <a:p>
            <a:pPr>
              <a:buChar char=""/>
            </a:pPr>
            <a:r>
              <a:rPr lang="en-US" altLang="zh-CN" sz="1800" dirty="0"/>
              <a:t>    work in progress</a:t>
            </a:r>
            <a:r>
              <a:rPr lang="zh-CN" altLang="en-US" sz="1800" dirty="0"/>
              <a:t>在产品　　</a:t>
            </a:r>
            <a:r>
              <a:rPr lang="en-US" altLang="zh-CN" sz="1800" dirty="0"/>
              <a:t>cost of goods manufactured</a:t>
            </a:r>
            <a:r>
              <a:rPr lang="zh-CN" altLang="en-US" sz="1800" dirty="0"/>
              <a:t>完工产品成本</a:t>
            </a:r>
            <a:endParaRPr lang="en-US" altLang="zh-CN" sz="1800" dirty="0"/>
          </a:p>
          <a:p>
            <a:pPr>
              <a:buChar char=""/>
            </a:pPr>
            <a:r>
              <a:rPr lang="en-US" altLang="zh-CN" sz="1800" dirty="0"/>
              <a:t>    finished goods</a:t>
            </a:r>
            <a:r>
              <a:rPr lang="zh-CN" altLang="en-US" sz="1800" dirty="0"/>
              <a:t>产成品　　</a:t>
            </a:r>
            <a:r>
              <a:rPr lang="en-US" altLang="zh-CN" sz="1800" dirty="0"/>
              <a:t>cost of goods sold</a:t>
            </a:r>
            <a:r>
              <a:rPr lang="zh-CN" altLang="en-US" sz="1800" dirty="0"/>
              <a:t>销货成本</a:t>
            </a:r>
            <a:endParaRPr lang="en-US" altLang="zh-CN" sz="1800" dirty="0"/>
          </a:p>
          <a:p>
            <a:pPr>
              <a:buChar char=""/>
            </a:pPr>
            <a:r>
              <a:rPr lang="en-US" altLang="zh-CN" sz="1800" dirty="0"/>
              <a:t>    amortization</a:t>
            </a:r>
            <a:r>
              <a:rPr lang="zh-CN" altLang="en-US" sz="1800" dirty="0"/>
              <a:t>摊销</a:t>
            </a:r>
            <a:endParaRPr lang="zh-CN" altLang="en-US" sz="1800" dirty="0"/>
          </a:p>
          <a:p>
            <a:pPr>
              <a:buChar char=""/>
            </a:pPr>
            <a:endParaRPr lang="zh-CN" altLang="en-US" sz="1800" dirty="0"/>
          </a:p>
          <a:p>
            <a:pPr>
              <a:buChar char=""/>
            </a:pPr>
            <a:endParaRPr lang="zh-CN" altLang="en-US" sz="1800" dirty="0"/>
          </a:p>
          <a:p>
            <a:pPr>
              <a:buChar char=""/>
            </a:pPr>
            <a:endParaRPr lang="zh-CN" altLang="en-US" sz="1800" dirty="0"/>
          </a:p>
          <a:p>
            <a:pPr>
              <a:buChar char=""/>
            </a:pPr>
            <a:endParaRPr lang="zh-CN" altLang="en-US" sz="1800" dirty="0"/>
          </a:p>
          <a:p>
            <a:pPr>
              <a:buChar char=""/>
            </a:pPr>
            <a:endParaRPr lang="zh-CN" altLang="en-US" sz="1800" dirty="0"/>
          </a:p>
          <a:p>
            <a:pPr>
              <a:buChar char=""/>
            </a:pPr>
            <a:endParaRPr lang="zh-CN" altLang="en-US" sz="1800" dirty="0"/>
          </a:p>
          <a:p>
            <a:pPr>
              <a:lnSpc>
                <a:spcPct val="80000"/>
              </a:lnSpc>
              <a:buChar char=""/>
            </a:pPr>
            <a:endParaRPr lang="zh-CN" altLang="en-US" sz="2200" dirty="0"/>
          </a:p>
        </p:txBody>
      </p:sp>
      <p:sp>
        <p:nvSpPr>
          <p:cNvPr id="59396" name="AutoShape 4"/>
          <p:cNvSpPr/>
          <p:nvPr/>
        </p:nvSpPr>
        <p:spPr>
          <a:xfrm>
            <a:off x="611188" y="2492375"/>
            <a:ext cx="287337" cy="1223963"/>
          </a:xfrm>
          <a:prstGeom prst="leftBrace">
            <a:avLst>
              <a:gd name="adj1" fmla="val 35497"/>
              <a:gd name="adj2" fmla="val 50000"/>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8"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60419" name="矩形 4"/>
          <p:cNvSpPr/>
          <p:nvPr/>
        </p:nvSpPr>
        <p:spPr>
          <a:xfrm>
            <a:off x="571500" y="1557338"/>
            <a:ext cx="8215313" cy="3970337"/>
          </a:xfrm>
          <a:prstGeom prst="rect">
            <a:avLst/>
          </a:prstGeom>
          <a:noFill/>
          <a:ln w="9525">
            <a:noFill/>
          </a:ln>
        </p:spPr>
        <p:txBody>
          <a:bodyPr>
            <a:spAutoFit/>
          </a:bodyPr>
          <a:p>
            <a:r>
              <a:rPr lang="en-US" altLang="zh-CN" sz="2800" dirty="0">
                <a:latin typeface="Times New Roman" panose="02020603050405020304" pitchFamily="18" charset="0"/>
              </a:rPr>
              <a:t>8.1</a:t>
            </a:r>
            <a:r>
              <a:rPr lang="zh-CN" altLang="en-US" sz="2800" dirty="0">
                <a:latin typeface="Times New Roman" panose="02020603050405020304" pitchFamily="18" charset="0"/>
              </a:rPr>
              <a:t>　</a:t>
            </a:r>
            <a:r>
              <a:rPr lang="en-US" altLang="zh-CN" sz="2800" dirty="0">
                <a:latin typeface="Times New Roman" panose="02020603050405020304" pitchFamily="18" charset="0"/>
              </a:rPr>
              <a:t>Accounting for Financing</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8.1.1</a:t>
            </a:r>
            <a:r>
              <a:rPr lang="zh-CN" altLang="en-US" sz="2800" dirty="0">
                <a:latin typeface="Times New Roman" panose="02020603050405020304" pitchFamily="18" charset="0"/>
              </a:rPr>
              <a:t>　</a:t>
            </a:r>
            <a:r>
              <a:rPr lang="en-US" altLang="zh-CN" sz="2800" dirty="0">
                <a:latin typeface="Times New Roman" panose="02020603050405020304" pitchFamily="18" charset="0"/>
              </a:rPr>
              <a:t>Equity Financing</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As we learned before,owners</a:t>
            </a:r>
            <a:r>
              <a:rPr lang="zh-CN" altLang="zh-CN" sz="2800" dirty="0">
                <a:latin typeface="Times New Roman" panose="02020603050405020304" pitchFamily="18" charset="0"/>
              </a:rPr>
              <a:t>’</a:t>
            </a:r>
            <a:r>
              <a:rPr lang="en-US" altLang="zh-CN" sz="2800" dirty="0">
                <a:latin typeface="Times New Roman" panose="02020603050405020304" pitchFamily="18" charset="0"/>
              </a:rPr>
              <a:t> equity represents the owners</a:t>
            </a:r>
            <a:r>
              <a:rPr lang="zh-CN" altLang="zh-CN" sz="2800" dirty="0">
                <a:latin typeface="Times New Roman" panose="02020603050405020304" pitchFamily="18" charset="0"/>
              </a:rPr>
              <a:t>’</a:t>
            </a:r>
            <a:r>
              <a:rPr lang="en-US" altLang="zh-CN" sz="2800" dirty="0">
                <a:latin typeface="Times New Roman" panose="02020603050405020304" pitchFamily="18" charset="0"/>
              </a:rPr>
              <a:t> claims on the assets of the business.</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8.1.2</a:t>
            </a:r>
            <a:r>
              <a:rPr lang="zh-CN" altLang="en-US" sz="2800" dirty="0">
                <a:latin typeface="Times New Roman" panose="02020603050405020304" pitchFamily="18" charset="0"/>
              </a:rPr>
              <a:t>　</a:t>
            </a:r>
            <a:r>
              <a:rPr lang="en-US" altLang="zh-CN" sz="2800" dirty="0">
                <a:latin typeface="Times New Roman" panose="02020603050405020304" pitchFamily="18" charset="0"/>
              </a:rPr>
              <a:t>Debt Financing</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As we learned before,liability or debt represents debtees</a:t>
            </a:r>
            <a:r>
              <a:rPr lang="zh-CN" altLang="zh-CN" sz="2800" dirty="0">
                <a:latin typeface="Times New Roman" panose="02020603050405020304" pitchFamily="18" charset="0"/>
              </a:rPr>
              <a:t>’</a:t>
            </a:r>
            <a:r>
              <a:rPr lang="en-US" altLang="zh-CN" sz="2800" dirty="0">
                <a:latin typeface="Times New Roman" panose="02020603050405020304" pitchFamily="18" charset="0"/>
              </a:rPr>
              <a:t> claims on the assets of the business.It is another major source to get financed for a business besides equity financing.</a:t>
            </a:r>
            <a:endParaRPr lang="zh-CN" altLang="en-US" sz="2800" dirty="0">
              <a:latin typeface="Times New Roman" panose="02020603050405020304"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61443" name="矩形 4"/>
          <p:cNvSpPr/>
          <p:nvPr/>
        </p:nvSpPr>
        <p:spPr>
          <a:xfrm>
            <a:off x="571500" y="571500"/>
            <a:ext cx="8215313" cy="4832350"/>
          </a:xfrm>
          <a:prstGeom prst="rect">
            <a:avLst/>
          </a:prstGeom>
          <a:noFill/>
          <a:ln w="9525">
            <a:noFill/>
          </a:ln>
        </p:spPr>
        <p:txBody>
          <a:bodyPr>
            <a:spAutoFit/>
          </a:bodyPr>
          <a:p>
            <a:r>
              <a:rPr lang="en-US" altLang="zh-CN" sz="2800" dirty="0">
                <a:latin typeface="Times New Roman" panose="02020603050405020304" pitchFamily="18" charset="0"/>
              </a:rPr>
              <a:t>8.2</a:t>
            </a:r>
            <a:r>
              <a:rPr lang="zh-CN" altLang="en-US" sz="2800" dirty="0">
                <a:latin typeface="Times New Roman" panose="02020603050405020304" pitchFamily="18" charset="0"/>
              </a:rPr>
              <a:t>　</a:t>
            </a:r>
            <a:r>
              <a:rPr lang="en-US" altLang="zh-CN" sz="2800" dirty="0">
                <a:latin typeface="Times New Roman" panose="02020603050405020304" pitchFamily="18" charset="0"/>
              </a:rPr>
              <a:t>Accounting for Supplying (Purchase)</a:t>
            </a:r>
            <a:endParaRPr lang="zh-CN" altLang="en-US" sz="2800" dirty="0">
              <a:latin typeface="Times New Roman" panose="02020603050405020304" pitchFamily="18" charset="0"/>
            </a:endParaRPr>
          </a:p>
          <a:p>
            <a:endParaRPr lang="en-US" altLang="zh-CN" sz="2800" dirty="0">
              <a:latin typeface="Times New Roman" panose="02020603050405020304" pitchFamily="18" charset="0"/>
            </a:endParaRPr>
          </a:p>
          <a:p>
            <a:r>
              <a:rPr lang="en-US" altLang="zh-CN" sz="2800" dirty="0">
                <a:latin typeface="Times New Roman" panose="02020603050405020304" pitchFamily="18" charset="0"/>
              </a:rPr>
              <a:t>8.2.1</a:t>
            </a:r>
            <a:r>
              <a:rPr lang="zh-CN" altLang="en-US" sz="2800" dirty="0">
                <a:latin typeface="Times New Roman" panose="02020603050405020304" pitchFamily="18" charset="0"/>
              </a:rPr>
              <a:t>　</a:t>
            </a:r>
            <a:r>
              <a:rPr lang="en-US" altLang="zh-CN" sz="2800" dirty="0">
                <a:latin typeface="Times New Roman" panose="02020603050405020304" pitchFamily="18" charset="0"/>
              </a:rPr>
              <a:t>Raw Materials Purchasing</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Raw materials are the basic materials and parts that have been acquired and are available for future conversion into salable products.</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8.2.2</a:t>
            </a:r>
            <a:r>
              <a:rPr lang="zh-CN" altLang="en-US" sz="2800" dirty="0">
                <a:latin typeface="Times New Roman" panose="02020603050405020304" pitchFamily="18" charset="0"/>
              </a:rPr>
              <a:t>　</a:t>
            </a:r>
            <a:r>
              <a:rPr lang="en-US" altLang="zh-CN" sz="2800" dirty="0">
                <a:latin typeface="Times New Roman" panose="02020603050405020304" pitchFamily="18" charset="0"/>
              </a:rPr>
              <a:t>Fixed Assets Purchasing</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Fixed assets are those long lived assets acquired by a business for use in operations,rather than for resale to customers.Examples of such assets include land,buildings,equipment,machinery,and vehicles.</a:t>
            </a:r>
            <a:endParaRPr lang="zh-CN" altLang="en-US" sz="2800" dirty="0">
              <a:latin typeface="Times New Roman" panose="02020603050405020304"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62467" name="矩形 4"/>
          <p:cNvSpPr/>
          <p:nvPr/>
        </p:nvSpPr>
        <p:spPr>
          <a:xfrm>
            <a:off x="571500" y="1484313"/>
            <a:ext cx="8215313" cy="3970337"/>
          </a:xfrm>
          <a:prstGeom prst="rect">
            <a:avLst/>
          </a:prstGeom>
          <a:noFill/>
          <a:ln w="9525">
            <a:noFill/>
          </a:ln>
        </p:spPr>
        <p:txBody>
          <a:bodyPr>
            <a:spAutoFit/>
          </a:bodyPr>
          <a:p>
            <a:r>
              <a:rPr lang="en-US" altLang="zh-CN" sz="2800" dirty="0">
                <a:latin typeface="Times New Roman" panose="02020603050405020304" pitchFamily="18" charset="0"/>
              </a:rPr>
              <a:t>8.3</a:t>
            </a:r>
            <a:r>
              <a:rPr lang="zh-CN" altLang="en-US" sz="2800" dirty="0">
                <a:latin typeface="Times New Roman" panose="02020603050405020304" pitchFamily="18" charset="0"/>
              </a:rPr>
              <a:t>　</a:t>
            </a:r>
            <a:r>
              <a:rPr lang="en-US" altLang="zh-CN" sz="2800" dirty="0">
                <a:latin typeface="Times New Roman" panose="02020603050405020304" pitchFamily="18" charset="0"/>
              </a:rPr>
              <a:t>Accounting for Manufacturing (Cost)</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8.3.1</a:t>
            </a:r>
            <a:r>
              <a:rPr lang="zh-CN" altLang="en-US" sz="2800" dirty="0">
                <a:latin typeface="Times New Roman" panose="02020603050405020304" pitchFamily="18" charset="0"/>
              </a:rPr>
              <a:t>　</a:t>
            </a:r>
            <a:r>
              <a:rPr lang="en-US" altLang="zh-CN" sz="2800" dirty="0">
                <a:latin typeface="Times New Roman" panose="02020603050405020304" pitchFamily="18" charset="0"/>
              </a:rPr>
              <a:t>The Flow of Manufacturing Cost</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Finished Goods:</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Work in Process:</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Raw Materials:</a:t>
            </a:r>
            <a:endParaRPr lang="en-US" altLang="zh-CN" sz="2800" dirty="0">
              <a:latin typeface="Times New Roman" panose="02020603050405020304" pitchFamily="18" charset="0"/>
            </a:endParaRPr>
          </a:p>
          <a:p>
            <a:r>
              <a:rPr lang="en-US" altLang="zh-CN" sz="2800" dirty="0">
                <a:latin typeface="Times New Roman" panose="02020603050405020304" pitchFamily="18" charset="0"/>
              </a:rPr>
              <a:t>8.3.2</a:t>
            </a:r>
            <a:r>
              <a:rPr lang="zh-CN" altLang="en-US" sz="2800" dirty="0">
                <a:latin typeface="Times New Roman" panose="02020603050405020304" pitchFamily="18" charset="0"/>
              </a:rPr>
              <a:t>　</a:t>
            </a:r>
            <a:r>
              <a:rPr lang="en-US" altLang="zh-CN" sz="2800" dirty="0">
                <a:latin typeface="Times New Roman" panose="02020603050405020304" pitchFamily="18" charset="0"/>
              </a:rPr>
              <a:t>Costing for Manufacturing</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(A)Prepaid rent</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(B)Depreciation</a:t>
            </a:r>
            <a:endParaRPr lang="zh-CN" altLang="en-US" sz="2800" dirty="0">
              <a:latin typeface="Times New Roman" panose="02020603050405020304" pitchFamily="18" charset="0"/>
            </a:endParaRPr>
          </a:p>
          <a:p>
            <a:r>
              <a:rPr lang="en-US" altLang="zh-CN" sz="2800" dirty="0">
                <a:latin typeface="Times New Roman" panose="02020603050405020304" pitchFamily="18" charset="0"/>
              </a:rPr>
              <a:t>(C)Wages owed</a:t>
            </a:r>
            <a:endParaRPr lang="zh-CN" altLang="en-US" dirty="0">
              <a:latin typeface="Times New Roman" panose="02020603050405020304" pitchFamily="18"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63491" name="矩形 4"/>
          <p:cNvSpPr/>
          <p:nvPr/>
        </p:nvSpPr>
        <p:spPr>
          <a:xfrm>
            <a:off x="571500" y="2241550"/>
            <a:ext cx="8215313" cy="2124075"/>
          </a:xfrm>
          <a:prstGeom prst="rect">
            <a:avLst/>
          </a:prstGeom>
          <a:noFill/>
          <a:ln w="9525">
            <a:noFill/>
          </a:ln>
        </p:spPr>
        <p:txBody>
          <a:bodyPr>
            <a:spAutoFit/>
          </a:bodyPr>
          <a:p>
            <a:r>
              <a:rPr lang="en-US" altLang="zh-CN" dirty="0">
                <a:latin typeface="Times New Roman" panose="02020603050405020304" pitchFamily="18" charset="0"/>
              </a:rPr>
              <a:t>8.4</a:t>
            </a:r>
            <a:r>
              <a:rPr lang="zh-CN" altLang="en-US" dirty="0">
                <a:latin typeface="Times New Roman" panose="02020603050405020304" pitchFamily="18" charset="0"/>
              </a:rPr>
              <a:t>　</a:t>
            </a:r>
            <a:r>
              <a:rPr lang="en-US" altLang="zh-CN" dirty="0">
                <a:latin typeface="Times New Roman" panose="02020603050405020304" pitchFamily="18" charset="0"/>
              </a:rPr>
              <a:t>Accounting for Sales (Revenues)</a:t>
            </a:r>
            <a:endParaRPr lang="zh-CN" altLang="en-US" dirty="0">
              <a:latin typeface="Times New Roman" panose="02020603050405020304" pitchFamily="18" charset="0"/>
            </a:endParaRPr>
          </a:p>
          <a:p>
            <a:r>
              <a:rPr lang="en-US" altLang="zh-CN" sz="3200" dirty="0">
                <a:latin typeface="Times New Roman" panose="02020603050405020304" pitchFamily="18" charset="0"/>
              </a:rPr>
              <a:t>8.4.1</a:t>
            </a:r>
            <a:r>
              <a:rPr lang="zh-CN" altLang="en-US" sz="3200" dirty="0">
                <a:latin typeface="Times New Roman" panose="02020603050405020304" pitchFamily="18" charset="0"/>
              </a:rPr>
              <a:t>　</a:t>
            </a:r>
            <a:r>
              <a:rPr lang="en-US" altLang="zh-CN" sz="3200" dirty="0">
                <a:latin typeface="Times New Roman" panose="02020603050405020304" pitchFamily="18" charset="0"/>
              </a:rPr>
              <a:t>Accounting for Sales Revenue</a:t>
            </a:r>
            <a:endParaRPr lang="zh-CN" altLang="en-US" sz="3200" dirty="0">
              <a:latin typeface="Times New Roman" panose="02020603050405020304" pitchFamily="18" charset="0"/>
            </a:endParaRPr>
          </a:p>
          <a:p>
            <a:r>
              <a:rPr lang="en-US" altLang="zh-CN" sz="3200" dirty="0">
                <a:latin typeface="Times New Roman" panose="02020603050405020304" pitchFamily="18" charset="0"/>
              </a:rPr>
              <a:t>8.4.2</a:t>
            </a:r>
            <a:r>
              <a:rPr lang="zh-CN" altLang="en-US" sz="3200" dirty="0">
                <a:latin typeface="Times New Roman" panose="02020603050405020304" pitchFamily="18" charset="0"/>
              </a:rPr>
              <a:t>　</a:t>
            </a:r>
            <a:r>
              <a:rPr lang="en-US" altLang="zh-CN" sz="3200" dirty="0">
                <a:latin typeface="Times New Roman" panose="02020603050405020304" pitchFamily="18" charset="0"/>
              </a:rPr>
              <a:t>Accounting for Cost of Goods Sold</a:t>
            </a:r>
            <a:endParaRPr lang="zh-CN" altLang="en-US" sz="3200" dirty="0">
              <a:latin typeface="Times New Roman" panose="02020603050405020304" pitchFamily="18" charset="0"/>
            </a:endParaRPr>
          </a:p>
          <a:p>
            <a:r>
              <a:rPr lang="en-US" altLang="zh-CN" sz="2800" dirty="0">
                <a:latin typeface="Times New Roman" panose="02020603050405020304" pitchFamily="18" charset="0"/>
              </a:rPr>
              <a:t>COGS=BI+NFG (or P)– EI</a:t>
            </a:r>
            <a:endParaRPr lang="zh-CN" altLang="en-US" dirty="0">
              <a:latin typeface="Times New Roman" panose="02020603050405020304" pitchFamily="18"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4"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64515" name="矩形 4"/>
          <p:cNvSpPr/>
          <p:nvPr/>
        </p:nvSpPr>
        <p:spPr>
          <a:xfrm>
            <a:off x="571500" y="571500"/>
            <a:ext cx="8215313" cy="5324475"/>
          </a:xfrm>
          <a:prstGeom prst="rect">
            <a:avLst/>
          </a:prstGeom>
          <a:noFill/>
          <a:ln w="9525">
            <a:noFill/>
          </a:ln>
        </p:spPr>
        <p:txBody>
          <a:bodyPr>
            <a:spAutoFit/>
          </a:bodyPr>
          <a:p>
            <a:r>
              <a:rPr lang="en-US" altLang="zh-CN" dirty="0">
                <a:latin typeface="Times New Roman" panose="02020603050405020304" pitchFamily="18" charset="0"/>
              </a:rPr>
              <a:t>8.5</a:t>
            </a:r>
            <a:r>
              <a:rPr lang="zh-CN" altLang="en-US" dirty="0">
                <a:latin typeface="Times New Roman" panose="02020603050405020304" pitchFamily="18" charset="0"/>
              </a:rPr>
              <a:t>　</a:t>
            </a:r>
            <a:r>
              <a:rPr lang="en-US" altLang="zh-CN" dirty="0">
                <a:latin typeface="Times New Roman" panose="02020603050405020304" pitchFamily="18" charset="0"/>
              </a:rPr>
              <a:t>Fulfilling an Accounting Cycle</a:t>
            </a:r>
            <a:endParaRPr lang="zh-CN" altLang="en-US" dirty="0">
              <a:latin typeface="Times New Roman" panose="02020603050405020304" pitchFamily="18" charset="0"/>
            </a:endParaRPr>
          </a:p>
          <a:p>
            <a:r>
              <a:rPr lang="en-US" altLang="zh-CN" sz="2800" dirty="0">
                <a:latin typeface="Times New Roman" panose="02020603050405020304" pitchFamily="18" charset="0"/>
              </a:rPr>
              <a:t>8.5.1</a:t>
            </a:r>
            <a:r>
              <a:rPr lang="zh-CN" altLang="en-US" sz="2800" dirty="0">
                <a:latin typeface="Times New Roman" panose="02020603050405020304" pitchFamily="18" charset="0"/>
              </a:rPr>
              <a:t>　</a:t>
            </a:r>
            <a:r>
              <a:rPr lang="en-US" altLang="zh-CN" sz="2800" dirty="0">
                <a:latin typeface="Times New Roman" panose="02020603050405020304" pitchFamily="18" charset="0"/>
              </a:rPr>
              <a:t>Adjusting Entries</a:t>
            </a:r>
            <a:endParaRPr lang="zh-CN" altLang="en-US" sz="2800" dirty="0">
              <a:latin typeface="Times New Roman" panose="02020603050405020304" pitchFamily="18" charset="0"/>
            </a:endParaRPr>
          </a:p>
          <a:p>
            <a:r>
              <a:rPr lang="en-US" altLang="zh-CN" sz="2400" dirty="0">
                <a:latin typeface="Times New Roman" panose="02020603050405020304" pitchFamily="18" charset="0"/>
              </a:rPr>
              <a:t>(A)Amortization</a:t>
            </a:r>
            <a:endParaRPr lang="zh-CN" altLang="en-US" sz="2400" dirty="0">
              <a:latin typeface="Times New Roman" panose="02020603050405020304" pitchFamily="18" charset="0"/>
            </a:endParaRPr>
          </a:p>
          <a:p>
            <a:r>
              <a:rPr lang="en-US" altLang="zh-CN" sz="2400" dirty="0">
                <a:latin typeface="Times New Roman" panose="02020603050405020304" pitchFamily="18" charset="0"/>
              </a:rPr>
              <a:t>(B)Interest</a:t>
            </a:r>
            <a:endParaRPr lang="zh-CN" altLang="en-US" sz="2400" dirty="0">
              <a:latin typeface="Times New Roman" panose="02020603050405020304" pitchFamily="18" charset="0"/>
            </a:endParaRPr>
          </a:p>
          <a:p>
            <a:r>
              <a:rPr lang="en-US" altLang="zh-CN" sz="2800" dirty="0">
                <a:latin typeface="Times New Roman" panose="02020603050405020304" pitchFamily="18" charset="0"/>
              </a:rPr>
              <a:t>8.5.2</a:t>
            </a:r>
            <a:r>
              <a:rPr lang="zh-CN" altLang="en-US" sz="2800" dirty="0">
                <a:latin typeface="Times New Roman" panose="02020603050405020304" pitchFamily="18" charset="0"/>
              </a:rPr>
              <a:t>　</a:t>
            </a:r>
            <a:r>
              <a:rPr lang="en-US" altLang="zh-CN" sz="2800" dirty="0">
                <a:latin typeface="Times New Roman" panose="02020603050405020304" pitchFamily="18" charset="0"/>
              </a:rPr>
              <a:t>Closing Entries</a:t>
            </a:r>
            <a:endParaRPr lang="zh-CN" altLang="en-US" sz="2800" dirty="0">
              <a:latin typeface="Times New Roman" panose="02020603050405020304" pitchFamily="18" charset="0"/>
            </a:endParaRPr>
          </a:p>
          <a:p>
            <a:r>
              <a:rPr lang="en-US" altLang="zh-CN" sz="2400" dirty="0">
                <a:latin typeface="Times New Roman" panose="02020603050405020304" pitchFamily="18" charset="0"/>
              </a:rPr>
              <a:t>(A)transferred all the revenue into Profit Summary account</a:t>
            </a:r>
            <a:endParaRPr lang="zh-CN" altLang="en-US" sz="2400" dirty="0">
              <a:latin typeface="Times New Roman" panose="02020603050405020304" pitchFamily="18" charset="0"/>
            </a:endParaRPr>
          </a:p>
          <a:p>
            <a:r>
              <a:rPr lang="en-US" altLang="zh-CN" sz="2400" dirty="0">
                <a:latin typeface="Times New Roman" panose="02020603050405020304" pitchFamily="18" charset="0"/>
              </a:rPr>
              <a:t>(B)transfer all the expenses and costs into Profit Summary account</a:t>
            </a:r>
            <a:endParaRPr lang="zh-CN" altLang="en-US" sz="2400" dirty="0">
              <a:latin typeface="Times New Roman" panose="02020603050405020304" pitchFamily="18" charset="0"/>
            </a:endParaRPr>
          </a:p>
          <a:p>
            <a:r>
              <a:rPr lang="en-US" altLang="zh-CN" sz="2800" dirty="0">
                <a:latin typeface="Times New Roman" panose="02020603050405020304" pitchFamily="18" charset="0"/>
              </a:rPr>
              <a:t>8.5.3</a:t>
            </a:r>
            <a:r>
              <a:rPr lang="zh-CN" altLang="en-US" sz="2800" dirty="0">
                <a:latin typeface="Times New Roman" panose="02020603050405020304" pitchFamily="18" charset="0"/>
              </a:rPr>
              <a:t>　</a:t>
            </a:r>
            <a:r>
              <a:rPr lang="en-US" altLang="zh-CN" sz="2800" dirty="0">
                <a:latin typeface="Times New Roman" panose="02020603050405020304" pitchFamily="18" charset="0"/>
              </a:rPr>
              <a:t>Trial Balance and Accounting Statements</a:t>
            </a:r>
            <a:endParaRPr lang="zh-CN" altLang="en-US" sz="2800" dirty="0">
              <a:latin typeface="Times New Roman" panose="02020603050405020304" pitchFamily="18" charset="0"/>
            </a:endParaRPr>
          </a:p>
          <a:p>
            <a:r>
              <a:rPr lang="en-US" altLang="zh-CN" sz="2400" dirty="0">
                <a:latin typeface="Times New Roman" panose="02020603050405020304" pitchFamily="18" charset="0"/>
              </a:rPr>
              <a:t>(A)Trial Balance</a:t>
            </a:r>
            <a:endParaRPr lang="zh-CN" altLang="en-US" sz="2400" dirty="0">
              <a:latin typeface="Times New Roman" panose="02020603050405020304" pitchFamily="18" charset="0"/>
            </a:endParaRPr>
          </a:p>
          <a:p>
            <a:r>
              <a:rPr lang="en-US" altLang="zh-CN" sz="2400" dirty="0">
                <a:latin typeface="Times New Roman" panose="02020603050405020304" pitchFamily="18" charset="0"/>
              </a:rPr>
              <a:t>(B)Income Statement</a:t>
            </a:r>
            <a:endParaRPr lang="zh-CN" altLang="en-US" sz="2400" dirty="0">
              <a:latin typeface="Times New Roman" panose="02020603050405020304" pitchFamily="18" charset="0"/>
            </a:endParaRPr>
          </a:p>
          <a:p>
            <a:r>
              <a:rPr lang="en-US" altLang="zh-CN" sz="2400" dirty="0">
                <a:latin typeface="Times New Roman" panose="02020603050405020304" pitchFamily="18" charset="0"/>
              </a:rPr>
              <a:t> (C)Balance Sheet</a:t>
            </a:r>
            <a:endParaRPr lang="zh-CN" altLang="en-US" sz="2400" dirty="0">
              <a:latin typeface="Times New Roman" panose="02020603050405020304" pitchFamily="18" charset="0"/>
            </a:endParaRPr>
          </a:p>
          <a:p>
            <a:r>
              <a:rPr lang="en-US" altLang="zh-CN" sz="2400" dirty="0">
                <a:latin typeface="Times New Roman" panose="02020603050405020304" pitchFamily="18" charset="0"/>
              </a:rPr>
              <a:t>(D)Cash Flow Statement</a:t>
            </a:r>
            <a:endParaRPr lang="zh-CN" altLang="en-US" dirty="0">
              <a:latin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42" name="101.jpg"/>
          <p:cNvPicPr>
            <a:picLocks noChangeAspect="1"/>
          </p:cNvPicPr>
          <p:nvPr/>
        </p:nvPicPr>
        <p:blipFill>
          <a:blip r:embed="rId1"/>
          <a:stretch>
            <a:fillRect/>
          </a:stretch>
        </p:blipFill>
        <p:spPr>
          <a:xfrm>
            <a:off x="619125" y="1484313"/>
            <a:ext cx="7985125" cy="3889375"/>
          </a:xfrm>
          <a:prstGeom prst="rect">
            <a:avLst/>
          </a:prstGeom>
          <a:noFill/>
          <a:ln w="9525">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TextBox 1"/>
          <p:cNvSpPr txBox="1"/>
          <p:nvPr/>
        </p:nvSpPr>
        <p:spPr>
          <a:xfrm>
            <a:off x="0" y="0"/>
            <a:ext cx="9144000" cy="1570038"/>
          </a:xfrm>
          <a:prstGeom prst="rect">
            <a:avLst/>
          </a:prstGeom>
          <a:noFill/>
          <a:ln w="9525">
            <a:noFill/>
          </a:ln>
        </p:spPr>
        <p:txBody>
          <a:bodyPr>
            <a:spAutoFit/>
          </a:bodyPr>
          <a:p>
            <a:endParaRPr lang="en-US" altLang="zh-CN" sz="2400" b="1" dirty="0">
              <a:latin typeface="Constantia" panose="02030602050306030303" pitchFamily="18" charset="0"/>
            </a:endParaRPr>
          </a:p>
          <a:p>
            <a:endParaRPr lang="en-US" altLang="zh-CN" sz="2400" dirty="0">
              <a:latin typeface="Constantia" panose="02030602050306030303" pitchFamily="18" charset="0"/>
            </a:endParaRPr>
          </a:p>
          <a:p>
            <a:endParaRPr lang="en-US" altLang="zh-CN" sz="2400" dirty="0">
              <a:latin typeface="Constantia" panose="02030602050306030303" pitchFamily="18" charset="0"/>
            </a:endParaRPr>
          </a:p>
          <a:p>
            <a:endParaRPr lang="zh-CN" altLang="en-US" sz="2400" dirty="0">
              <a:latin typeface="Constantia" panose="02030602050306030303" pitchFamily="18" charset="0"/>
            </a:endParaRPr>
          </a:p>
        </p:txBody>
      </p:sp>
      <p:sp>
        <p:nvSpPr>
          <p:cNvPr id="11267" name="矩形 4"/>
          <p:cNvSpPr/>
          <p:nvPr/>
        </p:nvSpPr>
        <p:spPr>
          <a:xfrm>
            <a:off x="571500" y="1927225"/>
            <a:ext cx="8215313" cy="3662363"/>
          </a:xfrm>
          <a:prstGeom prst="rect">
            <a:avLst/>
          </a:prstGeom>
          <a:noFill/>
          <a:ln w="9525">
            <a:noFill/>
          </a:ln>
        </p:spPr>
        <p:txBody>
          <a:bodyPr>
            <a:spAutoFit/>
          </a:bodyPr>
          <a:p>
            <a:r>
              <a:rPr lang="en-US" altLang="zh-CN" dirty="0">
                <a:latin typeface="Times New Roman" panose="02020603050405020304" pitchFamily="18" charset="0"/>
              </a:rPr>
              <a:t>1.4</a:t>
            </a:r>
            <a:r>
              <a:rPr lang="zh-CN" altLang="en-US" dirty="0">
                <a:latin typeface="Times New Roman" panose="02020603050405020304" pitchFamily="18" charset="0"/>
              </a:rPr>
              <a:t>　</a:t>
            </a:r>
            <a:r>
              <a:rPr lang="en-US" altLang="zh-CN" dirty="0">
                <a:latin typeface="Times New Roman" panose="02020603050405020304" pitchFamily="18" charset="0"/>
              </a:rPr>
              <a:t>The Accounting Process</a:t>
            </a:r>
            <a:endParaRPr lang="zh-CN" altLang="en-US" dirty="0">
              <a:latin typeface="Times New Roman" panose="02020603050405020304" pitchFamily="18" charset="0"/>
            </a:endParaRPr>
          </a:p>
          <a:p>
            <a:r>
              <a:rPr lang="en-US" altLang="zh-CN" sz="3200" dirty="0">
                <a:latin typeface="Times New Roman" panose="02020603050405020304" pitchFamily="18" charset="0"/>
              </a:rPr>
              <a:t>Analyzing</a:t>
            </a:r>
            <a:endParaRPr lang="en-US" altLang="zh-CN" sz="3200" dirty="0">
              <a:latin typeface="Times New Roman" panose="02020603050405020304" pitchFamily="18" charset="0"/>
            </a:endParaRPr>
          </a:p>
          <a:p>
            <a:r>
              <a:rPr lang="en-US" altLang="zh-CN" sz="3200" dirty="0">
                <a:latin typeface="Times New Roman" panose="02020603050405020304" pitchFamily="18" charset="0"/>
              </a:rPr>
              <a:t>Recording </a:t>
            </a:r>
            <a:endParaRPr lang="en-US" altLang="zh-CN" sz="3200" dirty="0">
              <a:latin typeface="Times New Roman" panose="02020603050405020304" pitchFamily="18" charset="0"/>
            </a:endParaRPr>
          </a:p>
          <a:p>
            <a:r>
              <a:rPr lang="en-US" altLang="zh-CN" sz="3200" dirty="0">
                <a:latin typeface="Times New Roman" panose="02020603050405020304" pitchFamily="18" charset="0"/>
              </a:rPr>
              <a:t>Classifying</a:t>
            </a:r>
            <a:endParaRPr lang="en-US" altLang="zh-CN" sz="3200" dirty="0">
              <a:latin typeface="Times New Roman" panose="02020603050405020304" pitchFamily="18" charset="0"/>
            </a:endParaRPr>
          </a:p>
          <a:p>
            <a:r>
              <a:rPr lang="en-US" altLang="zh-CN" sz="3200" dirty="0">
                <a:latin typeface="Times New Roman" panose="02020603050405020304" pitchFamily="18" charset="0"/>
              </a:rPr>
              <a:t>Summarizing</a:t>
            </a:r>
            <a:endParaRPr lang="en-US" altLang="zh-CN" sz="3200" dirty="0">
              <a:latin typeface="Times New Roman" panose="02020603050405020304" pitchFamily="18" charset="0"/>
            </a:endParaRPr>
          </a:p>
          <a:p>
            <a:r>
              <a:rPr lang="en-US" altLang="zh-CN" sz="3200" dirty="0">
                <a:latin typeface="Times New Roman" panose="02020603050405020304" pitchFamily="18" charset="0"/>
              </a:rPr>
              <a:t>Reporting</a:t>
            </a:r>
            <a:endParaRPr lang="en-US" altLang="zh-CN" sz="3200" dirty="0">
              <a:latin typeface="Times New Roman" panose="02020603050405020304" pitchFamily="18" charset="0"/>
            </a:endParaRPr>
          </a:p>
          <a:p>
            <a:r>
              <a:rPr lang="en-US" altLang="zh-CN" sz="3200" dirty="0">
                <a:latin typeface="Times New Roman" panose="02020603050405020304" pitchFamily="18" charset="0"/>
              </a:rPr>
              <a:t>Interpreting</a:t>
            </a:r>
            <a:endParaRPr lang="zh-CN" altLang="en-US" sz="3200" dirty="0">
              <a:latin typeface="Times New Roman" panose="02020603050405020304" pitchFamily="18" charset="0"/>
            </a:endParaRPr>
          </a:p>
        </p:txBody>
      </p:sp>
      <p:sp>
        <p:nvSpPr>
          <p:cNvPr id="11268" name="矩形 4"/>
          <p:cNvSpPr/>
          <p:nvPr/>
        </p:nvSpPr>
        <p:spPr>
          <a:xfrm>
            <a:off x="571500" y="5732463"/>
            <a:ext cx="8215313" cy="708025"/>
          </a:xfrm>
          <a:prstGeom prst="rect">
            <a:avLst/>
          </a:prstGeom>
          <a:noFill/>
          <a:ln w="9525">
            <a:noFill/>
          </a:ln>
        </p:spPr>
        <p:txBody>
          <a:bodyPr>
            <a:spAutoFit/>
          </a:bodyPr>
          <a:p>
            <a:r>
              <a:rPr lang="en-US" altLang="zh-CN" dirty="0">
                <a:latin typeface="Times New Roman" panose="02020603050405020304" pitchFamily="18" charset="0"/>
              </a:rPr>
              <a:t>1.5</a:t>
            </a:r>
            <a:r>
              <a:rPr lang="zh-CN" altLang="en-US" dirty="0">
                <a:latin typeface="Times New Roman" panose="02020603050405020304" pitchFamily="18" charset="0"/>
              </a:rPr>
              <a:t>　</a:t>
            </a:r>
            <a:r>
              <a:rPr lang="en-US" altLang="zh-CN" dirty="0">
                <a:latin typeface="Times New Roman" panose="02020603050405020304" pitchFamily="18" charset="0"/>
              </a:rPr>
              <a:t>Accounting Today</a:t>
            </a:r>
            <a:endParaRPr lang="zh-CN" altLang="en-US" dirty="0">
              <a:latin typeface="Times New Roman" panose="02020603050405020304" pitchFamily="18" charset="0"/>
            </a:endParaRPr>
          </a:p>
        </p:txBody>
      </p:sp>
      <p:sp>
        <p:nvSpPr>
          <p:cNvPr id="11269" name="矩形 4"/>
          <p:cNvSpPr/>
          <p:nvPr/>
        </p:nvSpPr>
        <p:spPr>
          <a:xfrm>
            <a:off x="571500" y="549275"/>
            <a:ext cx="8215313" cy="1138238"/>
          </a:xfrm>
          <a:prstGeom prst="rect">
            <a:avLst/>
          </a:prstGeom>
          <a:noFill/>
          <a:ln w="9525">
            <a:noFill/>
          </a:ln>
        </p:spPr>
        <p:txBody>
          <a:bodyPr>
            <a:spAutoFit/>
          </a:bodyPr>
          <a:p>
            <a:r>
              <a:rPr lang="en-US" altLang="zh-CN" dirty="0">
                <a:latin typeface="Times New Roman" panose="02020603050405020304" pitchFamily="18" charset="0"/>
              </a:rPr>
              <a:t>1.3</a:t>
            </a:r>
            <a:r>
              <a:rPr lang="zh-CN" altLang="en-US" dirty="0">
                <a:latin typeface="Times New Roman" panose="02020603050405020304" pitchFamily="18" charset="0"/>
              </a:rPr>
              <a:t>　</a:t>
            </a:r>
            <a:r>
              <a:rPr lang="en-US" altLang="zh-CN" dirty="0">
                <a:latin typeface="Times New Roman" panose="02020603050405020304" pitchFamily="18" charset="0"/>
              </a:rPr>
              <a:t>Accounting and Bookkeeping</a:t>
            </a:r>
            <a:endParaRPr lang="zh-CN" altLang="en-US" dirty="0">
              <a:latin typeface="Times New Roman" panose="02020603050405020304" pitchFamily="18" charset="0"/>
            </a:endParaRPr>
          </a:p>
          <a:p>
            <a:r>
              <a:rPr lang="en-US" altLang="zh-CN" sz="2800" dirty="0">
                <a:latin typeface="Times New Roman" panose="02020603050405020304" pitchFamily="18" charset="0"/>
              </a:rPr>
              <a:t>The Difference Between Accounting and Bookkeeping</a:t>
            </a:r>
            <a:endParaRPr lang="zh-CN" altLang="en-US" sz="2800" dirty="0">
              <a:latin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Rectangle 2"/>
          <p:cNvSpPr>
            <a:spLocks noGrp="1"/>
          </p:cNvSpPr>
          <p:nvPr>
            <p:ph type="title"/>
          </p:nvPr>
        </p:nvSpPr>
        <p:spPr>
          <a:xfrm>
            <a:off x="395288" y="260350"/>
            <a:ext cx="8229600" cy="1143000"/>
          </a:xfrm>
        </p:spPr>
        <p:txBody>
          <a:bodyPr vert="horz" wrap="square" lIns="0" tIns="45720" rIns="0" bIns="0" anchor="b"/>
          <a:p>
            <a:r>
              <a:rPr lang="en-US" altLang="zh-CN" sz="4000" b="1" dirty="0"/>
              <a:t>            </a:t>
            </a:r>
            <a:br>
              <a:rPr lang="en-US" altLang="zh-CN" sz="4000" b="1" dirty="0"/>
            </a:br>
            <a:r>
              <a:rPr lang="en-US" altLang="zh-CN" sz="4000" dirty="0"/>
              <a:t>CHAPTER</a:t>
            </a:r>
            <a:r>
              <a:rPr lang="zh-CN" altLang="en-US" sz="4000" dirty="0"/>
              <a:t>　</a:t>
            </a:r>
            <a:r>
              <a:rPr lang="en-US" altLang="zh-CN" sz="4000" dirty="0"/>
              <a:t>2</a:t>
            </a:r>
            <a:br>
              <a:rPr lang="zh-CN" altLang="en-US" sz="4000" dirty="0"/>
            </a:br>
            <a:r>
              <a:rPr lang="en-US" altLang="zh-CN" sz="4000" dirty="0"/>
              <a:t>Accounting Standards</a:t>
            </a:r>
            <a:endParaRPr lang="zh-CN" altLang="en-US" sz="4000" dirty="0"/>
          </a:p>
        </p:txBody>
      </p:sp>
      <p:sp>
        <p:nvSpPr>
          <p:cNvPr id="12291" name="Rectangle 3"/>
          <p:cNvSpPr>
            <a:spLocks noGrp="1"/>
          </p:cNvSpPr>
          <p:nvPr>
            <p:ph idx="1"/>
          </p:nvPr>
        </p:nvSpPr>
        <p:spPr>
          <a:xfrm>
            <a:off x="395288" y="1628775"/>
            <a:ext cx="8229600" cy="4389438"/>
          </a:xfrm>
        </p:spPr>
        <p:txBody>
          <a:bodyPr vert="horz" wrap="square" lIns="91440" tIns="45720" rIns="91440" bIns="45720" anchor="t"/>
          <a:p>
            <a:r>
              <a:rPr lang="en-US" altLang="zh-CN" sz="1800" dirty="0"/>
              <a:t>——What Govern Accounting Practice</a:t>
            </a:r>
            <a:endParaRPr lang="zh-CN" altLang="en-US" sz="1800" dirty="0"/>
          </a:p>
          <a:p>
            <a:r>
              <a:rPr lang="zh-CN" altLang="en-US" sz="1800" dirty="0"/>
              <a:t>　　</a:t>
            </a:r>
            <a:r>
              <a:rPr lang="en-US" altLang="zh-CN" sz="1800" dirty="0"/>
              <a:t>Accounting practice needs certain guidelines to action.Accounting theory provides the rationale or justification for accounting practice.The accounting theory rests on foundation of basic concepts and assumptions that are very broad,few in number,and derived from accounting practice.The accounting principles provide guidelines or directives to accounting practice.</a:t>
            </a:r>
            <a:endParaRPr lang="zh-CN" altLang="en-US" sz="1800" dirty="0"/>
          </a:p>
          <a:p>
            <a:r>
              <a:rPr lang="zh-CN" altLang="en-US" sz="1800" dirty="0"/>
              <a:t>　　</a:t>
            </a:r>
            <a:r>
              <a:rPr lang="en-US" altLang="zh-CN" sz="1800" dirty="0"/>
              <a:t>The accounting profession has developed standards that are generally accepted and universally practiced.This common set of standards is called generally accepted accounting principles (GAAP).Accounting principles are also referred to as standards,assumptions,postulates,and concepts.These stand</a:t>
            </a:r>
            <a:endParaRPr lang="zh-CN" altLang="en-US" sz="1800" dirty="0"/>
          </a:p>
          <a:p>
            <a:endParaRPr lang="zh-CN" altLang="en-US" sz="1800" dirty="0"/>
          </a:p>
          <a:p>
            <a:endParaRPr lang="zh-CN" altLang="en-US" sz="1800" dirty="0"/>
          </a:p>
          <a:p>
            <a:endParaRPr lang="zh-CN" altLang="en-US" sz="1800" dirty="0"/>
          </a:p>
          <a:p>
            <a:endParaRPr lang="zh-CN" altLang="en-US" sz="1800" dirty="0"/>
          </a:p>
          <a:p>
            <a:endParaRPr lang="zh-CN" altLang="en-US" sz="1800" dirty="0"/>
          </a:p>
          <a:p>
            <a:endParaRPr lang="zh-CN" altLang="en-US" sz="1800" dirty="0"/>
          </a:p>
          <a:p>
            <a:pPr>
              <a:lnSpc>
                <a:spcPct val="80000"/>
              </a:lnSpc>
            </a:pPr>
            <a:endParaRPr lang="zh-CN" altLang="en-US" sz="2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Rectangle 2"/>
          <p:cNvSpPr>
            <a:spLocks noGrp="1"/>
          </p:cNvSpPr>
          <p:nvPr>
            <p:ph type="title"/>
          </p:nvPr>
        </p:nvSpPr>
        <p:spPr>
          <a:xfrm>
            <a:off x="395288" y="260350"/>
            <a:ext cx="8229600" cy="1143000"/>
          </a:xfrm>
        </p:spPr>
        <p:txBody>
          <a:bodyPr vert="horz" wrap="square" lIns="0" tIns="45720" rIns="0" bIns="0" anchor="b"/>
          <a:p>
            <a:r>
              <a:rPr lang="en-US" altLang="zh-CN" sz="4000" b="1" dirty="0"/>
              <a:t>            </a:t>
            </a:r>
            <a:br>
              <a:rPr lang="en-US" altLang="zh-CN" sz="4000" b="1" dirty="0"/>
            </a:br>
            <a:r>
              <a:rPr lang="en-US" altLang="zh-CN" sz="4000" dirty="0"/>
              <a:t>CHAPTER</a:t>
            </a:r>
            <a:r>
              <a:rPr lang="zh-CN" altLang="en-US" sz="4000" dirty="0"/>
              <a:t>　</a:t>
            </a:r>
            <a:r>
              <a:rPr lang="en-US" altLang="zh-CN" sz="4000" dirty="0"/>
              <a:t>2</a:t>
            </a:r>
            <a:br>
              <a:rPr lang="zh-CN" altLang="en-US" sz="4000" dirty="0"/>
            </a:br>
            <a:r>
              <a:rPr lang="en-US" altLang="zh-CN" sz="4000" dirty="0"/>
              <a:t>Accounting Standards</a:t>
            </a:r>
            <a:endParaRPr lang="zh-CN" altLang="en-US" sz="4000" dirty="0"/>
          </a:p>
        </p:txBody>
      </p:sp>
      <p:sp>
        <p:nvSpPr>
          <p:cNvPr id="13315" name="Rectangle 3"/>
          <p:cNvSpPr>
            <a:spLocks noGrp="1"/>
          </p:cNvSpPr>
          <p:nvPr>
            <p:ph idx="1"/>
          </p:nvPr>
        </p:nvSpPr>
        <p:spPr>
          <a:xfrm>
            <a:off x="395288" y="1628775"/>
            <a:ext cx="8229600" cy="4389438"/>
          </a:xfrm>
        </p:spPr>
        <p:txBody>
          <a:bodyPr vert="horz" wrap="square" lIns="91440" tIns="45720" rIns="91440" bIns="45720" anchor="t"/>
          <a:p>
            <a:pPr algn="ctr" eaLnBrk="1" hangingPunct="1">
              <a:lnSpc>
                <a:spcPct val="80000"/>
              </a:lnSpc>
              <a:buClr>
                <a:schemeClr val="tx1"/>
              </a:buClr>
              <a:buFont typeface="Wingdings" panose="05000000000000000000" pitchFamily="2" charset="2"/>
              <a:buNone/>
            </a:pPr>
            <a:r>
              <a:rPr lang="en-US" altLang="zh-CN" sz="2400" dirty="0"/>
              <a:t>Key words, phrases, and special terms</a:t>
            </a:r>
            <a:r>
              <a:rPr lang="en-US" altLang="zh-CN" sz="1800" dirty="0"/>
              <a:t>   </a:t>
            </a:r>
            <a:endParaRPr lang="en-US" altLang="zh-CN" sz="1800" dirty="0"/>
          </a:p>
          <a:p>
            <a:pPr>
              <a:buChar char=""/>
            </a:pPr>
            <a:endParaRPr lang="en-US" altLang="zh-CN" sz="1800" dirty="0"/>
          </a:p>
          <a:p>
            <a:pPr>
              <a:buChar char=""/>
            </a:pPr>
            <a:r>
              <a:rPr lang="zh-CN" altLang="en-US" sz="1800" dirty="0"/>
              <a:t>　</a:t>
            </a:r>
            <a:r>
              <a:rPr lang="en-US" altLang="zh-CN" sz="1800" dirty="0"/>
              <a:t>accounting standard </a:t>
            </a:r>
            <a:r>
              <a:rPr lang="zh-CN" altLang="en-US" sz="1800" dirty="0"/>
              <a:t>会计规范  </a:t>
            </a:r>
            <a:r>
              <a:rPr lang="en-US" altLang="zh-CN" sz="1800" dirty="0"/>
              <a:t>accounting assumptions</a:t>
            </a:r>
            <a:r>
              <a:rPr lang="zh-CN" altLang="en-US" sz="1800" dirty="0"/>
              <a:t>会计假设</a:t>
            </a:r>
            <a:endParaRPr lang="en-US" altLang="zh-CN" sz="1800" dirty="0"/>
          </a:p>
          <a:p>
            <a:pPr>
              <a:buChar char=""/>
            </a:pPr>
            <a:r>
              <a:rPr lang="en-US" altLang="zh-CN" sz="1800" dirty="0"/>
              <a:t>    accounting entity</a:t>
            </a:r>
            <a:r>
              <a:rPr lang="zh-CN" altLang="en-US" sz="1800" dirty="0"/>
              <a:t>会计主体        </a:t>
            </a:r>
            <a:r>
              <a:rPr lang="en-US" altLang="zh-CN" sz="1800" dirty="0"/>
              <a:t>going concern</a:t>
            </a:r>
            <a:r>
              <a:rPr lang="zh-CN" altLang="en-US" sz="1800" dirty="0"/>
              <a:t>持续经营</a:t>
            </a:r>
            <a:endParaRPr lang="en-US" altLang="zh-CN" sz="1800" dirty="0"/>
          </a:p>
          <a:p>
            <a:pPr>
              <a:buChar char=""/>
            </a:pPr>
            <a:r>
              <a:rPr lang="en-US" altLang="zh-CN" sz="1800" dirty="0"/>
              <a:t>    monetary unit  </a:t>
            </a:r>
            <a:r>
              <a:rPr lang="zh-CN" altLang="en-US" sz="1800" dirty="0"/>
              <a:t>货币计量            </a:t>
            </a:r>
            <a:r>
              <a:rPr lang="en-US" altLang="zh-CN" sz="1800" dirty="0"/>
              <a:t>accounting period</a:t>
            </a:r>
            <a:r>
              <a:rPr lang="zh-CN" altLang="en-US" sz="1800" dirty="0"/>
              <a:t>会计分期</a:t>
            </a:r>
            <a:endParaRPr lang="en-US" altLang="zh-CN" sz="1800" dirty="0"/>
          </a:p>
          <a:p>
            <a:pPr>
              <a:buChar char=""/>
            </a:pPr>
            <a:r>
              <a:rPr lang="en-US" altLang="zh-CN" sz="1800" dirty="0"/>
              <a:t>    cash-basis  </a:t>
            </a:r>
            <a:r>
              <a:rPr lang="zh-CN" altLang="en-US" sz="1800" dirty="0"/>
              <a:t>现金收付制              </a:t>
            </a:r>
            <a:r>
              <a:rPr lang="en-US" altLang="zh-CN" sz="1800" dirty="0"/>
              <a:t>accrual-basis</a:t>
            </a:r>
            <a:r>
              <a:rPr lang="zh-CN" altLang="en-US" sz="1800" dirty="0"/>
              <a:t>权责发生制</a:t>
            </a:r>
            <a:r>
              <a:rPr lang="en-US" altLang="zh-CN" sz="1800" dirty="0"/>
              <a:t>(</a:t>
            </a:r>
            <a:r>
              <a:rPr lang="zh-CN" altLang="en-US" sz="1800" dirty="0"/>
              <a:t>应计制</a:t>
            </a:r>
            <a:r>
              <a:rPr lang="en-US" altLang="zh-CN" sz="1800" dirty="0"/>
              <a:t>)</a:t>
            </a:r>
            <a:endParaRPr lang="en-US" altLang="zh-CN" sz="1800" dirty="0"/>
          </a:p>
          <a:p>
            <a:pPr>
              <a:buChar char=""/>
            </a:pPr>
            <a:r>
              <a:rPr lang="en-US" altLang="zh-CN" sz="1800" dirty="0"/>
              <a:t>    cost principle </a:t>
            </a:r>
            <a:r>
              <a:rPr lang="zh-CN" altLang="en-US" sz="1800" dirty="0"/>
              <a:t>成本原则              </a:t>
            </a:r>
            <a:r>
              <a:rPr lang="en-US" altLang="zh-CN" sz="1800" dirty="0"/>
              <a:t>realization principle</a:t>
            </a:r>
            <a:r>
              <a:rPr lang="zh-CN" altLang="en-US" sz="1800" dirty="0"/>
              <a:t>实现原则</a:t>
            </a:r>
            <a:endParaRPr lang="en-US" altLang="zh-CN" sz="1800" dirty="0"/>
          </a:p>
          <a:p>
            <a:pPr>
              <a:buChar char=""/>
            </a:pPr>
            <a:r>
              <a:rPr lang="en-US" altLang="zh-CN" sz="1800" dirty="0"/>
              <a:t>    matching principle</a:t>
            </a:r>
            <a:r>
              <a:rPr lang="zh-CN" altLang="en-US" sz="1800" dirty="0"/>
              <a:t>配比原则     </a:t>
            </a:r>
            <a:r>
              <a:rPr lang="en-US" altLang="zh-CN" sz="1800" dirty="0"/>
              <a:t>objective principle</a:t>
            </a:r>
            <a:r>
              <a:rPr lang="zh-CN" altLang="en-US" sz="1800" dirty="0"/>
              <a:t>客观性原则</a:t>
            </a:r>
            <a:endParaRPr lang="en-US" altLang="zh-CN" sz="1800" dirty="0"/>
          </a:p>
          <a:p>
            <a:pPr>
              <a:buChar char=""/>
            </a:pPr>
            <a:r>
              <a:rPr lang="en-US" altLang="zh-CN" sz="1800" dirty="0"/>
              <a:t>    consistency principle</a:t>
            </a:r>
            <a:r>
              <a:rPr lang="zh-CN" altLang="en-US" sz="1800" dirty="0"/>
              <a:t>一致性原则   </a:t>
            </a:r>
            <a:r>
              <a:rPr lang="en-US" altLang="zh-CN" sz="1800" dirty="0"/>
              <a:t>full disclosure</a:t>
            </a:r>
            <a:r>
              <a:rPr lang="zh-CN" altLang="en-US" sz="1800" dirty="0"/>
              <a:t>充分反映</a:t>
            </a:r>
            <a:endParaRPr lang="en-US" altLang="zh-CN" sz="1800" dirty="0"/>
          </a:p>
          <a:p>
            <a:pPr>
              <a:buChar char=""/>
            </a:pPr>
            <a:r>
              <a:rPr lang="en-US" altLang="zh-CN" sz="1800" dirty="0"/>
              <a:t>    materiality</a:t>
            </a:r>
            <a:r>
              <a:rPr lang="zh-CN" altLang="en-US" sz="1800" dirty="0"/>
              <a:t>重要性                        </a:t>
            </a:r>
            <a:r>
              <a:rPr lang="en-US" altLang="zh-CN" sz="1800" dirty="0"/>
              <a:t>conservatism</a:t>
            </a:r>
            <a:r>
              <a:rPr lang="zh-CN" altLang="en-US" sz="1800" dirty="0"/>
              <a:t>稳健性</a:t>
            </a:r>
            <a:endParaRPr lang="zh-CN" altLang="en-US" sz="1800" dirty="0"/>
          </a:p>
          <a:p>
            <a:pPr>
              <a:buChar char=""/>
            </a:pPr>
            <a:endParaRPr lang="zh-CN" altLang="en-US" sz="1800" dirty="0"/>
          </a:p>
          <a:p>
            <a:pPr>
              <a:buChar char=""/>
            </a:pPr>
            <a:endParaRPr lang="zh-CN" altLang="en-US" sz="1800" dirty="0"/>
          </a:p>
          <a:p>
            <a:pPr>
              <a:buChar char=""/>
            </a:pPr>
            <a:endParaRPr lang="zh-CN" altLang="en-US" sz="1800" dirty="0"/>
          </a:p>
          <a:p>
            <a:pPr>
              <a:buChar char=""/>
            </a:pPr>
            <a:endParaRPr lang="zh-CN" altLang="en-US" sz="1800" dirty="0"/>
          </a:p>
          <a:p>
            <a:pPr>
              <a:lnSpc>
                <a:spcPct val="80000"/>
              </a:lnSpc>
              <a:buChar char=""/>
            </a:pPr>
            <a:endParaRPr lang="zh-CN" altLang="en-US" sz="2200" dirty="0"/>
          </a:p>
        </p:txBody>
      </p:sp>
      <p:sp>
        <p:nvSpPr>
          <p:cNvPr id="13316" name="AutoShape 4"/>
          <p:cNvSpPr/>
          <p:nvPr/>
        </p:nvSpPr>
        <p:spPr>
          <a:xfrm>
            <a:off x="611188" y="2492375"/>
            <a:ext cx="287337" cy="1223963"/>
          </a:xfrm>
          <a:prstGeom prst="leftBrace">
            <a:avLst>
              <a:gd name="adj1" fmla="val 35497"/>
              <a:gd name="adj2" fmla="val 50000"/>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0</TotalTime>
  <Words>20595</Words>
  <Application>WPS 演示</Application>
  <PresentationFormat>全屏显示(4:3)</PresentationFormat>
  <Paragraphs>660</Paragraphs>
  <Slides>59</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59</vt:i4>
      </vt:variant>
    </vt:vector>
  </HeadingPairs>
  <TitlesOfParts>
    <vt:vector size="74" baseType="lpstr">
      <vt:lpstr>Arial</vt:lpstr>
      <vt:lpstr>宋体</vt:lpstr>
      <vt:lpstr>Wingdings</vt:lpstr>
      <vt:lpstr>Times New Roman</vt:lpstr>
      <vt:lpstr>Constantia</vt:lpstr>
      <vt:lpstr>Calibri</vt:lpstr>
      <vt:lpstr>隶书</vt:lpstr>
      <vt:lpstr>Wingdings 2</vt:lpstr>
      <vt:lpstr>Wingdings 2</vt:lpstr>
      <vt:lpstr>微软雅黑</vt:lpstr>
      <vt:lpstr>Arial Unicode MS</vt:lpstr>
      <vt:lpstr>NEU-HZ</vt:lpstr>
      <vt:lpstr>方正书宋_GBK</vt:lpstr>
      <vt:lpstr>NEU-BZ</vt:lpstr>
      <vt:lpstr>流畅</vt:lpstr>
      <vt:lpstr>   ACCOUNTIG ENGLISH                    Fundamental Accounting</vt:lpstr>
      <vt:lpstr>             CHAPTER　1 Introduction to Accounting</vt:lpstr>
      <vt:lpstr>             CHAPTER　1 Introduction to Accounting</vt:lpstr>
      <vt:lpstr>PowerPoint 演示文稿</vt:lpstr>
      <vt:lpstr>PowerPoint 演示文稿</vt:lpstr>
      <vt:lpstr>PowerPoint 演示文稿</vt:lpstr>
      <vt:lpstr>PowerPoint 演示文稿</vt:lpstr>
      <vt:lpstr>             CHAPTER　2 Accounting Standards</vt:lpstr>
      <vt:lpstr>             CHAPTER　2 Accounting Standards</vt:lpstr>
      <vt:lpstr>PowerPoint 演示文稿</vt:lpstr>
      <vt:lpstr>PowerPoint 演示文稿</vt:lpstr>
      <vt:lpstr>PowerPoint 演示文稿</vt:lpstr>
      <vt:lpstr>PowerPoint 演示文稿</vt:lpstr>
      <vt:lpstr>PowerPoint 演示文稿</vt:lpstr>
      <vt:lpstr>PowerPoint 演示文稿</vt:lpstr>
      <vt:lpstr>             CHAPTER　3 Accounting Equation</vt:lpstr>
      <vt:lpstr>             CHAPTER　3 Accounting Equation</vt:lpstr>
      <vt:lpstr>PowerPoint 演示文稿</vt:lpstr>
      <vt:lpstr>PowerPoint 演示文稿</vt:lpstr>
      <vt:lpstr>PowerPoint 演示文稿</vt:lpstr>
      <vt:lpstr>PowerPoint 演示文稿</vt:lpstr>
      <vt:lpstr>             CHAPTER　4 Accounting Methods</vt:lpstr>
      <vt:lpstr>             CHAPTER　4 Accounting Methods</vt:lpstr>
      <vt:lpstr>PowerPoint 演示文稿</vt:lpstr>
      <vt:lpstr>PowerPoint 演示文稿</vt:lpstr>
      <vt:lpstr>PowerPoint 演示文稿</vt:lpstr>
      <vt:lpstr>PowerPoint 演示文稿</vt:lpstr>
      <vt:lpstr>PowerPoint 演示文稿</vt:lpstr>
      <vt:lpstr>              CHAPTER　5 Accounting Procedures</vt:lpstr>
      <vt:lpstr>              CHAPTER　5 Accounting Procedures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CHAPTER　6 The Adjustment Process</vt:lpstr>
      <vt:lpstr>CHAPTER　6 The Adjustment Process</vt:lpstr>
      <vt:lpstr>PowerPoint 演示文稿</vt:lpstr>
      <vt:lpstr>PowerPoint 演示文稿</vt:lpstr>
      <vt:lpstr>PowerPoint 演示文稿</vt:lpstr>
      <vt:lpstr>PowerPoint 演示文稿</vt:lpstr>
      <vt:lpstr>CHAPTER　7 Accounting Statements</vt:lpstr>
      <vt:lpstr>CHAPTER　7 Accounting Statements</vt:lpstr>
      <vt:lpstr>PowerPoint 演示文稿</vt:lpstr>
      <vt:lpstr>PowerPoint 演示文稿</vt:lpstr>
      <vt:lpstr>PowerPoint 演示文稿</vt:lpstr>
      <vt:lpstr>PowerPoint 演示文稿</vt:lpstr>
      <vt:lpstr>CHAPTER　8 Accounting for a TypicalOperating Cycle</vt:lpstr>
      <vt:lpstr>CHAPTER　8 Accounting for a TypicalOperating Cycle</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One</dc:title>
  <dc:creator>lisa chan</dc:creator>
  <cp:lastModifiedBy>怡</cp:lastModifiedBy>
  <cp:revision>79</cp:revision>
  <dcterms:created xsi:type="dcterms:W3CDTF">2008-04-17T07:17:00Z</dcterms:created>
  <dcterms:modified xsi:type="dcterms:W3CDTF">2022-02-21T07:33:58Z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2B03C775E4C54ECAA38238A59A106206</vt:lpwstr>
  </property>
</Properties>
</file>