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304" r:id="rId2"/>
    <p:sldId id="328" r:id="rId3"/>
    <p:sldId id="352" r:id="rId4"/>
    <p:sldId id="259" r:id="rId5"/>
    <p:sldId id="310" r:id="rId6"/>
    <p:sldId id="375" r:id="rId7"/>
    <p:sldId id="362" r:id="rId8"/>
    <p:sldId id="363" r:id="rId9"/>
    <p:sldId id="364" r:id="rId10"/>
    <p:sldId id="365" r:id="rId11"/>
    <p:sldId id="366" r:id="rId12"/>
    <p:sldId id="367" r:id="rId13"/>
    <p:sldId id="376" r:id="rId14"/>
    <p:sldId id="329" r:id="rId15"/>
    <p:sldId id="350" r:id="rId16"/>
    <p:sldId id="368" r:id="rId17"/>
    <p:sldId id="377" r:id="rId18"/>
    <p:sldId id="378" r:id="rId19"/>
    <p:sldId id="379" r:id="rId20"/>
    <p:sldId id="380" r:id="rId21"/>
    <p:sldId id="330" r:id="rId22"/>
    <p:sldId id="357" r:id="rId23"/>
    <p:sldId id="383" r:id="rId24"/>
    <p:sldId id="370" r:id="rId25"/>
    <p:sldId id="382" r:id="rId26"/>
    <p:sldId id="381" r:id="rId27"/>
    <p:sldId id="372" r:id="rId28"/>
    <p:sldId id="374" r:id="rId29"/>
    <p:sldId id="314" r:id="rId30"/>
    <p:sldId id="351" r:id="rId3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p15:clr>
            <a:srgbClr val="A4A3A4"/>
          </p15:clr>
        </p15:guide>
        <p15:guide id="2" orient="horz" pos="3906">
          <p15:clr>
            <a:srgbClr val="A4A3A4"/>
          </p15:clr>
        </p15:guide>
        <p15:guide id="3" orient="horz" pos="1416">
          <p15:clr>
            <a:srgbClr val="A4A3A4"/>
          </p15:clr>
        </p15:guide>
        <p15:guide id="4" orient="horz" pos="2940">
          <p15:clr>
            <a:srgbClr val="A4A3A4"/>
          </p15:clr>
        </p15:guide>
        <p15:guide id="5" pos="7333">
          <p15:clr>
            <a:srgbClr val="A4A3A4"/>
          </p15:clr>
        </p15:guide>
        <p15:guide id="6" pos="5500">
          <p15:clr>
            <a:srgbClr val="A4A3A4"/>
          </p15:clr>
        </p15:guide>
        <p15:guide id="7"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76" autoAdjust="0"/>
    <p:restoredTop sz="96233" autoAdjust="0"/>
  </p:normalViewPr>
  <p:slideViewPr>
    <p:cSldViewPr snapToGrid="0" showGuides="1">
      <p:cViewPr varScale="1">
        <p:scale>
          <a:sx n="89" d="100"/>
          <a:sy n="89" d="100"/>
        </p:scale>
        <p:origin x="648" y="48"/>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2025/3/17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defTabSz="914400"/>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3/17/2025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3/17/2025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3/17/2025</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3/17/2025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3/17/2025</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a:spLocks/>
          </p:cNvSpPr>
          <p:nvPr/>
        </p:nvSpPr>
        <p:spPr>
          <a:xfrm>
            <a:off x="612001" y="2572212"/>
            <a:ext cx="7920012" cy="677686"/>
          </a:xfrm>
          <a:prstGeom prst="rect">
            <a:avLst/>
          </a:prstGeom>
          <a:noFill/>
        </p:spPr>
        <p:txBody>
          <a:bodyPr wrap="square" lIns="68580" tIns="34290" rIns="68580" bIns="34290" rtlCol="0">
            <a:spAutoFit/>
          </a:bodyPr>
          <a:lstStyle/>
          <a:p>
            <a:pPr algn="ctr">
              <a:lnSpc>
                <a:spcPct val="120000"/>
              </a:lnSpc>
              <a:spcAft>
                <a:spcPts val="600"/>
              </a:spcAft>
              <a:defRPr/>
            </a:pPr>
            <a:r>
              <a:rPr lang="zh-CN" altLang="en-US" sz="3600" b="1" dirty="0">
                <a:solidFill>
                  <a:srgbClr val="0070C0"/>
                </a:solidFill>
                <a:latin typeface="+mn-ea"/>
              </a:rPr>
              <a:t>第十章 税务行政法制</a:t>
            </a:r>
          </a:p>
        </p:txBody>
      </p:sp>
      <p:grpSp>
        <p:nvGrpSpPr>
          <p:cNvPr id="4" name="组合 3"/>
          <p:cNvGrpSpPr/>
          <p:nvPr/>
        </p:nvGrpSpPr>
        <p:grpSpPr>
          <a:xfrm>
            <a:off x="3672821" y="3847688"/>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249030" y="3561524"/>
              <a:ext cx="1210588" cy="307777"/>
            </a:xfrm>
            <a:prstGeom prst="rect">
              <a:avLst/>
            </a:prstGeom>
            <a:noFill/>
          </p:spPr>
          <p:txBody>
            <a:bodyPr wrap="none" rtlCol="0">
              <a:spAutoFit/>
            </a:bodyPr>
            <a:lstStyle/>
            <a:p>
              <a:pPr algn="l"/>
              <a:r>
                <a:rPr lang="en-US" altLang="zh-CN" kern="1800" spc="600" dirty="0"/>
                <a:t>《</a:t>
              </a:r>
              <a:r>
                <a:rPr lang="zh-CN" altLang="en-US" kern="1800" spc="600" dirty="0"/>
                <a:t>税法</a:t>
              </a:r>
              <a:r>
                <a:rPr lang="en-US" altLang="zh-CN" kern="1800" spc="600" dirty="0"/>
                <a:t>》</a:t>
              </a:r>
              <a:endParaRPr lang="zh-CN" altLang="en-US" kern="1800" spc="600"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83A22-3B64-C70E-6645-BAB3DFDFE6F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D5A1CBE-A329-0F2B-6E5D-E6BB255BA2D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四、税务行政处罚的简易程序</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E37B09C-5FE6-B9E0-3172-0D00C5B9DA37}"/>
              </a:ext>
            </a:extLst>
          </p:cNvPr>
          <p:cNvSpPr txBox="1">
            <a:spLocks/>
          </p:cNvSpPr>
          <p:nvPr/>
        </p:nvSpPr>
        <p:spPr>
          <a:xfrm>
            <a:off x="612001" y="972002"/>
            <a:ext cx="7920012" cy="145232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简易程序，是指税务机关及其执法人员对于公民、法人或者其他组织违反税收征收管理秩序的行为，当场作出税务行政处罚决定的行政处罚程序。简易程序的适用条件：一是案情简单、事实清楚、违法后果比较轻微且有法定依据应当给予处罚的违法行为；二是给予的处罚较轻，仅适用于对公民处以</a:t>
            </a:r>
            <a:r>
              <a:rPr lang="en-US" altLang="zh-CN" sz="1600" dirty="0">
                <a:solidFill>
                  <a:schemeClr val="tx1">
                    <a:lumMod val="75000"/>
                    <a:lumOff val="25000"/>
                  </a:schemeClr>
                </a:solidFill>
                <a:latin typeface="微软雅黑" panose="020B0503020204020204" pitchFamily="34" charset="-122"/>
              </a:rPr>
              <a:t>50</a:t>
            </a:r>
            <a:r>
              <a:rPr lang="zh-CN" altLang="en-US" sz="1600" dirty="0">
                <a:solidFill>
                  <a:schemeClr val="tx1">
                    <a:lumMod val="75000"/>
                    <a:lumOff val="25000"/>
                  </a:schemeClr>
                </a:solidFill>
                <a:latin typeface="微软雅黑" panose="020B0503020204020204" pitchFamily="34" charset="-122"/>
              </a:rPr>
              <a:t>元以下和对法人或者其他组织处以</a:t>
            </a:r>
            <a:r>
              <a:rPr lang="en-US" altLang="zh-CN" sz="1600" dirty="0">
                <a:solidFill>
                  <a:schemeClr val="tx1">
                    <a:lumMod val="75000"/>
                    <a:lumOff val="25000"/>
                  </a:schemeClr>
                </a:solidFill>
                <a:latin typeface="微软雅黑" panose="020B0503020204020204" pitchFamily="34" charset="-122"/>
              </a:rPr>
              <a:t>1 000</a:t>
            </a:r>
            <a:r>
              <a:rPr lang="zh-CN" altLang="en-US" sz="1600" dirty="0">
                <a:solidFill>
                  <a:schemeClr val="tx1">
                    <a:lumMod val="75000"/>
                    <a:lumOff val="25000"/>
                  </a:schemeClr>
                </a:solidFill>
                <a:latin typeface="微软雅黑" panose="020B0503020204020204" pitchFamily="34" charset="-122"/>
              </a:rPr>
              <a:t>元以下罚款的违法案件。</a:t>
            </a:r>
          </a:p>
        </p:txBody>
      </p:sp>
    </p:spTree>
    <p:extLst>
      <p:ext uri="{BB962C8B-B14F-4D97-AF65-F5344CB8AC3E}">
        <p14:creationId xmlns:p14="http://schemas.microsoft.com/office/powerpoint/2010/main" val="123323266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1B820-A502-3E6F-106B-705F1B3D6DA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64FEFC8-A90A-6ED4-C53F-AC8E8686FF3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五、税务行政处罚的一般程序</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ACC39C6-A16A-57ED-ECD9-AE4129C42081}"/>
              </a:ext>
            </a:extLst>
          </p:cNvPr>
          <p:cNvSpPr txBox="1">
            <a:spLocks/>
          </p:cNvSpPr>
          <p:nvPr/>
        </p:nvSpPr>
        <p:spPr>
          <a:xfrm>
            <a:off x="612001" y="972002"/>
            <a:ext cx="7920012" cy="1452321"/>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一般程序，也称普通程序，是指除了适用简易程序以外的税务行政处罚程序。除了适用简易程序的税务违法案件外，对于其他违法案件，税务机关要经过立案、调查、告知和说明理由、听取当事人陈述和申辩意见、听证（符合一定条件才有听证程序）、审查、制作处罚决定书、送达处罚决定书等程序。适用一般程序的案件一般是情节比较复杂、处罚比较重的案件。</a:t>
            </a:r>
          </a:p>
        </p:txBody>
      </p:sp>
    </p:spTree>
    <p:extLst>
      <p:ext uri="{BB962C8B-B14F-4D97-AF65-F5344CB8AC3E}">
        <p14:creationId xmlns:p14="http://schemas.microsoft.com/office/powerpoint/2010/main" val="23317125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6653C4-E255-B27F-A685-4B167262528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8B1E0DE-35B2-ACFB-266E-4DF6413E8FBA}"/>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六、税务行政处罚的听证</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E71C1C4-BA5D-92C9-103F-521951D3463A}"/>
              </a:ext>
            </a:extLst>
          </p:cNvPr>
          <p:cNvSpPr txBox="1">
            <a:spLocks/>
          </p:cNvSpPr>
          <p:nvPr/>
        </p:nvSpPr>
        <p:spPr>
          <a:xfrm>
            <a:off x="612001" y="972002"/>
            <a:ext cx="7920012" cy="2569550"/>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税务机关对公民作出</a:t>
            </a:r>
            <a:r>
              <a:rPr lang="en-US" altLang="zh-CN" sz="1600" dirty="0">
                <a:solidFill>
                  <a:schemeClr val="tx1">
                    <a:lumMod val="75000"/>
                    <a:lumOff val="25000"/>
                  </a:schemeClr>
                </a:solidFill>
                <a:latin typeface="微软雅黑" panose="020B0503020204020204" pitchFamily="34" charset="-122"/>
              </a:rPr>
              <a:t>2 000</a:t>
            </a:r>
            <a:r>
              <a:rPr lang="zh-CN" altLang="en-US" sz="1600" dirty="0">
                <a:solidFill>
                  <a:schemeClr val="tx1">
                    <a:lumMod val="75000"/>
                    <a:lumOff val="25000"/>
                  </a:schemeClr>
                </a:solidFill>
                <a:latin typeface="微软雅黑" panose="020B0503020204020204" pitchFamily="34" charset="-122"/>
              </a:rPr>
              <a:t>元以上（含本数）罚款或者对法人或者其他组织作出</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万元以上（含本数）罚款的行政处罚之前，应当向当事人送达</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税务行政处罚事项告知书</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，告知当事人已经查明的违法事实、证据、行政处罚的法律依据和拟将给予的行政处罚，并告知有要求举行听证的权利。当事人要求听证的，税务机关应当组织听证。</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听证的全部活动，应当由记录员写成笔录，经听证主持人审阅并由听证主持人和记录员签名后，封卷上交税务机关负责人审阅。</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听证费用由组织听证的税务机关支付，不得由要求听证的当事人承担或者变相承担。</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14827552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2EA13-7727-17CE-F1FE-7118D3E9CA5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C4685B1-89DC-73D2-DA86-7CA70BD2564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七、税务行政处罚的执行</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2BCA54F-87AE-79B0-FD7C-320E7374AA16}"/>
              </a:ext>
            </a:extLst>
          </p:cNvPr>
          <p:cNvSpPr txBox="1">
            <a:spLocks/>
          </p:cNvSpPr>
          <p:nvPr/>
        </p:nvSpPr>
        <p:spPr>
          <a:xfrm>
            <a:off x="612001" y="972002"/>
            <a:ext cx="7920012" cy="1529265"/>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税务机关作出行政处罚决定后，应当依法送达当事人执行。</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执行，是指履行税务机关依法作出的行政处罚决定的活动。税务机关依法作出行政处罚决定后，当事人应当在行政处罚决定规定的期限内，予以履行。当事人在法定期限内不申请复议又不起诉，并且在规定期限内又不履行的，税务机关可以依法强制执行或者申请法院强制执行。</a:t>
            </a:r>
          </a:p>
        </p:txBody>
      </p:sp>
    </p:spTree>
    <p:extLst>
      <p:ext uri="{BB962C8B-B14F-4D97-AF65-F5344CB8AC3E}">
        <p14:creationId xmlns:p14="http://schemas.microsoft.com/office/powerpoint/2010/main" val="436221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税务行政复议</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2D395-C59F-E25F-08A7-4E68A32193AA}"/>
            </a:ext>
          </a:extLst>
        </p:cNvPr>
        <p:cNvGrpSpPr/>
        <p:nvPr/>
      </p:nvGrpSpPr>
      <p:grpSpPr>
        <a:xfrm>
          <a:off x="0" y="0"/>
          <a:ext cx="0" cy="0"/>
          <a:chOff x="0" y="0"/>
          <a:chExt cx="0" cy="0"/>
        </a:xfrm>
      </p:grpSpPr>
      <p:sp>
        <p:nvSpPr>
          <p:cNvPr id="43" name="TextBox 42">
            <a:extLst>
              <a:ext uri="{FF2B5EF4-FFF2-40B4-BE49-F238E27FC236}">
                <a16:creationId xmlns:a16="http://schemas.microsoft.com/office/drawing/2014/main" id="{16A636DC-18F1-9844-B530-38F13E0630A8}"/>
              </a:ext>
            </a:extLst>
          </p:cNvPr>
          <p:cNvSpPr txBox="1">
            <a:spLocks/>
          </p:cNvSpPr>
          <p:nvPr/>
        </p:nvSpPr>
        <p:spPr>
          <a:xfrm>
            <a:off x="612001" y="972002"/>
            <a:ext cx="7920012" cy="1810496"/>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复议是指当事人（纳税人、扣缴义务人、纳税担保人及其他税务当事人）不服税务机关及其工作人员作出的税务具体行政行为，依法向上一级税务机关（复议机关）提出申请，复议机关经审理对原税务机关具体行政行为依法作出维持、变更、撤销等决定的活动。实行税务行政复议制度的目的是维护和监督税务机关依法行使税收执法权，防止和纠正违法或者不当的税务具体行政行为，保护纳税人和其他当事人的合法权益。</a:t>
            </a:r>
          </a:p>
          <a:p>
            <a:pPr algn="just">
              <a:lnSpc>
                <a:spcPct val="120000"/>
              </a:lnSpc>
              <a:spcAft>
                <a:spcPts val="600"/>
              </a:spcAft>
            </a:pPr>
            <a:r>
              <a:rPr lang="zh-CN" altLang="en-US" sz="1600" dirty="0">
                <a:solidFill>
                  <a:schemeClr val="tx1">
                    <a:lumMod val="75000"/>
                    <a:lumOff val="25000"/>
                  </a:schemeClr>
                </a:solidFill>
                <a:latin typeface="宋体" panose="02010600030101010101" pitchFamily="2" charset="-122"/>
                <a:ea typeface="宋体" panose="02010600030101010101" pitchFamily="2" charset="-122"/>
              </a:rPr>
              <a:t>。</a:t>
            </a:r>
          </a:p>
        </p:txBody>
      </p:sp>
    </p:spTree>
    <p:extLst>
      <p:ext uri="{BB962C8B-B14F-4D97-AF65-F5344CB8AC3E}">
        <p14:creationId xmlns:p14="http://schemas.microsoft.com/office/powerpoint/2010/main" val="211186678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C19926-03BB-CE3F-5B8B-E7435E91139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8F92F5E-E02E-47AA-09EA-18FE19192514}"/>
              </a:ext>
            </a:extLst>
          </p:cNvPr>
          <p:cNvSpPr txBox="1"/>
          <p:nvPr/>
        </p:nvSpPr>
        <p:spPr>
          <a:xfrm>
            <a:off x="2528432"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一、税务行政复议范围</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1185E10-E2BA-034C-6C71-51E3012E5045}"/>
              </a:ext>
            </a:extLst>
          </p:cNvPr>
          <p:cNvSpPr txBox="1">
            <a:spLocks/>
          </p:cNvSpPr>
          <p:nvPr/>
        </p:nvSpPr>
        <p:spPr>
          <a:xfrm>
            <a:off x="612001" y="972002"/>
            <a:ext cx="7920012" cy="1515030"/>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申请人对税务机关下列具体行政行为不服，可以提出行政复议申请。</a:t>
            </a:r>
            <a:endParaRPr lang="en-US" altLang="zh-CN" sz="1600"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申请人认为税务机关的具体行政行为所依据的下列规定不合法，对具体行政行为申请行政复议时，可以一并向行政复议机关提出对有关规定的审查申请；申请人对具体行政行为提出行政复议申请时不知道该具体行政行为所依据的规定的，可以在行政复议机关作出行政复议决定以前提出对该规定的审查申请。</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06487057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05894-70CC-A5C7-5234-F27E8F970ED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6853919-7EC5-5C85-EFA9-7BC6256400E7}"/>
              </a:ext>
            </a:extLst>
          </p:cNvPr>
          <p:cNvSpPr txBox="1"/>
          <p:nvPr/>
        </p:nvSpPr>
        <p:spPr>
          <a:xfrm>
            <a:off x="2528432"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二、税务行政复议管辖</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6DE88D3A-7541-2D93-7789-4BC08BEAC8F6}"/>
              </a:ext>
            </a:extLst>
          </p:cNvPr>
          <p:cNvSpPr txBox="1">
            <a:spLocks/>
          </p:cNvSpPr>
          <p:nvPr/>
        </p:nvSpPr>
        <p:spPr>
          <a:xfrm>
            <a:off x="612001" y="972002"/>
            <a:ext cx="7920012" cy="3391313"/>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（一）复议管辖的一般规定</a:t>
            </a:r>
            <a:endParaRPr lang="en-US" altLang="zh-CN" sz="1600" b="1"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对各级税务局的具体行政行为不服的，向其上一级税务局申请行政复议。</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对国家税务总局的具体行政行为不服的，向国家税务总局申请行政复议。对行政复议决定不服的，申请人可以向人民法院提起行政诉讼，也可以向国务院申请裁决。国务院的裁决为最终裁决。</a:t>
            </a:r>
          </a:p>
          <a:p>
            <a:pPr algn="just">
              <a:lnSpc>
                <a:spcPct val="120000"/>
              </a:lnSpc>
              <a:spcAft>
                <a:spcPts val="600"/>
              </a:spcAft>
            </a:pPr>
            <a:r>
              <a:rPr lang="zh-CN" altLang="en-US" sz="1600" b="1" dirty="0">
                <a:solidFill>
                  <a:schemeClr val="tx1">
                    <a:lumMod val="75000"/>
                    <a:lumOff val="25000"/>
                  </a:schemeClr>
                </a:solidFill>
                <a:latin typeface="+mn-ea"/>
              </a:rPr>
              <a:t>（二）复议管辖的特殊规定</a:t>
            </a:r>
            <a:endParaRPr lang="en-US" altLang="zh-CN" sz="1600" b="1"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对计划单列市税务局的具体行政行为不服的，向国家税务总局申请行政复议。</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对税务所（分局）、各级税务局的稽查局的具体行政行为不服的，向其所属税务局申请行政复议。</a:t>
            </a:r>
          </a:p>
          <a:p>
            <a:pPr algn="just">
              <a:lnSpc>
                <a:spcPct val="120000"/>
              </a:lnSpc>
              <a:spcAft>
                <a:spcPts val="600"/>
              </a:spcAft>
            </a:pP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32977232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3DEB9-060A-D3EF-A881-91982672D0A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27886F0-5EE8-269C-BDA6-B20F540C8418}"/>
              </a:ext>
            </a:extLst>
          </p:cNvPr>
          <p:cNvSpPr txBox="1"/>
          <p:nvPr/>
        </p:nvSpPr>
        <p:spPr>
          <a:xfrm>
            <a:off x="2528432"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三、税务行政复议申请与受理</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F978F2D-D5DE-8629-5606-965756664E3A}"/>
              </a:ext>
            </a:extLst>
          </p:cNvPr>
          <p:cNvSpPr txBox="1">
            <a:spLocks/>
          </p:cNvSpPr>
          <p:nvPr/>
        </p:nvSpPr>
        <p:spPr>
          <a:xfrm>
            <a:off x="612001" y="972002"/>
            <a:ext cx="7920012" cy="360983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（一）税务行政复议申请</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申请人可以在知道税务机关作出具体行政行为之日起</a:t>
            </a:r>
            <a:r>
              <a:rPr lang="en-US" altLang="zh-CN" sz="1600" dirty="0">
                <a:solidFill>
                  <a:schemeClr val="tx1">
                    <a:lumMod val="75000"/>
                    <a:lumOff val="25000"/>
                  </a:schemeClr>
                </a:solidFill>
                <a:latin typeface="+mn-ea"/>
              </a:rPr>
              <a:t>60</a:t>
            </a:r>
            <a:r>
              <a:rPr lang="zh-CN" altLang="en-US" sz="1600" dirty="0">
                <a:solidFill>
                  <a:schemeClr val="tx1">
                    <a:lumMod val="75000"/>
                    <a:lumOff val="25000"/>
                  </a:schemeClr>
                </a:solidFill>
                <a:latin typeface="+mn-ea"/>
              </a:rPr>
              <a:t>日内提出行政复议申请。因不可抗力或者被申请人设置障碍等原因耽误法定申请期限的，申请期限的计算应当扣除被耽误时间。</a:t>
            </a:r>
          </a:p>
          <a:p>
            <a:pPr algn="just">
              <a:lnSpc>
                <a:spcPct val="120000"/>
              </a:lnSpc>
              <a:spcAft>
                <a:spcPts val="600"/>
              </a:spcAft>
            </a:pPr>
            <a:r>
              <a:rPr lang="zh-CN" altLang="en-US" sz="1600" b="1" dirty="0">
                <a:solidFill>
                  <a:schemeClr val="tx1">
                    <a:lumMod val="75000"/>
                    <a:lumOff val="25000"/>
                  </a:schemeClr>
                </a:solidFill>
                <a:latin typeface="+mn-ea"/>
              </a:rPr>
              <a:t>（二）税务行政复议受理</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行政复议机关收到行政复议申请以后，应当在</a:t>
            </a: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日内审查，决定是否受理。对不符合国家税务总局</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税务行政复议规则</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规定的行政复议申请，决定不予受理，并书面告知申请人。</a:t>
            </a:r>
          </a:p>
          <a:p>
            <a:pPr algn="just">
              <a:lnSpc>
                <a:spcPct val="120000"/>
              </a:lnSpc>
              <a:spcAft>
                <a:spcPts val="600"/>
              </a:spcAft>
            </a:pPr>
            <a:r>
              <a:rPr lang="zh-CN" altLang="en-US" sz="1600" dirty="0">
                <a:solidFill>
                  <a:schemeClr val="tx1">
                    <a:lumMod val="75000"/>
                    <a:lumOff val="25000"/>
                  </a:schemeClr>
                </a:solidFill>
                <a:latin typeface="+mn-ea"/>
              </a:rPr>
              <a:t>对不属于本机关受理的行政复议申请，应当告知申请人向有关行政复议机关提出。</a:t>
            </a:r>
          </a:p>
          <a:p>
            <a:pPr algn="just">
              <a:lnSpc>
                <a:spcPct val="120000"/>
              </a:lnSpc>
              <a:spcAft>
                <a:spcPts val="600"/>
              </a:spcAft>
            </a:pPr>
            <a:r>
              <a:rPr lang="zh-CN" altLang="en-US" sz="1600" dirty="0">
                <a:solidFill>
                  <a:schemeClr val="tx1">
                    <a:lumMod val="75000"/>
                    <a:lumOff val="25000"/>
                  </a:schemeClr>
                </a:solidFill>
                <a:latin typeface="+mn-ea"/>
              </a:rPr>
              <a:t>行政复议机关收到行政复议申请以后未按照前款规定期限审查并作出不予受理决定的，视为受理。</a:t>
            </a:r>
          </a:p>
        </p:txBody>
      </p:sp>
    </p:spTree>
    <p:extLst>
      <p:ext uri="{BB962C8B-B14F-4D97-AF65-F5344CB8AC3E}">
        <p14:creationId xmlns:p14="http://schemas.microsoft.com/office/powerpoint/2010/main" val="202743479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34A2E-6999-68C7-B42A-580843174244}"/>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26D186EE-4DE4-8794-0C63-1987E73B9A34}"/>
              </a:ext>
            </a:extLst>
          </p:cNvPr>
          <p:cNvSpPr txBox="1"/>
          <p:nvPr/>
        </p:nvSpPr>
        <p:spPr>
          <a:xfrm>
            <a:off x="2528432"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四、税务行政复议审查和决定</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A2C606C6-E9AB-5F19-8F72-8C42F0E0E637}"/>
              </a:ext>
            </a:extLst>
          </p:cNvPr>
          <p:cNvSpPr txBox="1">
            <a:spLocks/>
          </p:cNvSpPr>
          <p:nvPr/>
        </p:nvSpPr>
        <p:spPr>
          <a:xfrm>
            <a:off x="612001" y="972002"/>
            <a:ext cx="7920012" cy="3982244"/>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（一）税务行政复议的审查</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行政复议机构应当自受理行政复议申请之日起</a:t>
            </a:r>
            <a:r>
              <a:rPr lang="en-US" altLang="zh-CN" sz="1600" dirty="0">
                <a:solidFill>
                  <a:schemeClr val="tx1">
                    <a:lumMod val="75000"/>
                    <a:lumOff val="25000"/>
                  </a:schemeClr>
                </a:solidFill>
                <a:latin typeface="+mn-ea"/>
              </a:rPr>
              <a:t>7</a:t>
            </a:r>
            <a:r>
              <a:rPr lang="zh-CN" altLang="en-US" sz="1600" dirty="0">
                <a:solidFill>
                  <a:schemeClr val="tx1">
                    <a:lumMod val="75000"/>
                    <a:lumOff val="25000"/>
                  </a:schemeClr>
                </a:solidFill>
                <a:latin typeface="+mn-ea"/>
              </a:rPr>
              <a:t>日内，将行政复议申请书副本行政复议申请笔录复印件发送被申请人。被申请人应当自收到申请书副本或者申请号复印件之日起</a:t>
            </a:r>
            <a:r>
              <a:rPr lang="en-US" altLang="zh-CN" sz="1600" dirty="0">
                <a:solidFill>
                  <a:schemeClr val="tx1">
                    <a:lumMod val="75000"/>
                    <a:lumOff val="25000"/>
                  </a:schemeClr>
                </a:solidFill>
                <a:latin typeface="+mn-ea"/>
              </a:rPr>
              <a:t>10</a:t>
            </a:r>
            <a:r>
              <a:rPr lang="zh-CN" altLang="en-US" sz="1600" dirty="0">
                <a:solidFill>
                  <a:schemeClr val="tx1">
                    <a:lumMod val="75000"/>
                    <a:lumOff val="25000"/>
                  </a:schemeClr>
                </a:solidFill>
                <a:latin typeface="+mn-ea"/>
              </a:rPr>
              <a:t>日内提出书面答复，并提交当初作出具体行政行为的证据、依据他有关材料。</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（二）税务行政复议的决定</a:t>
            </a:r>
            <a:endParaRPr lang="en-US" altLang="zh-CN" sz="1600" b="1" dirty="0">
              <a:solidFill>
                <a:schemeClr val="tx1">
                  <a:lumMod val="75000"/>
                  <a:lumOff val="25000"/>
                </a:schemeClr>
              </a:solidFill>
              <a:latin typeface="+mn-ea"/>
            </a:endParaRP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税务行政复议决定的类型对不属于本机关受理的行政复议申请，应当告知申请人向有关行政复议机关提出。</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作出行政复议决定的期限</a:t>
            </a:r>
          </a:p>
          <a:p>
            <a:pPr algn="just">
              <a:lnSpc>
                <a:spcPct val="120000"/>
              </a:lnSpc>
              <a:spcAft>
                <a:spcPts val="600"/>
              </a:spcAft>
            </a:pPr>
            <a:r>
              <a:rPr lang="zh-CN" altLang="en-US" sz="1600" dirty="0">
                <a:solidFill>
                  <a:schemeClr val="tx1">
                    <a:lumMod val="75000"/>
                    <a:lumOff val="25000"/>
                  </a:schemeClr>
                </a:solidFill>
                <a:latin typeface="+mn-ea"/>
              </a:rPr>
              <a:t>行政复议机关应当自受理申请之日起</a:t>
            </a:r>
            <a:r>
              <a:rPr lang="en-US" altLang="zh-CN" sz="1600" dirty="0">
                <a:solidFill>
                  <a:schemeClr val="tx1">
                    <a:lumMod val="75000"/>
                    <a:lumOff val="25000"/>
                  </a:schemeClr>
                </a:solidFill>
                <a:latin typeface="+mn-ea"/>
              </a:rPr>
              <a:t>60</a:t>
            </a:r>
            <a:r>
              <a:rPr lang="zh-CN" altLang="en-US" sz="1600" dirty="0">
                <a:solidFill>
                  <a:schemeClr val="tx1">
                    <a:lumMod val="75000"/>
                    <a:lumOff val="25000"/>
                  </a:schemeClr>
                </a:solidFill>
                <a:latin typeface="+mn-ea"/>
              </a:rPr>
              <a:t>日内作出行政复议决定。情况复杂，不能在规定期限内作出行政复议决定的，经复议机关负责人批准，可以适当延长，并告知申请人和被申请人；但是延期不得超过</a:t>
            </a:r>
            <a:r>
              <a:rPr lang="en-US" altLang="zh-CN" sz="1600" dirty="0">
                <a:solidFill>
                  <a:schemeClr val="tx1">
                    <a:lumMod val="75000"/>
                    <a:lumOff val="25000"/>
                  </a:schemeClr>
                </a:solidFill>
                <a:latin typeface="+mn-ea"/>
              </a:rPr>
              <a:t>30</a:t>
            </a:r>
            <a:r>
              <a:rPr lang="zh-CN" altLang="en-US" sz="1600" dirty="0">
                <a:solidFill>
                  <a:schemeClr val="tx1">
                    <a:lumMod val="75000"/>
                    <a:lumOff val="25000"/>
                  </a:schemeClr>
                </a:solidFill>
                <a:latin typeface="+mn-ea"/>
              </a:rPr>
              <a:t>日。</a:t>
            </a:r>
          </a:p>
          <a:p>
            <a:pPr algn="just">
              <a:lnSpc>
                <a:spcPct val="120000"/>
              </a:lnSpc>
              <a:spcAft>
                <a:spcPts val="600"/>
              </a:spcAft>
            </a:pPr>
            <a:endParaRPr lang="zh-CN" altLang="en-US" sz="1600" dirty="0">
              <a:solidFill>
                <a:schemeClr val="tx1">
                  <a:lumMod val="75000"/>
                  <a:lumOff val="25000"/>
                </a:schemeClr>
              </a:solidFill>
              <a:latin typeface="+mn-ea"/>
            </a:endParaRPr>
          </a:p>
        </p:txBody>
      </p:sp>
    </p:spTree>
    <p:extLst>
      <p:ext uri="{BB962C8B-B14F-4D97-AF65-F5344CB8AC3E}">
        <p14:creationId xmlns:p14="http://schemas.microsoft.com/office/powerpoint/2010/main" val="25110646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558536"/>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135438"/>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40849" y="1351397"/>
            <a:ext cx="2445794" cy="503999"/>
            <a:chOff x="4247963" y="2095837"/>
            <a:chExt cx="2560663" cy="527844"/>
          </a:xfrm>
        </p:grpSpPr>
        <p:sp>
          <p:nvSpPr>
            <p:cNvPr id="24" name="TextBox 6"/>
            <p:cNvSpPr txBox="1"/>
            <p:nvPr/>
          </p:nvSpPr>
          <p:spPr>
            <a:xfrm>
              <a:off x="5004129" y="2150241"/>
              <a:ext cx="1804497"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税务行政处罚</a:t>
              </a:r>
            </a:p>
          </p:txBody>
        </p:sp>
        <p:sp>
          <p:nvSpPr>
            <p:cNvPr id="25" name="圆角矩形​​ 10"/>
            <p:cNvSpPr>
              <a:spLocks noChangeArrowheads="1"/>
            </p:cNvSpPr>
            <p:nvPr/>
          </p:nvSpPr>
          <p:spPr bwMode="auto">
            <a:xfrm>
              <a:off x="4247963" y="2095837"/>
              <a:ext cx="527671" cy="527844"/>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1</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2" name="组合 16"/>
          <p:cNvGrpSpPr/>
          <p:nvPr/>
        </p:nvGrpSpPr>
        <p:grpSpPr bwMode="auto">
          <a:xfrm>
            <a:off x="3240856" y="2170046"/>
            <a:ext cx="2445797" cy="503999"/>
            <a:chOff x="4247964" y="2095837"/>
            <a:chExt cx="2560663" cy="527844"/>
          </a:xfrm>
        </p:grpSpPr>
        <p:sp>
          <p:nvSpPr>
            <p:cNvPr id="43" name="TextBox 17"/>
            <p:cNvSpPr txBox="1"/>
            <p:nvPr/>
          </p:nvSpPr>
          <p:spPr>
            <a:xfrm>
              <a:off x="5004132" y="2150241"/>
              <a:ext cx="1804495"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税务行政复议</a:t>
              </a:r>
            </a:p>
          </p:txBody>
        </p:sp>
        <p:sp>
          <p:nvSpPr>
            <p:cNvPr id="44" name="圆角矩形​​ 18"/>
            <p:cNvSpPr>
              <a:spLocks noChangeArrowheads="1"/>
            </p:cNvSpPr>
            <p:nvPr/>
          </p:nvSpPr>
          <p:spPr bwMode="auto">
            <a:xfrm>
              <a:off x="4247964" y="2095837"/>
              <a:ext cx="527671" cy="527844"/>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2</a:t>
              </a:r>
              <a:endParaRPr lang="zh-CN" altLang="en-US" sz="3200" dirty="0">
                <a:solidFill>
                  <a:srgbClr val="FFFFFF"/>
                </a:solidFill>
                <a:ea typeface="微软雅黑" panose="020B0503020204020204" pitchFamily="34" charset="-122"/>
                <a:cs typeface="Arial" panose="020B0604020202020204" pitchFamily="34" charset="0"/>
              </a:endParaRPr>
            </a:p>
          </p:txBody>
        </p:sp>
      </p:grpSp>
      <p:grpSp>
        <p:nvGrpSpPr>
          <p:cNvPr id="46" name="组合 20"/>
          <p:cNvGrpSpPr/>
          <p:nvPr/>
        </p:nvGrpSpPr>
        <p:grpSpPr bwMode="auto">
          <a:xfrm>
            <a:off x="3240848" y="2988695"/>
            <a:ext cx="2445794" cy="503999"/>
            <a:chOff x="4247964" y="2095837"/>
            <a:chExt cx="2560666" cy="527844"/>
          </a:xfrm>
        </p:grpSpPr>
        <p:sp>
          <p:nvSpPr>
            <p:cNvPr id="47" name="TextBox 21"/>
            <p:cNvSpPr txBox="1"/>
            <p:nvPr/>
          </p:nvSpPr>
          <p:spPr>
            <a:xfrm>
              <a:off x="5004131" y="2150241"/>
              <a:ext cx="1804499" cy="419040"/>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税务行政诉讼</a:t>
              </a:r>
            </a:p>
          </p:txBody>
        </p:sp>
        <p:sp>
          <p:nvSpPr>
            <p:cNvPr id="48" name="圆角矩形​​ 22"/>
            <p:cNvSpPr>
              <a:spLocks noChangeArrowheads="1"/>
            </p:cNvSpPr>
            <p:nvPr/>
          </p:nvSpPr>
          <p:spPr bwMode="auto">
            <a:xfrm>
              <a:off x="4247964" y="2095837"/>
              <a:ext cx="527671" cy="527844"/>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dirty="0">
                  <a:solidFill>
                    <a:srgbClr val="FFFFFF"/>
                  </a:solidFill>
                  <a:ea typeface="微软雅黑" panose="020B0503020204020204" pitchFamily="34" charset="-122"/>
                  <a:cs typeface="Arial" panose="020B0604020202020204" pitchFamily="34" charset="0"/>
                </a:rPr>
                <a:t>3</a:t>
              </a:r>
              <a:endParaRPr lang="zh-CN" altLang="en-US" sz="3200" dirty="0">
                <a:solidFill>
                  <a:srgbClr val="FFFFFF"/>
                </a:solidFill>
                <a:ea typeface="微软雅黑" panose="020B0503020204020204" pitchFamily="34" charset="-122"/>
                <a:cs typeface="Arial" panose="020B0604020202020204" pitchFamily="34" charset="0"/>
              </a:endParaRP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885FE-CB9B-74D5-1613-01014E94C013}"/>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4D43CE8-C775-759E-247B-3976AC8B61A7}"/>
              </a:ext>
            </a:extLst>
          </p:cNvPr>
          <p:cNvSpPr txBox="1"/>
          <p:nvPr/>
        </p:nvSpPr>
        <p:spPr>
          <a:xfrm>
            <a:off x="2528432" y="280057"/>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五、税务行政复议和解与调解</a:t>
            </a:r>
            <a:endParaRPr lang="zh-CN" altLang="en-US"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A278F95-2575-8E07-8818-A770C16717A1}"/>
              </a:ext>
            </a:extLst>
          </p:cNvPr>
          <p:cNvSpPr txBox="1">
            <a:spLocks/>
          </p:cNvSpPr>
          <p:nvPr/>
        </p:nvSpPr>
        <p:spPr>
          <a:xfrm>
            <a:off x="612001" y="972002"/>
            <a:ext cx="7920012" cy="3391313"/>
          </a:xfrm>
          <a:prstGeom prst="rect">
            <a:avLst/>
          </a:prstGeom>
          <a:noFill/>
        </p:spPr>
        <p:txBody>
          <a:bodyPr wrap="square" lIns="0" tIns="0" rIns="0" bIns="0" rtlCol="0">
            <a:spAutoFit/>
          </a:bodyPr>
          <a:lstStyle/>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对下列行政复议事项，按照自愿、合法的原则，申请人和被申请人在行政复议机关作出行政复议决定以前可以达成和解，行政复议机关也可以调解：</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）行使自由裁量权作出的具体行政行为，如行政处罚、核定税额、确定应税所得率等。</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）行政赔偿。</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）行政奖励。</a:t>
            </a:r>
          </a:p>
          <a:p>
            <a:pPr algn="just">
              <a:lnSpc>
                <a:spcPct val="120000"/>
              </a:lnSpc>
              <a:spcAft>
                <a:spcPts val="600"/>
              </a:spcAft>
            </a:pPr>
            <a:r>
              <a:rPr lang="zh-CN" altLang="en-US" sz="1600" dirty="0">
                <a:solidFill>
                  <a:schemeClr val="tx1">
                    <a:lumMod val="75000"/>
                    <a:lumOff val="25000"/>
                  </a:schemeClr>
                </a:solidFill>
                <a:latin typeface="+mn-ea"/>
              </a:rPr>
              <a:t>（</a:t>
            </a: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）存在其他合理性问题的具体行政行为。</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申请人和被申请人达成和解的，应当向行政复议机构提交书面和解协议。和解内容不损害社会公共利益和他人合法权益的，行政复议机构应当准许。</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经行政复议机构准许和解终止行政复议的，申请人不得以同一事实和理由再次申请行政复议。</a:t>
            </a:r>
          </a:p>
        </p:txBody>
      </p:sp>
    </p:spTree>
    <p:extLst>
      <p:ext uri="{BB962C8B-B14F-4D97-AF65-F5344CB8AC3E}">
        <p14:creationId xmlns:p14="http://schemas.microsoft.com/office/powerpoint/2010/main" val="57174238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税务行政诉讼</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77FBFD-4E99-0FE2-2EAC-8B4F6265A80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AA7D54E-B3FD-B2FD-C2F3-F9925E3E94B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一、税务行政诉讼的原则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19CC15D9-2469-C703-C8CB-9B50BCF58E0F}"/>
              </a:ext>
            </a:extLst>
          </p:cNvPr>
          <p:cNvSpPr txBox="1">
            <a:spLocks/>
          </p:cNvSpPr>
          <p:nvPr/>
        </p:nvSpPr>
        <p:spPr>
          <a:xfrm>
            <a:off x="612001" y="972002"/>
            <a:ext cx="7920012" cy="2786147"/>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除共有原则外（如人民法院独立行使审判权，实行合议、回避、公开、辩论、两审终审等），税务行政诉讼还必须和其他行政诉讼一样，遵循以下几个特有原则：</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人民法院特定主管原则；</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合法性审查原则；</a:t>
            </a:r>
          </a:p>
          <a:p>
            <a:pPr algn="just">
              <a:lnSpc>
                <a:spcPct val="120000"/>
              </a:lnSpc>
              <a:spcAft>
                <a:spcPts val="600"/>
              </a:spcAft>
            </a:pP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不适用调解原则；</a:t>
            </a:r>
          </a:p>
          <a:p>
            <a:pPr algn="just">
              <a:lnSpc>
                <a:spcPct val="120000"/>
              </a:lnSpc>
              <a:spcAft>
                <a:spcPts val="600"/>
              </a:spcAft>
            </a:pP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起诉不停止执行原则；</a:t>
            </a:r>
          </a:p>
          <a:p>
            <a:pPr algn="just">
              <a:lnSpc>
                <a:spcPct val="120000"/>
              </a:lnSpc>
              <a:spcAft>
                <a:spcPts val="600"/>
              </a:spcAft>
            </a:pPr>
            <a:r>
              <a:rPr lang="en-US" altLang="zh-CN" sz="1600" dirty="0">
                <a:solidFill>
                  <a:schemeClr val="tx1">
                    <a:lumMod val="75000"/>
                    <a:lumOff val="25000"/>
                  </a:schemeClr>
                </a:solidFill>
                <a:latin typeface="+mn-ea"/>
              </a:rPr>
              <a:t>5.</a:t>
            </a:r>
            <a:r>
              <a:rPr lang="zh-CN" altLang="en-US" sz="1600" dirty="0">
                <a:solidFill>
                  <a:schemeClr val="tx1">
                    <a:lumMod val="75000"/>
                    <a:lumOff val="25000"/>
                  </a:schemeClr>
                </a:solidFill>
                <a:latin typeface="+mn-ea"/>
              </a:rPr>
              <a:t>税务机关负举证责任原则；</a:t>
            </a:r>
          </a:p>
          <a:p>
            <a:pPr algn="just">
              <a:lnSpc>
                <a:spcPct val="120000"/>
              </a:lnSpc>
              <a:spcAft>
                <a:spcPts val="600"/>
              </a:spcAft>
            </a:pP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由税务机关负责赔偿的原则</a:t>
            </a:r>
          </a:p>
        </p:txBody>
      </p:sp>
    </p:spTree>
    <p:extLst>
      <p:ext uri="{BB962C8B-B14F-4D97-AF65-F5344CB8AC3E}">
        <p14:creationId xmlns:p14="http://schemas.microsoft.com/office/powerpoint/2010/main" val="107470435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1F266A-161A-FBA1-B4FF-9EC3D6C8F60C}"/>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6738C5B-FEC5-2967-BEE9-E2903B90C8A8}"/>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二、税务行政诉讼的管辖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0A66A99C-8059-109B-924B-C85C43E90C3E}"/>
              </a:ext>
            </a:extLst>
          </p:cNvPr>
          <p:cNvSpPr txBox="1">
            <a:spLocks/>
          </p:cNvSpPr>
          <p:nvPr/>
        </p:nvSpPr>
        <p:spPr>
          <a:xfrm>
            <a:off x="612001" y="972002"/>
            <a:ext cx="7920012" cy="277383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（一）级别管辖</a:t>
            </a:r>
          </a:p>
          <a:p>
            <a:pPr algn="just">
              <a:lnSpc>
                <a:spcPct val="120000"/>
              </a:lnSpc>
              <a:spcAft>
                <a:spcPts val="600"/>
              </a:spcAft>
            </a:pPr>
            <a:r>
              <a:rPr lang="zh-CN" altLang="en-US" sz="1600" dirty="0">
                <a:solidFill>
                  <a:schemeClr val="tx1">
                    <a:lumMod val="75000"/>
                    <a:lumOff val="25000"/>
                  </a:schemeClr>
                </a:solidFill>
                <a:latin typeface="+mn-ea"/>
              </a:rPr>
              <a:t>级别管辖是上下级人民法院之间受理第一审税务案件的分工和权限。根据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行政诉讼法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的规定，基层人民法院管辖除上级法院管辖的第一审税务行政案件以外的所有第一审税务行政案件，即一般的税务行政案件。中级人民法院管辖：（</a:t>
            </a: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）对国务院部门或者县级以上地方人民政府所作的行政行为提起诉讼的案件；（</a:t>
            </a: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）海关处理的案件：（</a:t>
            </a:r>
            <a:r>
              <a:rPr lang="en-US" altLang="zh-CN" sz="1600" dirty="0">
                <a:solidFill>
                  <a:schemeClr val="tx1">
                    <a:lumMod val="75000"/>
                    <a:lumOff val="25000"/>
                  </a:schemeClr>
                </a:solidFill>
                <a:latin typeface="+mn-ea"/>
              </a:rPr>
              <a:t>3</a:t>
            </a:r>
            <a:r>
              <a:rPr lang="zh-CN" altLang="en-US" sz="1600" dirty="0">
                <a:solidFill>
                  <a:schemeClr val="tx1">
                    <a:lumMod val="75000"/>
                    <a:lumOff val="25000"/>
                  </a:schemeClr>
                </a:solidFill>
                <a:latin typeface="+mn-ea"/>
              </a:rPr>
              <a:t>）本辖区内重大、复杂的案件；（</a:t>
            </a:r>
            <a:r>
              <a:rPr lang="en-US" altLang="zh-CN" sz="1600" dirty="0">
                <a:solidFill>
                  <a:schemeClr val="tx1">
                    <a:lumMod val="75000"/>
                    <a:lumOff val="25000"/>
                  </a:schemeClr>
                </a:solidFill>
                <a:latin typeface="+mn-ea"/>
              </a:rPr>
              <a:t>4</a:t>
            </a:r>
            <a:r>
              <a:rPr lang="zh-CN" altLang="en-US" sz="1600" dirty="0">
                <a:solidFill>
                  <a:schemeClr val="tx1">
                    <a:lumMod val="75000"/>
                    <a:lumOff val="25000"/>
                  </a:schemeClr>
                </a:solidFill>
                <a:latin typeface="+mn-ea"/>
              </a:rPr>
              <a:t>）其他法律规定由中级人民法院管辖的案件。高级人民法院管辖本辖区内重大、复杂的第一审税务行政案件。最高人民法院管辖全国范围内重大、复杂的第一审税务行政案件。</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237320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41394-32F0-95B8-DAF1-7E237BE35FAA}"/>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E4EFBEF1-8A0B-98F6-F63A-CA27D551E4C4}"/>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二、税务行政诉讼的管辖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61507EC-0235-5012-1EB3-D53E291284AA}"/>
              </a:ext>
            </a:extLst>
          </p:cNvPr>
          <p:cNvSpPr txBox="1">
            <a:spLocks/>
          </p:cNvSpPr>
          <p:nvPr/>
        </p:nvSpPr>
        <p:spPr>
          <a:xfrm>
            <a:off x="612001" y="972002"/>
            <a:ext cx="7920012" cy="410958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（二）地域管辖</a:t>
            </a:r>
          </a:p>
          <a:p>
            <a:pPr algn="just">
              <a:lnSpc>
                <a:spcPct val="120000"/>
              </a:lnSpc>
              <a:spcAft>
                <a:spcPts val="600"/>
              </a:spcAft>
            </a:pPr>
            <a:r>
              <a:rPr lang="zh-CN" altLang="en-US" sz="1600" dirty="0">
                <a:solidFill>
                  <a:schemeClr val="tx1">
                    <a:lumMod val="75000"/>
                    <a:lumOff val="25000"/>
                  </a:schemeClr>
                </a:solidFill>
                <a:latin typeface="+mn-ea"/>
              </a:rPr>
              <a:t>地域管辖是同级人民法院之间受理第一审行政案件的分工和权限，分一般地域管辖和特殊地域管辖两种。</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一般地域管辖，是指按照最初作出具体行政行为的行政机关所在地来确定管辖法院。凡是未经复议直接向人民法院提起诉讼的，或者经过复议，复议裁决维持原具体行政行为，当事人不服向人民法院提起诉讼的，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行政诉讼法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第十八条的规定，均由最初作出具体行政行为的税务机关所在地人民法院管辖。</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特殊地域管辖，是指根据特殊行政法律关系或特殊行政法律关系所指的对象来确定管辖法院。税务行政案件的特殊地域管辖主要是指：经过复议的案件，复议机关改变原具体行政行为的，由原告选择最初作出具体行政行为的税务机关所在地的人民法院或者复议机关所在地人民法院管辖。原告可以向任何一个有管辖权的人民法院起诉，最先收到起诉状的人民法院为第一审法院。</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6235345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20654-A089-072C-B2EF-A09F0D87410B}"/>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0432F0C-1CA5-0F26-D84A-ADBF81ADABC2}"/>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二、税务行政诉讼的管辖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8530B855-D7C4-5E60-F98B-17FBC5E18A56}"/>
              </a:ext>
            </a:extLst>
          </p:cNvPr>
          <p:cNvSpPr txBox="1">
            <a:spLocks/>
          </p:cNvSpPr>
          <p:nvPr/>
        </p:nvSpPr>
        <p:spPr>
          <a:xfrm>
            <a:off x="612001" y="972002"/>
            <a:ext cx="7920012" cy="351865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（三）裁定管辖</a:t>
            </a:r>
          </a:p>
          <a:p>
            <a:pPr algn="just">
              <a:lnSpc>
                <a:spcPct val="120000"/>
              </a:lnSpc>
              <a:spcAft>
                <a:spcPts val="600"/>
              </a:spcAft>
            </a:pPr>
            <a:r>
              <a:rPr lang="zh-CN" altLang="en-US" sz="1600" dirty="0">
                <a:solidFill>
                  <a:schemeClr val="tx1">
                    <a:lumMod val="75000"/>
                    <a:lumOff val="25000"/>
                  </a:schemeClr>
                </a:solidFill>
                <a:latin typeface="+mn-ea"/>
              </a:rPr>
              <a:t>裁定管辖，是指人民法院依法自行裁定的管辖，包括移送管辖、指定管辖及管辖权的转移三种情况。</a:t>
            </a:r>
          </a:p>
          <a:p>
            <a:pPr algn="just">
              <a:lnSpc>
                <a:spcPct val="120000"/>
              </a:lnSpc>
              <a:spcAft>
                <a:spcPts val="600"/>
              </a:spcAft>
            </a:pPr>
            <a:r>
              <a:rPr lang="en-US" altLang="zh-CN" sz="1600" dirty="0">
                <a:solidFill>
                  <a:schemeClr val="tx1">
                    <a:lumMod val="75000"/>
                    <a:lumOff val="25000"/>
                  </a:schemeClr>
                </a:solidFill>
                <a:latin typeface="+mn-ea"/>
              </a:rPr>
              <a:t>1.</a:t>
            </a:r>
            <a:r>
              <a:rPr lang="zh-CN" altLang="en-US" sz="1600" dirty="0">
                <a:solidFill>
                  <a:schemeClr val="tx1">
                    <a:lumMod val="75000"/>
                    <a:lumOff val="25000"/>
                  </a:schemeClr>
                </a:solidFill>
                <a:latin typeface="+mn-ea"/>
              </a:rPr>
              <a:t>移送管辖，是指人民法院将已经受理的案件，移送给有管辖权的人民法院审理受移送的人民法院应当受理。受移送的人民法院认为受移送的案件按照规定不属于本院管辖的，应当报请上级人民法院指定管辖，不得再自行移送。</a:t>
            </a:r>
          </a:p>
          <a:p>
            <a:pPr algn="just">
              <a:lnSpc>
                <a:spcPct val="120000"/>
              </a:lnSpc>
              <a:spcAft>
                <a:spcPts val="600"/>
              </a:spcAft>
            </a:pPr>
            <a:r>
              <a:rPr lang="en-US" altLang="zh-CN" sz="1600" dirty="0">
                <a:solidFill>
                  <a:schemeClr val="tx1">
                    <a:lumMod val="75000"/>
                    <a:lumOff val="25000"/>
                  </a:schemeClr>
                </a:solidFill>
                <a:latin typeface="+mn-ea"/>
              </a:rPr>
              <a:t>2.</a:t>
            </a:r>
            <a:r>
              <a:rPr lang="zh-CN" altLang="en-US" sz="1600" dirty="0">
                <a:solidFill>
                  <a:schemeClr val="tx1">
                    <a:lumMod val="75000"/>
                    <a:lumOff val="25000"/>
                  </a:schemeClr>
                </a:solidFill>
                <a:latin typeface="+mn-ea"/>
              </a:rPr>
              <a:t>指定管辖，是指上级人民法院以裁定的方式，指定某下一级人民法院管辖某一案件。根据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行政诉讼法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第二十三条的规定，有管辖权的人民法院因特殊原因不能行使对行政诉讼的管辖权的，由其上级人民法院指定管辖；人民法院对管辖权发生争议且协商不成的，由它们共同的上级人民法院指定管辖。</a:t>
            </a:r>
          </a:p>
          <a:p>
            <a:pPr algn="just">
              <a:lnSpc>
                <a:spcPct val="120000"/>
              </a:lnSpc>
              <a:spcAft>
                <a:spcPts val="600"/>
              </a:spcAft>
            </a:pP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30809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4CBA06-16C7-EE14-DBF4-A8B57F00E3F1}"/>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7FB8B5EB-17EC-6A92-EB56-B7392BB070A9}"/>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三、税务行政诉讼的受案范围</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5F2E816-B739-0D9E-732A-43D028A50B57}"/>
              </a:ext>
            </a:extLst>
          </p:cNvPr>
          <p:cNvSpPr txBox="1">
            <a:spLocks/>
          </p:cNvSpPr>
          <p:nvPr/>
        </p:nvSpPr>
        <p:spPr>
          <a:xfrm>
            <a:off x="612001" y="972002"/>
            <a:ext cx="7920012" cy="1154162"/>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mn-ea"/>
              </a:rPr>
              <a:t>税务行政诉讼的受案范围，是指人民法院对税务机关的哪些行为拥有司法审查权。税务行政诉讼案件的受案范围除受</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行政诉讼法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有关规定的限制外，也受</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税收征收管理法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及其他相关法律、法规的调整和制约。具体地说，税务行政诉讼的受案范围与税务行政复议的受案范围基本一致。</a:t>
            </a:r>
            <a:endParaRPr lang="zh-CN" altLang="en-US" sz="1600" b="1"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67481060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1D85E9-BB2F-2BB7-E485-E4AE0571EFB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E72F2F2-2BC4-6B47-B514-920E4992D7DB}"/>
              </a:ext>
            </a:extLst>
          </p:cNvPr>
          <p:cNvSpPr txBox="1"/>
          <p:nvPr/>
        </p:nvSpPr>
        <p:spPr>
          <a:xfrm>
            <a:off x="2803736" y="299722"/>
            <a:ext cx="389203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四、税务行政诉讼的起诉和受理</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ED5C9114-9AC9-D88E-50D9-F95534B2B6C8}"/>
              </a:ext>
            </a:extLst>
          </p:cNvPr>
          <p:cNvSpPr txBox="1">
            <a:spLocks/>
          </p:cNvSpPr>
          <p:nvPr/>
        </p:nvSpPr>
        <p:spPr>
          <a:xfrm>
            <a:off x="612001" y="972002"/>
            <a:ext cx="7920012" cy="3751412"/>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（一）税务行政诉讼的起诉</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税务行政诉讼的起诉，是指公民、法人或者其他组织认为自己的合法权益受到税务机关行政行为的侵害，而向人民法院提出诉讼请求，要求人民法院行使审判权，依法予以保护的诉讼行为。在税务行政诉讼等行政诉讼中，起诉权是单向性的权利，税务机关不享有起诉权，只有应诉权，即税务机关只能作为被告；与民事诉讼不同，作为被告的税务机关不能反诉。</a:t>
            </a:r>
            <a:endParaRPr lang="en-US" altLang="zh-CN" sz="1600" dirty="0">
              <a:solidFill>
                <a:schemeClr val="tx1">
                  <a:lumMod val="75000"/>
                  <a:lumOff val="25000"/>
                </a:schemeClr>
              </a:solidFill>
              <a:latin typeface="+mn-ea"/>
            </a:endParaRPr>
          </a:p>
          <a:p>
            <a:pPr algn="just">
              <a:lnSpc>
                <a:spcPct val="120000"/>
              </a:lnSpc>
              <a:spcAft>
                <a:spcPts val="600"/>
              </a:spcAft>
            </a:pPr>
            <a:r>
              <a:rPr lang="zh-CN" altLang="en-US" sz="1600" b="1" dirty="0">
                <a:solidFill>
                  <a:schemeClr val="tx1">
                    <a:lumMod val="75000"/>
                    <a:lumOff val="25000"/>
                  </a:schemeClr>
                </a:solidFill>
                <a:latin typeface="+mn-ea"/>
              </a:rPr>
              <a:t>（二）税务行政诉讼的受理</a:t>
            </a:r>
            <a:endParaRPr lang="en-US" altLang="zh-CN" sz="1600" b="1" dirty="0">
              <a:solidFill>
                <a:schemeClr val="tx1">
                  <a:lumMod val="75000"/>
                  <a:lumOff val="25000"/>
                </a:schemeClr>
              </a:solidFill>
              <a:latin typeface="+mn-ea"/>
            </a:endParaRPr>
          </a:p>
          <a:p>
            <a:pPr algn="just">
              <a:lnSpc>
                <a:spcPct val="120000"/>
              </a:lnSpc>
              <a:spcAft>
                <a:spcPts val="600"/>
              </a:spcAft>
            </a:pPr>
            <a:r>
              <a:rPr lang="zh-CN" altLang="en-US" sz="1600" dirty="0">
                <a:solidFill>
                  <a:schemeClr val="tx1">
                    <a:lumMod val="75000"/>
                    <a:lumOff val="25000"/>
                  </a:schemeClr>
                </a:solidFill>
                <a:latin typeface="+mn-ea"/>
              </a:rPr>
              <a:t>原告起诉，经人民法院审查，认为符合起诉条件并立案审理的行为，称为受理。对当事人的起诉，人民法院一般从以下几个方面进行审查并作出是否受理的决定：一是审查是否属于法定的诉讼受案范围；二是审查是否具备法定的起诉条件；三是审查是否已经受理或者正在受理；四是审查是否有管辖权；五是审查是否符合法定的期限；六是审查是否经过必经复议程序。</a:t>
            </a:r>
          </a:p>
        </p:txBody>
      </p:sp>
    </p:spTree>
    <p:extLst>
      <p:ext uri="{BB962C8B-B14F-4D97-AF65-F5344CB8AC3E}">
        <p14:creationId xmlns:p14="http://schemas.microsoft.com/office/powerpoint/2010/main" val="2923777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D6CA4-D9BC-B930-8B38-DDAF5A76B528}"/>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C3FCF0D1-5C9B-FECA-77F3-F29155205975}"/>
              </a:ext>
            </a:extLst>
          </p:cNvPr>
          <p:cNvSpPr txBox="1"/>
          <p:nvPr/>
        </p:nvSpPr>
        <p:spPr>
          <a:xfrm>
            <a:off x="2803736" y="299722"/>
            <a:ext cx="4069012"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（五）税务行政诉讼的审理和判决</a:t>
            </a:r>
          </a:p>
        </p:txBody>
      </p:sp>
      <p:sp>
        <p:nvSpPr>
          <p:cNvPr id="43" name="TextBox 42">
            <a:extLst>
              <a:ext uri="{FF2B5EF4-FFF2-40B4-BE49-F238E27FC236}">
                <a16:creationId xmlns:a16="http://schemas.microsoft.com/office/drawing/2014/main" id="{E843DC40-CDC6-302C-EC6C-8A9EA96CEC64}"/>
              </a:ext>
            </a:extLst>
          </p:cNvPr>
          <p:cNvSpPr txBox="1">
            <a:spLocks/>
          </p:cNvSpPr>
          <p:nvPr/>
        </p:nvSpPr>
        <p:spPr>
          <a:xfrm>
            <a:off x="612001" y="972002"/>
            <a:ext cx="7920012" cy="3518656"/>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mn-ea"/>
              </a:rPr>
              <a:t>（一）税务行政诉讼的审理</a:t>
            </a:r>
          </a:p>
          <a:p>
            <a:pPr algn="just">
              <a:lnSpc>
                <a:spcPct val="120000"/>
              </a:lnSpc>
              <a:spcAft>
                <a:spcPts val="600"/>
              </a:spcAft>
            </a:pPr>
            <a:r>
              <a:rPr lang="zh-CN" altLang="en-US" sz="1600" dirty="0">
                <a:solidFill>
                  <a:schemeClr val="tx1">
                    <a:lumMod val="75000"/>
                    <a:lumOff val="25000"/>
                  </a:schemeClr>
                </a:solidFill>
                <a:latin typeface="+mn-ea"/>
              </a:rPr>
              <a:t>人民法院审理行政案件实行合议、回避、公开审判和两审终审的审判制度。审理的核心是审查被诉具体行政行为是否合法，即作出该行为的税务机关是否依法享有该税务行政管理权；该行为是否依据一定的事实和法律作出；税务机关作出该行为是否遵照必备的程序等。</a:t>
            </a:r>
          </a:p>
          <a:p>
            <a:pPr algn="just">
              <a:lnSpc>
                <a:spcPct val="120000"/>
              </a:lnSpc>
              <a:spcAft>
                <a:spcPts val="600"/>
              </a:spcAft>
            </a:pPr>
            <a:r>
              <a:rPr lang="zh-CN" altLang="en-US" sz="1600" dirty="0">
                <a:solidFill>
                  <a:schemeClr val="tx1">
                    <a:lumMod val="75000"/>
                    <a:lumOff val="25000"/>
                  </a:schemeClr>
                </a:solidFill>
                <a:latin typeface="+mn-ea"/>
              </a:rPr>
              <a:t>根据</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行政诉讼法</a:t>
            </a:r>
            <a:r>
              <a:rPr lang="en-US" altLang="zh-CN" sz="1600" dirty="0">
                <a:solidFill>
                  <a:schemeClr val="tx1">
                    <a:lumMod val="75000"/>
                    <a:lumOff val="25000"/>
                  </a:schemeClr>
                </a:solidFill>
                <a:latin typeface="+mn-ea"/>
              </a:rPr>
              <a:t>》</a:t>
            </a:r>
            <a:r>
              <a:rPr lang="zh-CN" altLang="en-US" sz="1600" dirty="0">
                <a:solidFill>
                  <a:schemeClr val="tx1">
                    <a:lumMod val="75000"/>
                    <a:lumOff val="25000"/>
                  </a:schemeClr>
                </a:solidFill>
                <a:latin typeface="+mn-ea"/>
              </a:rPr>
              <a:t>的规定，人民法院审查具体行政行为是否合法，依据法律、行政法规和地方性法规（民族自治地方的自治条例和单行条例），参照部门规章和地方性规章。</a:t>
            </a:r>
          </a:p>
          <a:p>
            <a:pPr algn="just">
              <a:lnSpc>
                <a:spcPct val="120000"/>
              </a:lnSpc>
              <a:spcAft>
                <a:spcPts val="600"/>
              </a:spcAft>
            </a:pPr>
            <a:r>
              <a:rPr lang="zh-CN" altLang="en-US" sz="1600" b="1" dirty="0">
                <a:solidFill>
                  <a:schemeClr val="tx1">
                    <a:lumMod val="75000"/>
                    <a:lumOff val="25000"/>
                  </a:schemeClr>
                </a:solidFill>
                <a:latin typeface="+mn-ea"/>
              </a:rPr>
              <a:t>（二）税务行政诉讼的判决</a:t>
            </a:r>
          </a:p>
          <a:p>
            <a:pPr algn="just">
              <a:lnSpc>
                <a:spcPct val="120000"/>
              </a:lnSpc>
              <a:spcAft>
                <a:spcPts val="600"/>
              </a:spcAft>
            </a:pPr>
            <a:r>
              <a:rPr lang="zh-CN" altLang="en-US" sz="1600" dirty="0">
                <a:solidFill>
                  <a:schemeClr val="tx1">
                    <a:lumMod val="75000"/>
                    <a:lumOff val="25000"/>
                  </a:schemeClr>
                </a:solidFill>
                <a:latin typeface="+mn-ea"/>
              </a:rPr>
              <a:t>人民法院应当在立案之日起</a:t>
            </a:r>
            <a:r>
              <a:rPr lang="en-US" altLang="zh-CN" sz="1600" dirty="0">
                <a:solidFill>
                  <a:schemeClr val="tx1">
                    <a:lumMod val="75000"/>
                    <a:lumOff val="25000"/>
                  </a:schemeClr>
                </a:solidFill>
                <a:latin typeface="+mn-ea"/>
              </a:rPr>
              <a:t>6</a:t>
            </a:r>
            <a:r>
              <a:rPr lang="zh-CN" altLang="en-US" sz="1600" dirty="0">
                <a:solidFill>
                  <a:schemeClr val="tx1">
                    <a:lumMod val="75000"/>
                    <a:lumOff val="25000"/>
                  </a:schemeClr>
                </a:solidFill>
                <a:latin typeface="+mn-ea"/>
              </a:rPr>
              <a:t>个月内作出一审判决。有特殊情况需要延长的，由高级人民法院批准；高级人民法院审理的一审案件需要延长的，由最高人民法院批准。合议庭评议后，可以当庭宣判，也可以定期宣判。</a:t>
            </a:r>
            <a:endParaRPr lang="en-US" altLang="zh-CN" sz="1600" dirty="0">
              <a:solidFill>
                <a:schemeClr val="tx1">
                  <a:lumMod val="75000"/>
                  <a:lumOff val="25000"/>
                </a:schemeClr>
              </a:solidFill>
              <a:latin typeface="+mn-ea"/>
            </a:endParaRPr>
          </a:p>
        </p:txBody>
      </p:sp>
    </p:spTree>
    <p:extLst>
      <p:ext uri="{BB962C8B-B14F-4D97-AF65-F5344CB8AC3E}">
        <p14:creationId xmlns:p14="http://schemas.microsoft.com/office/powerpoint/2010/main" val="2650312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本章案例及延伸阅读</a:t>
            </a:r>
            <a:endParaRPr lang="en-US" altLang="zh-CN" sz="2000" b="1" dirty="0">
              <a:solidFill>
                <a:schemeClr val="tx1">
                  <a:lumMod val="65000"/>
                  <a:lumOff val="35000"/>
                </a:schemeClr>
              </a:solidFill>
              <a:latin typeface="+mn-ea"/>
            </a:endParaRPr>
          </a:p>
        </p:txBody>
      </p:sp>
      <p:sp>
        <p:nvSpPr>
          <p:cNvPr id="13" name="文本框 17"/>
          <p:cNvSpPr txBox="1"/>
          <p:nvPr/>
        </p:nvSpPr>
        <p:spPr bwMode="auto">
          <a:xfrm>
            <a:off x="972000" y="2376000"/>
            <a:ext cx="7200000" cy="899862"/>
          </a:xfrm>
          <a:prstGeom prst="rect">
            <a:avLst/>
          </a:prstGeom>
          <a:noFill/>
        </p:spPr>
        <p:txBody>
          <a:bodyPr wrap="square" lIns="68580" tIns="34290" rIns="68580" bIns="34290">
            <a:spAutoFit/>
          </a:bodyPr>
          <a:lstStyle/>
          <a:p>
            <a:pPr algn="just">
              <a:lnSpc>
                <a:spcPct val="120000"/>
              </a:lnSpc>
              <a:spcAft>
                <a:spcPts val="600"/>
              </a:spcAft>
              <a:defRPr/>
            </a:pP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案例思考题</a:t>
            </a:r>
            <a:r>
              <a:rPr lang="en-US" altLang="zh-CN" b="1" dirty="0">
                <a:solidFill>
                  <a:schemeClr val="tx1">
                    <a:lumMod val="75000"/>
                    <a:lumOff val="25000"/>
                  </a:schemeClr>
                </a:solidFill>
                <a:latin typeface="微软雅黑" panose="020B0503020204020204" pitchFamily="34" charset="-122"/>
              </a:rPr>
              <a:t>】</a:t>
            </a:r>
          </a:p>
          <a:p>
            <a:pPr algn="just">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税收征管规范化改善了税收负担的公平性，除了推出统一适用的税务行政处罚裁量基准外，税务局做了哪些事情维护税负公平？</a:t>
            </a:r>
          </a:p>
        </p:txBody>
      </p:sp>
      <p:cxnSp>
        <p:nvCxnSpPr>
          <p:cNvPr id="62" name="直接连接符 61"/>
          <p:cNvCxnSpPr/>
          <p:nvPr/>
        </p:nvCxnSpPr>
        <p:spPr>
          <a:xfrm>
            <a:off x="1059503" y="2167901"/>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文本框 17">
            <a:extLst>
              <a:ext uri="{FF2B5EF4-FFF2-40B4-BE49-F238E27FC236}">
                <a16:creationId xmlns:a16="http://schemas.microsoft.com/office/drawing/2014/main" id="{4CF4BBED-F4C6-32DF-6F5A-BAD5E3F3BCA3}"/>
              </a:ext>
            </a:extLst>
          </p:cNvPr>
          <p:cNvSpPr txBox="1"/>
          <p:nvPr/>
        </p:nvSpPr>
        <p:spPr bwMode="auto">
          <a:xfrm>
            <a:off x="972000" y="1152000"/>
            <a:ext cx="7200000" cy="899862"/>
          </a:xfrm>
          <a:prstGeom prst="rect">
            <a:avLst/>
          </a:prstGeom>
          <a:noFill/>
        </p:spPr>
        <p:txBody>
          <a:bodyPr wrap="square" lIns="68580" tIns="34290" rIns="68580" bIns="34290">
            <a:spAutoFit/>
          </a:bodyPr>
          <a:lstStyle/>
          <a:p>
            <a:pPr>
              <a:lnSpc>
                <a:spcPct val="120000"/>
              </a:lnSpc>
              <a:spcAft>
                <a:spcPts val="600"/>
              </a:spcAft>
              <a:defRPr/>
            </a:pPr>
            <a:r>
              <a:rPr lang="zh-CN" altLang="en-US" dirty="0">
                <a:solidFill>
                  <a:schemeClr val="tx1">
                    <a:lumMod val="75000"/>
                    <a:lumOff val="25000"/>
                  </a:schemeClr>
                </a:solidFill>
                <a:latin typeface="微软雅黑" panose="020B0503020204020204" pitchFamily="34" charset="-122"/>
              </a:rPr>
              <a:t>为加深对本章内容的理解，本章课程思政案例侧重于税务行政处罚内容的延伸，并结合目前税务行政处罚内容实务中的一些问题进行分析和阐述</a:t>
            </a:r>
          </a:p>
          <a:p>
            <a:pPr>
              <a:lnSpc>
                <a:spcPct val="120000"/>
              </a:lnSpc>
              <a:spcAft>
                <a:spcPts val="600"/>
              </a:spcAft>
              <a:defRPr/>
            </a:pPr>
            <a:r>
              <a:rPr lang="zh-CN" altLang="en-US" b="1" dirty="0">
                <a:solidFill>
                  <a:schemeClr val="tx1">
                    <a:lumMod val="75000"/>
                    <a:lumOff val="25000"/>
                  </a:schemeClr>
                </a:solidFill>
                <a:latin typeface="微软雅黑" panose="020B0503020204020204" pitchFamily="34" charset="-122"/>
              </a:rPr>
              <a:t>案例 税收征管规范化与税负公平</a:t>
            </a:r>
            <a:r>
              <a:rPr lang="en-US" altLang="zh-CN" b="1" dirty="0">
                <a:solidFill>
                  <a:schemeClr val="tx1">
                    <a:lumMod val="75000"/>
                    <a:lumOff val="25000"/>
                  </a:schemeClr>
                </a:solidFill>
                <a:latin typeface="微软雅黑" panose="020B0503020204020204" pitchFamily="34" charset="-122"/>
              </a:rPr>
              <a:t>——</a:t>
            </a:r>
            <a:r>
              <a:rPr lang="zh-CN" altLang="en-US" b="1" dirty="0">
                <a:solidFill>
                  <a:schemeClr val="tx1">
                    <a:lumMod val="75000"/>
                    <a:lumOff val="25000"/>
                  </a:schemeClr>
                </a:solidFill>
                <a:latin typeface="微软雅黑" panose="020B0503020204020204" pitchFamily="34" charset="-122"/>
              </a:rPr>
              <a:t>基于税务行政处罚裁量基准的准自然实验</a:t>
            </a:r>
          </a:p>
        </p:txBody>
      </p:sp>
    </p:spTree>
    <p:extLst>
      <p:ext uri="{BB962C8B-B14F-4D97-AF65-F5344CB8AC3E}">
        <p14:creationId xmlns:p14="http://schemas.microsoft.com/office/powerpoint/2010/main" val="629015104"/>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barn(outVertical)">
                                      <p:cBhvr>
                                        <p:cTn id="7" dur="500"/>
                                        <p:tgtEl>
                                          <p:spTgt spid="6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500"/>
                                        <p:tgtEl>
                                          <p:spTgt spid="1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D7DC4-3903-BD0A-DD22-F7115EBF11D4}"/>
            </a:ext>
          </a:extLst>
        </p:cNvPr>
        <p:cNvGrpSpPr/>
        <p:nvPr/>
      </p:nvGrpSpPr>
      <p:grpSpPr>
        <a:xfrm>
          <a:off x="0" y="0"/>
          <a:ext cx="0" cy="0"/>
          <a:chOff x="0" y="0"/>
          <a:chExt cx="0" cy="0"/>
        </a:xfrm>
      </p:grpSpPr>
      <p:sp>
        <p:nvSpPr>
          <p:cNvPr id="2" name="文本框 17">
            <a:extLst>
              <a:ext uri="{FF2B5EF4-FFF2-40B4-BE49-F238E27FC236}">
                <a16:creationId xmlns:a16="http://schemas.microsoft.com/office/drawing/2014/main" id="{8DD08C4B-E98F-7353-D1FF-54CC05F68FFD}"/>
              </a:ext>
            </a:extLst>
          </p:cNvPr>
          <p:cNvSpPr txBox="1"/>
          <p:nvPr/>
        </p:nvSpPr>
        <p:spPr bwMode="auto">
          <a:xfrm>
            <a:off x="612000" y="972000"/>
            <a:ext cx="7920000" cy="3371308"/>
          </a:xfrm>
          <a:prstGeom prst="rect">
            <a:avLst/>
          </a:prstGeom>
          <a:noFill/>
        </p:spPr>
        <p:txBody>
          <a:bodyPr wrap="square" lIns="68580" tIns="34290" rIns="68580" bIns="34290">
            <a:spAutoFit/>
          </a:bodyPr>
          <a:lstStyle/>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学习目标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mn-ea"/>
              </a:rPr>
              <a:t>通过本章学习，了解税务行政处罚的概念、原则、税务行政处罚的设定和种类。掌握税务行政复议范围、税务行政复议管辖、税务行政复议审查和决定。理解税务行政诉讼的原则、税务行政诉讼的管辖、税务行政诉讼的受案范围、税务行政诉讼的起诉和受理、税务行政诉讼的审理和判决。</a:t>
            </a:r>
            <a:endParaRPr lang="en-US" altLang="zh-CN" sz="1600" dirty="0">
              <a:solidFill>
                <a:schemeClr val="tx1">
                  <a:lumMod val="75000"/>
                  <a:lumOff val="25000"/>
                </a:schemeClr>
              </a:solidFill>
              <a:latin typeface="+mn-ea"/>
            </a:endParaRPr>
          </a:p>
          <a:p>
            <a:pPr>
              <a:lnSpc>
                <a:spcPct val="120000"/>
              </a:lnSpc>
              <a:spcAft>
                <a:spcPts val="600"/>
              </a:spcAft>
              <a:defRPr/>
            </a:pPr>
            <a:r>
              <a:rPr lang="en-US" altLang="zh-CN" sz="1600" b="1" dirty="0">
                <a:solidFill>
                  <a:schemeClr val="tx1">
                    <a:lumMod val="75000"/>
                    <a:lumOff val="25000"/>
                  </a:schemeClr>
                </a:solidFill>
                <a:latin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rPr>
              <a:t>思政目标</a:t>
            </a:r>
            <a:r>
              <a:rPr lang="en-US" altLang="zh-CN" sz="1600" b="1"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党的二十届三中全会通过的</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中共中央关于进一步全面深化改革、推进中国式现代化的决定</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提出要深化财税体制改革，健全有利于高质量发展、社会公平、市场统一的税收制度，优化税制结构。本章以</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税收征管规范化与税负公平</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基于税务行政处罚裁量基准的准自然实验</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为思政案例，通过分析税务行政处罚裁量基准的实施效果，让学生明白规范税务行政裁量权，强化执法监督，旨在促进税负公平，优化营商环境。使学生深刻认识到规范执法对维护社会公平正义的关键作用，以此培养学生的法治意识与公平观念，成长为有担当、懂法治的新时代公民。</a:t>
            </a:r>
          </a:p>
        </p:txBody>
      </p:sp>
    </p:spTree>
    <p:extLst>
      <p:ext uri="{BB962C8B-B14F-4D97-AF65-F5344CB8AC3E}">
        <p14:creationId xmlns:p14="http://schemas.microsoft.com/office/powerpoint/2010/main" val="301494206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82990-6F5C-FA11-2831-04BB63C7959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9BCF2E0A-682F-9CB1-22F1-2D4B0D614CBE}"/>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本章复习思考题</a:t>
            </a:r>
            <a:endParaRPr lang="en-US" altLang="zh-CN" sz="2000" b="1" dirty="0">
              <a:solidFill>
                <a:schemeClr val="tx1">
                  <a:lumMod val="65000"/>
                  <a:lumOff val="35000"/>
                </a:schemeClr>
              </a:solidFill>
              <a:latin typeface="+mn-ea"/>
            </a:endParaRPr>
          </a:p>
        </p:txBody>
      </p:sp>
      <p:sp>
        <p:nvSpPr>
          <p:cNvPr id="2" name="文本框 17">
            <a:extLst>
              <a:ext uri="{FF2B5EF4-FFF2-40B4-BE49-F238E27FC236}">
                <a16:creationId xmlns:a16="http://schemas.microsoft.com/office/drawing/2014/main" id="{864B7024-0014-84FE-44A1-75DC6A5A44E4}"/>
              </a:ext>
            </a:extLst>
          </p:cNvPr>
          <p:cNvSpPr txBox="1"/>
          <p:nvPr/>
        </p:nvSpPr>
        <p:spPr bwMode="auto">
          <a:xfrm>
            <a:off x="972000" y="972000"/>
            <a:ext cx="7200000" cy="1312282"/>
          </a:xfrm>
          <a:prstGeom prst="rect">
            <a:avLst/>
          </a:prstGeom>
          <a:noFill/>
        </p:spPr>
        <p:txBody>
          <a:bodyPr wrap="square" lIns="68580" tIns="34290" rIns="68580" bIns="34290">
            <a:spAutoFit/>
          </a:bodyPr>
          <a:lstStyle/>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1.</a:t>
            </a:r>
            <a:r>
              <a:rPr lang="zh-CN" altLang="en-US" dirty="0">
                <a:solidFill>
                  <a:schemeClr val="tx1">
                    <a:lumMod val="75000"/>
                    <a:lumOff val="25000"/>
                  </a:schemeClr>
                </a:solidFill>
                <a:latin typeface="微软雅黑" panose="020B0503020204020204" pitchFamily="34" charset="-122"/>
              </a:rPr>
              <a:t> 税务行政处罚的原则有哪些？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2.</a:t>
            </a:r>
            <a:r>
              <a:rPr lang="zh-CN" altLang="en-US" dirty="0">
                <a:solidFill>
                  <a:schemeClr val="tx1">
                    <a:lumMod val="75000"/>
                    <a:lumOff val="25000"/>
                  </a:schemeClr>
                </a:solidFill>
                <a:latin typeface="微软雅黑" panose="020B0503020204020204" pitchFamily="34" charset="-122"/>
              </a:rPr>
              <a:t> 税务行政处罚的种类有哪些？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3.</a:t>
            </a:r>
            <a:r>
              <a:rPr lang="zh-CN" altLang="en-US" dirty="0">
                <a:solidFill>
                  <a:schemeClr val="tx1">
                    <a:lumMod val="75000"/>
                    <a:lumOff val="25000"/>
                  </a:schemeClr>
                </a:solidFill>
                <a:latin typeface="微软雅黑" panose="020B0503020204020204" pitchFamily="34" charset="-122"/>
              </a:rPr>
              <a:t> 税务行政复议范围包含哪些？</a:t>
            </a:r>
          </a:p>
          <a:p>
            <a:pPr>
              <a:lnSpc>
                <a:spcPct val="120000"/>
              </a:lnSpc>
              <a:spcAft>
                <a:spcPts val="600"/>
              </a:spcAft>
              <a:defRPr/>
            </a:pPr>
            <a:r>
              <a:rPr lang="en-US" altLang="zh-CN" dirty="0">
                <a:solidFill>
                  <a:schemeClr val="tx1">
                    <a:lumMod val="75000"/>
                    <a:lumOff val="25000"/>
                  </a:schemeClr>
                </a:solidFill>
                <a:latin typeface="微软雅黑" panose="020B0503020204020204" pitchFamily="34" charset="-122"/>
              </a:rPr>
              <a:t>4.</a:t>
            </a:r>
            <a:r>
              <a:rPr lang="zh-CN" altLang="en-US" dirty="0">
                <a:solidFill>
                  <a:schemeClr val="tx1">
                    <a:lumMod val="75000"/>
                    <a:lumOff val="25000"/>
                  </a:schemeClr>
                </a:solidFill>
                <a:latin typeface="微软雅黑" panose="020B0503020204020204" pitchFamily="34" charset="-122"/>
              </a:rPr>
              <a:t> 税务行政诉讼的受案范围包含哪些？</a:t>
            </a:r>
          </a:p>
        </p:txBody>
      </p:sp>
    </p:spTree>
    <p:extLst>
      <p:ext uri="{BB962C8B-B14F-4D97-AF65-F5344CB8AC3E}">
        <p14:creationId xmlns:p14="http://schemas.microsoft.com/office/powerpoint/2010/main" val="3117451513"/>
      </p:ext>
    </p:extLst>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a:solidFill>
                  <a:schemeClr val="tx1">
                    <a:lumMod val="75000"/>
                    <a:lumOff val="25000"/>
                  </a:schemeClr>
                </a:solidFill>
                <a:latin typeface="ITC Avant Garde Std Bk" panose="020B0502020202020204" pitchFamily="34" charset="0"/>
              </a:rPr>
              <a:t>税务行政处罚</a:t>
            </a:r>
            <a:endParaRPr lang="en-US" altLang="zh-CN" sz="2000" b="1" dirty="0">
              <a:solidFill>
                <a:schemeClr val="tx1">
                  <a:lumMod val="75000"/>
                  <a:lumOff val="25000"/>
                </a:schemeClr>
              </a:solidFill>
              <a:latin typeface="ITC Avant Garde Std Bk" panose="020B0502020202020204" pitchFamily="34" charset="0"/>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税务行政处罚是指公民、法人或者其他组织有违反税收征收管理秩序的违法行为尚未构成犯罪，依法应当承担行政责任的，由税务机关给予行政处罚。它包括以下几方面内容：</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第一，当事人行为违反了税收法律规范，侵犯的客体是税收征收管理秩序，应当承担税务行政责任。</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第二，从当事人主观方面来说，并不区分是否具有主观故意或者过失，只要有税务违法行为存在，并有法定依据应受到行政处罚的，就要承担行政责任，依法接受税务行政处罚。</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第三，当事人行为一般是尚未构成犯罪，依法应当给予行政处罚的行为。</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第四，给予行政处罚的主体是税务机关。</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2C8F9A-9299-F470-E271-7F04304DFB4D}"/>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30BA688D-F535-0450-06A6-7D9A230B3273}"/>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一、税务行政处罚的原则</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DF463AB2-48C4-003B-C30F-99790F75EA90}"/>
              </a:ext>
            </a:extLst>
          </p:cNvPr>
          <p:cNvSpPr txBox="1">
            <a:spLocks/>
          </p:cNvSpPr>
          <p:nvPr/>
        </p:nvSpPr>
        <p:spPr>
          <a:xfrm>
            <a:off x="612001" y="972002"/>
            <a:ext cx="7920012" cy="2132507"/>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（一）法定原则</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对公民和组织实施税务行政处罚必须有法定依据，无明文规定不得处罚。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税务行政处罚必须由法定的国家机关在其职权范围内设定。</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税务行政处罚必须由法定的税务机关在其职权范围内实施。</a:t>
            </a:r>
          </a:p>
          <a:p>
            <a:pPr algn="just">
              <a:lnSpc>
                <a:spcPct val="120000"/>
              </a:lnSpc>
              <a:spcAft>
                <a:spcPts val="600"/>
              </a:spcAft>
            </a:pP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税务行政处罚必须由税务机关按照法定程序实施。</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8381206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FA9236-4272-E3FF-A1CD-0E3A1D343549}"/>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80B2C3AD-7CC6-0EB0-F1BC-3DB97CD08307}"/>
              </a:ext>
            </a:extLst>
          </p:cNvPr>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税务行政处罚</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75512175-C380-71E3-5A60-3017927C9185}"/>
              </a:ext>
            </a:extLst>
          </p:cNvPr>
          <p:cNvSpPr txBox="1">
            <a:spLocks/>
          </p:cNvSpPr>
          <p:nvPr/>
        </p:nvSpPr>
        <p:spPr>
          <a:xfrm>
            <a:off x="612001" y="972002"/>
            <a:ext cx="7920012" cy="3686778"/>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（二）公正、公开原则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公正就是要防止偏听偏信，要使当事人了解其违法行为的性质，并给其申辩的机会。公开，一是指税务行政处罚的规定要公开，凡是需要公开的法律规范都要事先公布；二是指处罚程序要公开，如依法举行听证会等。</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（三）以事实为依据原则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任何法律规范的适用必然基于一定的法律行为和事件，法律事实不清或者脱离了法律事实，法律的适用就不可能准确，法律对各种社会关系的调整功能就不可能有效发挥。因此，税务行政处罚必须以事实为依据，以法律为准绳。</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（四）过罚相当原则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（五）处罚与教育相结合原则</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（六）监督、制约原则</a:t>
            </a: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35506140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E554A-7FB0-E8FA-9CE6-F52A47C82B75}"/>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433206A1-9BD2-7205-3D13-8F9A6B8E8823}"/>
              </a:ext>
            </a:extLst>
          </p:cNvPr>
          <p:cNvSpPr txBox="1"/>
          <p:nvPr/>
        </p:nvSpPr>
        <p:spPr>
          <a:xfrm>
            <a:off x="2803735" y="299722"/>
            <a:ext cx="4019851"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二、税务行政处罚的设定和种类</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2553D9CE-9966-D872-104F-7852AEE88568}"/>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（一）税务行政处罚的设定</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设定是指由特定的国家机关通过一定形式首次独立规定公民、法人或者其他组织的行为规范，并规定违反该行为规范的行政制裁措施。现行我国税收法制的原则是税权集中、税法统一，税收的立法权主要集中在中央。</a:t>
            </a:r>
            <a:endParaRPr lang="en-US" altLang="zh-CN" sz="1600"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（二）税务行政处罚的种类</a:t>
            </a:r>
            <a:endParaRPr lang="en-US" altLang="zh-CN" sz="1600" b="1" dirty="0">
              <a:solidFill>
                <a:schemeClr val="tx1">
                  <a:lumMod val="75000"/>
                  <a:lumOff val="25000"/>
                </a:schemeClr>
              </a:solidFill>
              <a:latin typeface="微软雅黑" panose="020B0503020204020204" pitchFamily="34" charset="-122"/>
            </a:endParaRP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税务行政处罚的种类随着税收法律、税收法规、税务规章设定的变化而变化。我国现行的税务行政处罚种类主要有四种：（</a:t>
            </a:r>
            <a:r>
              <a:rPr lang="en-US" altLang="zh-CN" sz="1600" dirty="0">
                <a:solidFill>
                  <a:schemeClr val="tx1">
                    <a:lumMod val="75000"/>
                    <a:lumOff val="25000"/>
                  </a:schemeClr>
                </a:solidFill>
                <a:latin typeface="微软雅黑" panose="020B0503020204020204" pitchFamily="34" charset="-122"/>
              </a:rPr>
              <a:t>1</a:t>
            </a:r>
            <a:r>
              <a:rPr lang="zh-CN" altLang="en-US" sz="1600" dirty="0">
                <a:solidFill>
                  <a:schemeClr val="tx1">
                    <a:lumMod val="75000"/>
                    <a:lumOff val="25000"/>
                  </a:schemeClr>
                </a:solidFill>
                <a:latin typeface="微软雅黑" panose="020B0503020204020204" pitchFamily="34" charset="-122"/>
              </a:rPr>
              <a:t>）罚款；（</a:t>
            </a:r>
            <a:r>
              <a:rPr lang="en-US" altLang="zh-CN" sz="1600" dirty="0">
                <a:solidFill>
                  <a:schemeClr val="tx1">
                    <a:lumMod val="75000"/>
                    <a:lumOff val="25000"/>
                  </a:schemeClr>
                </a:solidFill>
                <a:latin typeface="微软雅黑" panose="020B0503020204020204" pitchFamily="34" charset="-122"/>
              </a:rPr>
              <a:t>2</a:t>
            </a:r>
            <a:r>
              <a:rPr lang="zh-CN" altLang="en-US" sz="1600" dirty="0">
                <a:solidFill>
                  <a:schemeClr val="tx1">
                    <a:lumMod val="75000"/>
                    <a:lumOff val="25000"/>
                  </a:schemeClr>
                </a:solidFill>
                <a:latin typeface="微软雅黑" panose="020B0503020204020204" pitchFamily="34" charset="-122"/>
              </a:rPr>
              <a:t>）没收财物和违法所得；（</a:t>
            </a:r>
            <a:r>
              <a:rPr lang="en-US" altLang="zh-CN" sz="1600" dirty="0">
                <a:solidFill>
                  <a:schemeClr val="tx1">
                    <a:lumMod val="75000"/>
                    <a:lumOff val="25000"/>
                  </a:schemeClr>
                </a:solidFill>
                <a:latin typeface="微软雅黑" panose="020B0503020204020204" pitchFamily="34" charset="-122"/>
              </a:rPr>
              <a:t>3</a:t>
            </a:r>
            <a:r>
              <a:rPr lang="zh-CN" altLang="en-US" sz="1600" dirty="0">
                <a:solidFill>
                  <a:schemeClr val="tx1">
                    <a:lumMod val="75000"/>
                    <a:lumOff val="25000"/>
                  </a:schemeClr>
                </a:solidFill>
                <a:latin typeface="微软雅黑" panose="020B0503020204020204" pitchFamily="34" charset="-122"/>
              </a:rPr>
              <a:t>）停止出口退税权；（</a:t>
            </a:r>
            <a:r>
              <a:rPr lang="en-US" altLang="zh-CN" sz="1600" dirty="0">
                <a:solidFill>
                  <a:schemeClr val="tx1">
                    <a:lumMod val="75000"/>
                    <a:lumOff val="25000"/>
                  </a:schemeClr>
                </a:solidFill>
                <a:latin typeface="微软雅黑" panose="020B0503020204020204" pitchFamily="34" charset="-122"/>
              </a:rPr>
              <a:t>4</a:t>
            </a:r>
            <a:r>
              <a:rPr lang="zh-CN" altLang="en-US" sz="1600" dirty="0">
                <a:solidFill>
                  <a:schemeClr val="tx1">
                    <a:lumMod val="75000"/>
                    <a:lumOff val="25000"/>
                  </a:schemeClr>
                </a:solidFill>
                <a:latin typeface="微软雅黑" panose="020B0503020204020204" pitchFamily="34" charset="-122"/>
              </a:rPr>
              <a:t>）法律、法规和规章规定的其他行政处罚。</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40973304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BB8CA-37E3-6723-8289-612CF389137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A8D2042D-8069-0DB6-393A-091EF5727C6A}"/>
              </a:ext>
            </a:extLst>
          </p:cNvPr>
          <p:cNvSpPr txBox="1"/>
          <p:nvPr/>
        </p:nvSpPr>
        <p:spPr>
          <a:xfrm>
            <a:off x="1948329" y="365855"/>
            <a:ext cx="4275490" cy="377026"/>
          </a:xfrm>
          <a:prstGeom prst="rect">
            <a:avLst/>
          </a:prstGeom>
          <a:noFill/>
        </p:spPr>
        <p:txBody>
          <a:bodyPr wrap="square" lIns="68580" tIns="34290" rIns="68580" bIns="34290" rtlCol="0">
            <a:spAutoFit/>
          </a:bodyPr>
          <a:lstStyle/>
          <a:p>
            <a:pPr algn="ctr"/>
            <a:r>
              <a:rPr lang="zh-CN" altLang="en-US" sz="2000" b="1">
                <a:solidFill>
                  <a:schemeClr val="tx1">
                    <a:lumMod val="65000"/>
                    <a:lumOff val="35000"/>
                  </a:schemeClr>
                </a:solidFill>
                <a:latin typeface="+mn-ea"/>
              </a:rPr>
              <a:t>三、税务行政处罚的主体与管辖</a:t>
            </a:r>
            <a:endParaRPr lang="en-US" altLang="zh-CN" sz="2000" b="1" dirty="0">
              <a:solidFill>
                <a:schemeClr val="tx1">
                  <a:lumMod val="65000"/>
                  <a:lumOff val="35000"/>
                </a:schemeClr>
              </a:solidFill>
              <a:latin typeface="+mn-ea"/>
            </a:endParaRPr>
          </a:p>
        </p:txBody>
      </p:sp>
      <p:sp>
        <p:nvSpPr>
          <p:cNvPr id="43" name="TextBox 42">
            <a:extLst>
              <a:ext uri="{FF2B5EF4-FFF2-40B4-BE49-F238E27FC236}">
                <a16:creationId xmlns:a16="http://schemas.microsoft.com/office/drawing/2014/main" id="{525D2DD9-EF90-49A1-41BB-22DE09D9EB50}"/>
              </a:ext>
            </a:extLst>
          </p:cNvPr>
          <p:cNvSpPr txBox="1">
            <a:spLocks/>
          </p:cNvSpPr>
          <p:nvPr/>
        </p:nvSpPr>
        <p:spPr>
          <a:xfrm>
            <a:off x="612001" y="972002"/>
            <a:ext cx="7920012" cy="2941959"/>
          </a:xfrm>
          <a:prstGeom prst="rect">
            <a:avLst/>
          </a:prstGeom>
          <a:noFill/>
        </p:spPr>
        <p:txBody>
          <a:bodyPr wrap="square" lIns="0" tIns="0" rIns="0" bIns="0" rtlCol="0">
            <a:spAutoFit/>
          </a:bodyPr>
          <a:lstStyle/>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（一）税务行政处罚的主体</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税务行政处罚的实施主体主要是县以上的税务机关。税务机关是指能够独立行使税收征收管理职权，具有法人资格的行政机关。各级税务机关的内设机构、派出机构不具处罚主体资格，不能以自己的名义实施税务行政处罚。</a:t>
            </a:r>
          </a:p>
          <a:p>
            <a:pPr algn="just">
              <a:lnSpc>
                <a:spcPct val="120000"/>
              </a:lnSpc>
              <a:spcAft>
                <a:spcPts val="600"/>
              </a:spcAft>
            </a:pPr>
            <a:r>
              <a:rPr lang="zh-CN" altLang="en-US" sz="1600" b="1" dirty="0">
                <a:solidFill>
                  <a:schemeClr val="tx1">
                    <a:lumMod val="75000"/>
                    <a:lumOff val="25000"/>
                  </a:schemeClr>
                </a:solidFill>
                <a:latin typeface="微软雅黑" panose="020B0503020204020204" pitchFamily="34" charset="-122"/>
              </a:rPr>
              <a:t>（二）税务行政处罚的管辖</a:t>
            </a:r>
          </a:p>
          <a:p>
            <a:pPr algn="just">
              <a:lnSpc>
                <a:spcPct val="120000"/>
              </a:lnSpc>
              <a:spcAft>
                <a:spcPts val="600"/>
              </a:spcAft>
            </a:pPr>
            <a:r>
              <a:rPr lang="zh-CN" altLang="en-US" sz="1600" dirty="0">
                <a:solidFill>
                  <a:schemeClr val="tx1">
                    <a:lumMod val="75000"/>
                    <a:lumOff val="25000"/>
                  </a:schemeClr>
                </a:solidFill>
                <a:latin typeface="微软雅黑" panose="020B0503020204020204" pitchFamily="34" charset="-122"/>
              </a:rPr>
              <a:t>根据</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行政处罚法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和</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税收征收管理法</a:t>
            </a:r>
            <a:r>
              <a:rPr lang="en-US" altLang="zh-CN" sz="1600" dirty="0">
                <a:solidFill>
                  <a:schemeClr val="tx1">
                    <a:lumMod val="75000"/>
                    <a:lumOff val="25000"/>
                  </a:schemeClr>
                </a:solidFill>
                <a:latin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rPr>
              <a:t>的规定，税务行政处罚由当事人税收违法行为发生地的县（市、旗）以上税务机关管辖。注意，税务行政处罚的地域管辖原则是行为发生地原则。</a:t>
            </a:r>
          </a:p>
          <a:p>
            <a:pPr algn="just">
              <a:lnSpc>
                <a:spcPct val="120000"/>
              </a:lnSpc>
              <a:spcAft>
                <a:spcPts val="600"/>
              </a:spcAft>
            </a:pPr>
            <a:endParaRPr lang="zh-CN" altLang="en-US" sz="1600" dirty="0">
              <a:solidFill>
                <a:schemeClr val="tx1">
                  <a:lumMod val="75000"/>
                  <a:lumOff val="25000"/>
                </a:schemeClr>
              </a:solidFill>
              <a:latin typeface="微软雅黑" panose="020B0503020204020204" pitchFamily="34" charset="-122"/>
            </a:endParaRPr>
          </a:p>
        </p:txBody>
      </p:sp>
    </p:spTree>
    <p:extLst>
      <p:ext uri="{BB962C8B-B14F-4D97-AF65-F5344CB8AC3E}">
        <p14:creationId xmlns:p14="http://schemas.microsoft.com/office/powerpoint/2010/main" val="25339695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3455</Words>
  <Application>Microsoft Office PowerPoint</Application>
  <PresentationFormat>全屏显示(16:9)</PresentationFormat>
  <Paragraphs>136</Paragraphs>
  <Slides>30</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30</vt:i4>
      </vt:variant>
    </vt:vector>
  </HeadingPairs>
  <TitlesOfParts>
    <vt:vector size="40" baseType="lpstr">
      <vt:lpstr>ITC Avant Garde Std Bk</vt:lpstr>
      <vt:lpstr>ITC Avant Garde Std XLt</vt:lpstr>
      <vt:lpstr>等线</vt:lpstr>
      <vt:lpstr>宋体</vt:lpstr>
      <vt:lpstr>微软雅黑</vt:lpstr>
      <vt:lpstr>Arial</vt:lpstr>
      <vt:lpstr>Calibri</vt:lpstr>
      <vt:lpstr>Impact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玉佼 陈</cp:lastModifiedBy>
  <cp:revision>252</cp:revision>
  <dcterms:created xsi:type="dcterms:W3CDTF">2015-10-30T14:26:00Z</dcterms:created>
  <dcterms:modified xsi:type="dcterms:W3CDTF">2025-03-17T02:46:09Z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