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5" r:id="rId5"/>
    <p:sldId id="286" r:id="rId6"/>
    <p:sldId id="287" r:id="rId7"/>
    <p:sldId id="288" r:id="rId8"/>
    <p:sldId id="289" r:id="rId9"/>
    <p:sldId id="290" r:id="rId10"/>
    <p:sldId id="291" r:id="rId11"/>
    <p:sldId id="293" r:id="rId12"/>
    <p:sldId id="294" r:id="rId13"/>
    <p:sldId id="292" r:id="rId14"/>
    <p:sldId id="279" r:id="rId15"/>
    <p:sldId id="295" r:id="rId16"/>
    <p:sldId id="280" r:id="rId17"/>
    <p:sldId id="296" r:id="rId18"/>
    <p:sldId id="297" r:id="rId19"/>
    <p:sldId id="298" r:id="rId20"/>
    <p:sldId id="300" r:id="rId21"/>
    <p:sldId id="299" r:id="rId22"/>
    <p:sldId id="301" r:id="rId23"/>
    <p:sldId id="303" r:id="rId24"/>
    <p:sldId id="304"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A95C88-F5E3-992C-9C22-7A94F7C0F716}"/>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E83EB4D-9DD5-9760-06FF-2FFFABB0ABA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A22FDC55-AA95-8BB3-0129-1A6A87D9BA25}"/>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1A805FBE-E9AC-5F2D-0711-97905AD6059A}"/>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CCA4AE01-5BD7-3373-7F40-19EC9977E35C}"/>
              </a:ext>
            </a:extLst>
          </p:cNvPr>
          <p:cNvSpPr>
            <a:spLocks noGrp="1"/>
          </p:cNvSpPr>
          <p:nvPr>
            <p:ph type="sldNum" sz="quarter" idx="12"/>
          </p:nvPr>
        </p:nvSpPr>
        <p:spPr/>
        <p:txBody>
          <a:bodyPr/>
          <a:lstStyle>
            <a:lvl1pPr>
              <a:defRPr/>
            </a:lvl1pPr>
          </a:lstStyle>
          <a:p>
            <a:fld id="{85E4D3C1-41D6-4885-9251-F2F2D72D159D}" type="slidenum">
              <a:rPr lang="en-US" altLang="zh-CN"/>
              <a:pPr/>
              <a:t>‹#›</a:t>
            </a:fld>
            <a:endParaRPr lang="en-US" altLang="zh-CN"/>
          </a:p>
        </p:txBody>
      </p:sp>
    </p:spTree>
    <p:extLst>
      <p:ext uri="{BB962C8B-B14F-4D97-AF65-F5344CB8AC3E}">
        <p14:creationId xmlns:p14="http://schemas.microsoft.com/office/powerpoint/2010/main" val="1288694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9AD4EE-2008-743F-EC54-6993ED26466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CA0844B-0BFB-D3C1-4B21-8593D091C6E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AECF5CE-A200-D818-8137-80A37FFBD96A}"/>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1F2778E5-0B9D-1964-0AB4-D0F87768D392}"/>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F0C21AB7-F787-75BD-B071-E5A4CF1B1B5D}"/>
              </a:ext>
            </a:extLst>
          </p:cNvPr>
          <p:cNvSpPr>
            <a:spLocks noGrp="1"/>
          </p:cNvSpPr>
          <p:nvPr>
            <p:ph type="sldNum" sz="quarter" idx="12"/>
          </p:nvPr>
        </p:nvSpPr>
        <p:spPr/>
        <p:txBody>
          <a:bodyPr/>
          <a:lstStyle>
            <a:lvl1pPr>
              <a:defRPr/>
            </a:lvl1pPr>
          </a:lstStyle>
          <a:p>
            <a:fld id="{13932AD3-EC12-47A6-B534-9266C5786917}" type="slidenum">
              <a:rPr lang="en-US" altLang="zh-CN"/>
              <a:pPr/>
              <a:t>‹#›</a:t>
            </a:fld>
            <a:endParaRPr lang="en-US" altLang="zh-CN"/>
          </a:p>
        </p:txBody>
      </p:sp>
    </p:spTree>
    <p:extLst>
      <p:ext uri="{BB962C8B-B14F-4D97-AF65-F5344CB8AC3E}">
        <p14:creationId xmlns:p14="http://schemas.microsoft.com/office/powerpoint/2010/main" val="3569122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4A1DE472-94A9-FF52-DA12-633D20558CBD}"/>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BABC4CEB-9376-7569-EC8D-CC61922CC95B}"/>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13AAA0A-2663-6094-21F0-929D17005D37}"/>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A0A39CB1-CF41-DBB8-D144-7B3B737E007C}"/>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0020F7F5-02A3-A794-0497-79FC29C6AA5C}"/>
              </a:ext>
            </a:extLst>
          </p:cNvPr>
          <p:cNvSpPr>
            <a:spLocks noGrp="1"/>
          </p:cNvSpPr>
          <p:nvPr>
            <p:ph type="sldNum" sz="quarter" idx="12"/>
          </p:nvPr>
        </p:nvSpPr>
        <p:spPr/>
        <p:txBody>
          <a:bodyPr/>
          <a:lstStyle>
            <a:lvl1pPr>
              <a:defRPr/>
            </a:lvl1pPr>
          </a:lstStyle>
          <a:p>
            <a:fld id="{8E8100F7-2D98-4601-9D08-64060B4C296E}" type="slidenum">
              <a:rPr lang="en-US" altLang="zh-CN"/>
              <a:pPr/>
              <a:t>‹#›</a:t>
            </a:fld>
            <a:endParaRPr lang="en-US" altLang="zh-CN"/>
          </a:p>
        </p:txBody>
      </p:sp>
    </p:spTree>
    <p:extLst>
      <p:ext uri="{BB962C8B-B14F-4D97-AF65-F5344CB8AC3E}">
        <p14:creationId xmlns:p14="http://schemas.microsoft.com/office/powerpoint/2010/main" val="596959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1197B9-2D51-9FF2-5412-51E4E5DB2FD5}"/>
              </a:ext>
            </a:extLst>
          </p:cNvPr>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2D668D6A-2872-7213-D53A-20254754A369}"/>
              </a:ext>
            </a:extLst>
          </p:cNvPr>
          <p:cNvSpPr>
            <a:spLocks noGrp="1"/>
          </p:cNvSpPr>
          <p:nvPr>
            <p:ph type="body"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4C1AD933-AF46-E685-C401-0BE51A1E53D8}"/>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7E15030A-16A7-FCF4-41E4-EDE3771B2519}"/>
              </a:ext>
            </a:extLst>
          </p:cNvPr>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581198EC-9DC5-A113-A62E-B9AC13DE8E57}"/>
              </a:ext>
            </a:extLst>
          </p:cNvPr>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F21AB27E-6693-EC9C-D796-AAA40250AC50}"/>
              </a:ext>
            </a:extLst>
          </p:cNvPr>
          <p:cNvSpPr>
            <a:spLocks noGrp="1"/>
          </p:cNvSpPr>
          <p:nvPr>
            <p:ph type="sldNum" sz="quarter" idx="12"/>
          </p:nvPr>
        </p:nvSpPr>
        <p:spPr>
          <a:xfrm>
            <a:off x="6553200" y="6245225"/>
            <a:ext cx="2133600" cy="476250"/>
          </a:xfrm>
        </p:spPr>
        <p:txBody>
          <a:bodyPr/>
          <a:lstStyle>
            <a:lvl1pPr>
              <a:defRPr/>
            </a:lvl1pPr>
          </a:lstStyle>
          <a:p>
            <a:fld id="{0ACEC319-2C78-4B04-B718-173F6BD8819E}" type="slidenum">
              <a:rPr lang="en-US" altLang="zh-CN"/>
              <a:pPr/>
              <a:t>‹#›</a:t>
            </a:fld>
            <a:endParaRPr lang="en-US" altLang="zh-CN"/>
          </a:p>
        </p:txBody>
      </p:sp>
    </p:spTree>
    <p:extLst>
      <p:ext uri="{BB962C8B-B14F-4D97-AF65-F5344CB8AC3E}">
        <p14:creationId xmlns:p14="http://schemas.microsoft.com/office/powerpoint/2010/main" val="3339800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2DF634C-C64C-A9DF-298A-8716AAC648B0}"/>
              </a:ext>
            </a:extLst>
          </p:cNvPr>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表格占位符 2">
            <a:extLst>
              <a:ext uri="{FF2B5EF4-FFF2-40B4-BE49-F238E27FC236}">
                <a16:creationId xmlns:a16="http://schemas.microsoft.com/office/drawing/2014/main" id="{4099B165-F9E8-930B-BD9E-B61CA61F6639}"/>
              </a:ext>
            </a:extLst>
          </p:cNvPr>
          <p:cNvSpPr>
            <a:spLocks noGrp="1"/>
          </p:cNvSpPr>
          <p:nvPr>
            <p:ph type="tbl" idx="1"/>
          </p:nvPr>
        </p:nvSpPr>
        <p:spPr>
          <a:xfrm>
            <a:off x="457200" y="1600200"/>
            <a:ext cx="8229600" cy="4525963"/>
          </a:xfrm>
        </p:spPr>
        <p:txBody>
          <a:bodyPr/>
          <a:lstStyle/>
          <a:p>
            <a:endParaRPr lang="zh-CN" altLang="en-US"/>
          </a:p>
        </p:txBody>
      </p:sp>
      <p:sp>
        <p:nvSpPr>
          <p:cNvPr id="4" name="日期占位符 3">
            <a:extLst>
              <a:ext uri="{FF2B5EF4-FFF2-40B4-BE49-F238E27FC236}">
                <a16:creationId xmlns:a16="http://schemas.microsoft.com/office/drawing/2014/main" id="{B06C6786-A149-94FA-1FF8-24B31F2AD21E}"/>
              </a:ext>
            </a:extLst>
          </p:cNvPr>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E9C2126E-6BF9-929B-D93C-E92CAFBA9BDF}"/>
              </a:ext>
            </a:extLst>
          </p:cNvPr>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E6A4234D-D8B5-A320-86B3-6EB35111D038}"/>
              </a:ext>
            </a:extLst>
          </p:cNvPr>
          <p:cNvSpPr>
            <a:spLocks noGrp="1"/>
          </p:cNvSpPr>
          <p:nvPr>
            <p:ph type="sldNum" sz="quarter" idx="12"/>
          </p:nvPr>
        </p:nvSpPr>
        <p:spPr>
          <a:xfrm>
            <a:off x="6553200" y="6245225"/>
            <a:ext cx="2133600" cy="476250"/>
          </a:xfrm>
        </p:spPr>
        <p:txBody>
          <a:bodyPr/>
          <a:lstStyle>
            <a:lvl1pPr>
              <a:defRPr/>
            </a:lvl1pPr>
          </a:lstStyle>
          <a:p>
            <a:fld id="{51E76783-FBBB-4317-B2EC-756A191C6CBC}" type="slidenum">
              <a:rPr lang="en-US" altLang="zh-CN"/>
              <a:pPr/>
              <a:t>‹#›</a:t>
            </a:fld>
            <a:endParaRPr lang="en-US" altLang="zh-CN"/>
          </a:p>
        </p:txBody>
      </p:sp>
    </p:spTree>
    <p:extLst>
      <p:ext uri="{BB962C8B-B14F-4D97-AF65-F5344CB8AC3E}">
        <p14:creationId xmlns:p14="http://schemas.microsoft.com/office/powerpoint/2010/main" val="1598479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AFFACEB-FDB6-734D-1A68-6E6970E9740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D61D491-F3A0-64BC-07FE-C656A81F9F4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4D3CA70-1596-74ED-DEF1-8D8FA1E07DF0}"/>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1A880EBD-5088-3CDC-4825-E98CC9246B12}"/>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0F737686-12BF-DEB9-0CDD-818ADB890FBC}"/>
              </a:ext>
            </a:extLst>
          </p:cNvPr>
          <p:cNvSpPr>
            <a:spLocks noGrp="1"/>
          </p:cNvSpPr>
          <p:nvPr>
            <p:ph type="sldNum" sz="quarter" idx="12"/>
          </p:nvPr>
        </p:nvSpPr>
        <p:spPr/>
        <p:txBody>
          <a:bodyPr/>
          <a:lstStyle>
            <a:lvl1pPr>
              <a:defRPr/>
            </a:lvl1pPr>
          </a:lstStyle>
          <a:p>
            <a:fld id="{09071BF3-1EA3-4FD8-BF77-910484B7029D}" type="slidenum">
              <a:rPr lang="en-US" altLang="zh-CN"/>
              <a:pPr/>
              <a:t>‹#›</a:t>
            </a:fld>
            <a:endParaRPr lang="en-US" altLang="zh-CN"/>
          </a:p>
        </p:txBody>
      </p:sp>
    </p:spTree>
    <p:extLst>
      <p:ext uri="{BB962C8B-B14F-4D97-AF65-F5344CB8AC3E}">
        <p14:creationId xmlns:p14="http://schemas.microsoft.com/office/powerpoint/2010/main" val="649453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37233D-6F92-1A84-E47F-285D3531D884}"/>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15018D10-D8D9-5696-D77B-9F6EBAD74AE4}"/>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1F7BC1FC-D6C0-205D-F679-C620029C27ED}"/>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0AE051EC-AD78-CC85-2299-0B153D56C967}"/>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3F024858-D0B8-1379-951C-CE1F3B2B6E29}"/>
              </a:ext>
            </a:extLst>
          </p:cNvPr>
          <p:cNvSpPr>
            <a:spLocks noGrp="1"/>
          </p:cNvSpPr>
          <p:nvPr>
            <p:ph type="sldNum" sz="quarter" idx="12"/>
          </p:nvPr>
        </p:nvSpPr>
        <p:spPr/>
        <p:txBody>
          <a:bodyPr/>
          <a:lstStyle>
            <a:lvl1pPr>
              <a:defRPr/>
            </a:lvl1pPr>
          </a:lstStyle>
          <a:p>
            <a:fld id="{70D8D158-DD43-4A60-BA3E-C9777FD3D065}" type="slidenum">
              <a:rPr lang="en-US" altLang="zh-CN"/>
              <a:pPr/>
              <a:t>‹#›</a:t>
            </a:fld>
            <a:endParaRPr lang="en-US" altLang="zh-CN"/>
          </a:p>
        </p:txBody>
      </p:sp>
    </p:spTree>
    <p:extLst>
      <p:ext uri="{BB962C8B-B14F-4D97-AF65-F5344CB8AC3E}">
        <p14:creationId xmlns:p14="http://schemas.microsoft.com/office/powerpoint/2010/main" val="2038277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E62C38-31BB-7965-6F2E-A05D8092ADC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CA0370D-7BF2-ACE6-64C4-689AE40C787A}"/>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81D38C05-3EEA-8B79-2035-B343861AEBA0}"/>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0A3E7DB5-02D2-FA11-F82A-83D6B3AAAE2A}"/>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6020CB2F-C3AA-38DE-3695-20820D634454}"/>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BA4E8271-4F09-2D1A-F5DC-5EBF19641692}"/>
              </a:ext>
            </a:extLst>
          </p:cNvPr>
          <p:cNvSpPr>
            <a:spLocks noGrp="1"/>
          </p:cNvSpPr>
          <p:nvPr>
            <p:ph type="sldNum" sz="quarter" idx="12"/>
          </p:nvPr>
        </p:nvSpPr>
        <p:spPr/>
        <p:txBody>
          <a:bodyPr/>
          <a:lstStyle>
            <a:lvl1pPr>
              <a:defRPr/>
            </a:lvl1pPr>
          </a:lstStyle>
          <a:p>
            <a:fld id="{02857208-98F9-43B7-BA4F-C7D10B766706}" type="slidenum">
              <a:rPr lang="en-US" altLang="zh-CN"/>
              <a:pPr/>
              <a:t>‹#›</a:t>
            </a:fld>
            <a:endParaRPr lang="en-US" altLang="zh-CN"/>
          </a:p>
        </p:txBody>
      </p:sp>
    </p:spTree>
    <p:extLst>
      <p:ext uri="{BB962C8B-B14F-4D97-AF65-F5344CB8AC3E}">
        <p14:creationId xmlns:p14="http://schemas.microsoft.com/office/powerpoint/2010/main" val="2932905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DCC1A5-8C5A-E8C0-9197-B735E75A0A10}"/>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49B5F7BC-FD63-9002-F8C9-8C67F9182F2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E0CE926-75EE-9E48-6356-397B6D35DA8D}"/>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D92C438-CAC2-A433-D93F-740C32D26E2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E0458D48-3E30-9A8B-E306-0D8A77B5EF6B}"/>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2B77F3D8-7F38-6CCF-F08A-B62506FABAA2}"/>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982D3DC3-FFCA-65AE-AA34-3414DB413406}"/>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A6424D03-A262-43F6-2566-5688960E38AE}"/>
              </a:ext>
            </a:extLst>
          </p:cNvPr>
          <p:cNvSpPr>
            <a:spLocks noGrp="1"/>
          </p:cNvSpPr>
          <p:nvPr>
            <p:ph type="sldNum" sz="quarter" idx="12"/>
          </p:nvPr>
        </p:nvSpPr>
        <p:spPr/>
        <p:txBody>
          <a:bodyPr/>
          <a:lstStyle>
            <a:lvl1pPr>
              <a:defRPr/>
            </a:lvl1pPr>
          </a:lstStyle>
          <a:p>
            <a:fld id="{BB66BA8E-5EF2-4D84-B665-A1362EED4127}" type="slidenum">
              <a:rPr lang="en-US" altLang="zh-CN"/>
              <a:pPr/>
              <a:t>‹#›</a:t>
            </a:fld>
            <a:endParaRPr lang="en-US" altLang="zh-CN"/>
          </a:p>
        </p:txBody>
      </p:sp>
    </p:spTree>
    <p:extLst>
      <p:ext uri="{BB962C8B-B14F-4D97-AF65-F5344CB8AC3E}">
        <p14:creationId xmlns:p14="http://schemas.microsoft.com/office/powerpoint/2010/main" val="1769655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D46595-70A1-1926-9FAC-D6A59E7D13D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D0BBF2FD-74D1-7BAF-B68B-F7314DE2EEB0}"/>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4A16EC7A-7A3D-7DC4-BEC1-19038F5B1814}"/>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663E5A9A-56E2-72A3-7E59-64C7158DF211}"/>
              </a:ext>
            </a:extLst>
          </p:cNvPr>
          <p:cNvSpPr>
            <a:spLocks noGrp="1"/>
          </p:cNvSpPr>
          <p:nvPr>
            <p:ph type="sldNum" sz="quarter" idx="12"/>
          </p:nvPr>
        </p:nvSpPr>
        <p:spPr/>
        <p:txBody>
          <a:bodyPr/>
          <a:lstStyle>
            <a:lvl1pPr>
              <a:defRPr/>
            </a:lvl1pPr>
          </a:lstStyle>
          <a:p>
            <a:fld id="{24294573-5932-4F9E-8415-D4291722FC45}" type="slidenum">
              <a:rPr lang="en-US" altLang="zh-CN"/>
              <a:pPr/>
              <a:t>‹#›</a:t>
            </a:fld>
            <a:endParaRPr lang="en-US" altLang="zh-CN"/>
          </a:p>
        </p:txBody>
      </p:sp>
    </p:spTree>
    <p:extLst>
      <p:ext uri="{BB962C8B-B14F-4D97-AF65-F5344CB8AC3E}">
        <p14:creationId xmlns:p14="http://schemas.microsoft.com/office/powerpoint/2010/main" val="1655649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C142911-D0D3-723B-4230-693D28930E1F}"/>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1E568CF6-A785-8CDF-7B4A-EB7235D7495F}"/>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5A7EAB01-A586-3451-33B3-FA4100FEE4CD}"/>
              </a:ext>
            </a:extLst>
          </p:cNvPr>
          <p:cNvSpPr>
            <a:spLocks noGrp="1"/>
          </p:cNvSpPr>
          <p:nvPr>
            <p:ph type="sldNum" sz="quarter" idx="12"/>
          </p:nvPr>
        </p:nvSpPr>
        <p:spPr/>
        <p:txBody>
          <a:bodyPr/>
          <a:lstStyle>
            <a:lvl1pPr>
              <a:defRPr/>
            </a:lvl1pPr>
          </a:lstStyle>
          <a:p>
            <a:fld id="{07921BA4-DB72-4F1D-B3E5-CF01C6DC81A4}" type="slidenum">
              <a:rPr lang="en-US" altLang="zh-CN"/>
              <a:pPr/>
              <a:t>‹#›</a:t>
            </a:fld>
            <a:endParaRPr lang="en-US" altLang="zh-CN"/>
          </a:p>
        </p:txBody>
      </p:sp>
    </p:spTree>
    <p:extLst>
      <p:ext uri="{BB962C8B-B14F-4D97-AF65-F5344CB8AC3E}">
        <p14:creationId xmlns:p14="http://schemas.microsoft.com/office/powerpoint/2010/main" val="1904924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88F3B70-813D-25D6-042C-759A9DC1618C}"/>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3096F4CD-4D58-4A8F-AC1F-6F2A6DD7176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894A768-7341-3A7E-E352-3DED95CB3EE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B7BA66D2-BBE4-F86E-724C-661E47D86A8D}"/>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CC5E733D-6A2F-F972-F126-1C64472B4CAF}"/>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9A0F515F-A629-B4E7-A1AD-C720CFA1B68A}"/>
              </a:ext>
            </a:extLst>
          </p:cNvPr>
          <p:cNvSpPr>
            <a:spLocks noGrp="1"/>
          </p:cNvSpPr>
          <p:nvPr>
            <p:ph type="sldNum" sz="quarter" idx="12"/>
          </p:nvPr>
        </p:nvSpPr>
        <p:spPr/>
        <p:txBody>
          <a:bodyPr/>
          <a:lstStyle>
            <a:lvl1pPr>
              <a:defRPr/>
            </a:lvl1pPr>
          </a:lstStyle>
          <a:p>
            <a:fld id="{5A7642AC-8DED-451A-ABBF-129EB6968605}" type="slidenum">
              <a:rPr lang="en-US" altLang="zh-CN"/>
              <a:pPr/>
              <a:t>‹#›</a:t>
            </a:fld>
            <a:endParaRPr lang="en-US" altLang="zh-CN"/>
          </a:p>
        </p:txBody>
      </p:sp>
    </p:spTree>
    <p:extLst>
      <p:ext uri="{BB962C8B-B14F-4D97-AF65-F5344CB8AC3E}">
        <p14:creationId xmlns:p14="http://schemas.microsoft.com/office/powerpoint/2010/main" val="2064395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9DC73E-52F7-E8D7-1F89-1EE42ADFCA46}"/>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A656FBC4-2948-7B59-6E45-1E90DEE8599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8BC0F09E-7DE7-425D-7824-4E62C2A4305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4BBC3BC-4A75-DF70-2C46-B43EAB208890}"/>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9D4A5EC6-7DA8-451D-1C8A-7B37641FC4A1}"/>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202ED44E-07D9-CC71-8413-BFACB346AF4C}"/>
              </a:ext>
            </a:extLst>
          </p:cNvPr>
          <p:cNvSpPr>
            <a:spLocks noGrp="1"/>
          </p:cNvSpPr>
          <p:nvPr>
            <p:ph type="sldNum" sz="quarter" idx="12"/>
          </p:nvPr>
        </p:nvSpPr>
        <p:spPr/>
        <p:txBody>
          <a:bodyPr/>
          <a:lstStyle>
            <a:lvl1pPr>
              <a:defRPr/>
            </a:lvl1pPr>
          </a:lstStyle>
          <a:p>
            <a:fld id="{622B0E47-37E6-45F1-BF60-2090B6543092}" type="slidenum">
              <a:rPr lang="en-US" altLang="zh-CN"/>
              <a:pPr/>
              <a:t>‹#›</a:t>
            </a:fld>
            <a:endParaRPr lang="en-US" altLang="zh-CN"/>
          </a:p>
        </p:txBody>
      </p:sp>
    </p:spTree>
    <p:extLst>
      <p:ext uri="{BB962C8B-B14F-4D97-AF65-F5344CB8AC3E}">
        <p14:creationId xmlns:p14="http://schemas.microsoft.com/office/powerpoint/2010/main" val="1075885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5F426E6-F77F-32E7-DF01-1A51511C7AB1}"/>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2693ADB5-1404-2793-7074-C0C0F6CEDB94}"/>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52E170B2-79EF-3B27-E4F2-58760E3C6B0D}"/>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18CFC71B-DEA3-BCD1-B740-5F33DF2ECF2C}"/>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957E1711-08BC-8902-6FD9-C125F1B2889F}"/>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D6A67A3-B40C-45AF-A273-9F06DA89535B}"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D8118A4-2A62-EC07-16FA-6F60E3BBC9B4}"/>
              </a:ext>
            </a:extLst>
          </p:cNvPr>
          <p:cNvSpPr>
            <a:spLocks noGrp="1" noChangeArrowheads="1"/>
          </p:cNvSpPr>
          <p:nvPr>
            <p:ph type="ctrTitle"/>
          </p:nvPr>
        </p:nvSpPr>
        <p:spPr>
          <a:xfrm>
            <a:off x="685800" y="2130425"/>
            <a:ext cx="7772400" cy="1470025"/>
          </a:xfrm>
        </p:spPr>
        <p:txBody>
          <a:bodyPr anchor="ctr"/>
          <a:lstStyle/>
          <a:p>
            <a:r>
              <a:rPr lang="zh-CN" altLang="en-US" sz="4400"/>
              <a:t>第十一章</a:t>
            </a:r>
          </a:p>
        </p:txBody>
      </p:sp>
      <p:sp>
        <p:nvSpPr>
          <p:cNvPr id="2051" name="Rectangle 3">
            <a:extLst>
              <a:ext uri="{FF2B5EF4-FFF2-40B4-BE49-F238E27FC236}">
                <a16:creationId xmlns:a16="http://schemas.microsoft.com/office/drawing/2014/main" id="{5A2EA745-04D1-1E40-2136-ADD1AA5C8B6F}"/>
              </a:ext>
            </a:extLst>
          </p:cNvPr>
          <p:cNvSpPr>
            <a:spLocks noGrp="1" noChangeArrowheads="1"/>
          </p:cNvSpPr>
          <p:nvPr>
            <p:ph type="subTitle" idx="1"/>
          </p:nvPr>
        </p:nvSpPr>
        <p:spPr>
          <a:xfrm>
            <a:off x="1371600" y="3886200"/>
            <a:ext cx="6400800" cy="1752600"/>
          </a:xfrm>
        </p:spPr>
        <p:txBody>
          <a:bodyPr/>
          <a:lstStyle/>
          <a:p>
            <a:r>
              <a:rPr lang="zh-CN" altLang="en-US" sz="3200" dirty="0"/>
              <a:t>互联网保险业务</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34B97256-CF1E-0291-7AF7-51A3DC2DEA57}"/>
              </a:ext>
            </a:extLst>
          </p:cNvPr>
          <p:cNvSpPr>
            <a:spLocks noGrp="1" noChangeArrowheads="1"/>
          </p:cNvSpPr>
          <p:nvPr>
            <p:ph type="ctrTitle"/>
          </p:nvPr>
        </p:nvSpPr>
        <p:spPr>
          <a:xfrm>
            <a:off x="685800" y="2130425"/>
            <a:ext cx="7772400" cy="1470025"/>
          </a:xfrm>
        </p:spPr>
        <p:txBody>
          <a:bodyPr anchor="ctr"/>
          <a:lstStyle/>
          <a:p>
            <a:r>
              <a:rPr lang="zh-CN" altLang="en-US" sz="4400" dirty="0"/>
              <a:t>第二节</a:t>
            </a:r>
          </a:p>
        </p:txBody>
      </p:sp>
      <p:sp>
        <p:nvSpPr>
          <p:cNvPr id="3077" name="Rectangle 5">
            <a:extLst>
              <a:ext uri="{FF2B5EF4-FFF2-40B4-BE49-F238E27FC236}">
                <a16:creationId xmlns:a16="http://schemas.microsoft.com/office/drawing/2014/main" id="{F81900A2-EF4F-F6AB-7292-83D8A7982474}"/>
              </a:ext>
            </a:extLst>
          </p:cNvPr>
          <p:cNvSpPr>
            <a:spLocks noGrp="1" noChangeArrowheads="1"/>
          </p:cNvSpPr>
          <p:nvPr>
            <p:ph type="subTitle" idx="1"/>
          </p:nvPr>
        </p:nvSpPr>
        <p:spPr>
          <a:xfrm>
            <a:off x="1475656" y="3861048"/>
            <a:ext cx="6400800" cy="1752600"/>
          </a:xfrm>
        </p:spPr>
        <p:txBody>
          <a:bodyPr/>
          <a:lstStyle/>
          <a:p>
            <a:r>
              <a:rPr lang="zh-CN" altLang="zh-CN" sz="3200" dirty="0"/>
              <a:t>互联网保险业务的</a:t>
            </a:r>
            <a:r>
              <a:rPr lang="zh-CN" altLang="en-US" sz="3200" dirty="0"/>
              <a:t>经营管理</a:t>
            </a:r>
          </a:p>
        </p:txBody>
      </p:sp>
    </p:spTree>
    <p:extLst>
      <p:ext uri="{BB962C8B-B14F-4D97-AF65-F5344CB8AC3E}">
        <p14:creationId xmlns:p14="http://schemas.microsoft.com/office/powerpoint/2010/main" val="2373112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9A94408-36C6-B4B4-1690-9ABFD9E257B0}"/>
              </a:ext>
            </a:extLst>
          </p:cNvPr>
          <p:cNvSpPr>
            <a:spLocks noGrp="1"/>
          </p:cNvSpPr>
          <p:nvPr>
            <p:ph type="title"/>
          </p:nvPr>
        </p:nvSpPr>
        <p:spPr/>
        <p:txBody>
          <a:bodyPr/>
          <a:lstStyle/>
          <a:p>
            <a:r>
              <a:rPr lang="zh-CN" altLang="en-US" dirty="0"/>
              <a:t>一、</a:t>
            </a:r>
            <a:r>
              <a:rPr lang="zh-CN" altLang="zh-CN" dirty="0"/>
              <a:t>互联网保险业务的</a:t>
            </a:r>
            <a:r>
              <a:rPr lang="zh-CN" altLang="en-US" dirty="0"/>
              <a:t>特点</a:t>
            </a:r>
          </a:p>
        </p:txBody>
      </p:sp>
      <p:sp>
        <p:nvSpPr>
          <p:cNvPr id="3" name="内容占位符 2">
            <a:extLst>
              <a:ext uri="{FF2B5EF4-FFF2-40B4-BE49-F238E27FC236}">
                <a16:creationId xmlns:a16="http://schemas.microsoft.com/office/drawing/2014/main" id="{178679B0-E2BA-882E-ED83-85110EC5840D}"/>
              </a:ext>
            </a:extLst>
          </p:cNvPr>
          <p:cNvSpPr>
            <a:spLocks noGrp="1"/>
          </p:cNvSpPr>
          <p:nvPr>
            <p:ph idx="1"/>
          </p:nvPr>
        </p:nvSpPr>
        <p:spPr>
          <a:xfrm>
            <a:off x="457200" y="1600200"/>
            <a:ext cx="8229600" cy="4853136"/>
          </a:xfrm>
        </p:spPr>
        <p:txBody>
          <a:bodyPr/>
          <a:lstStyle/>
          <a:p>
            <a:pPr algn="just">
              <a:spcBef>
                <a:spcPts val="250"/>
              </a:spcBef>
              <a:spcAft>
                <a:spcPts val="0"/>
              </a:spcAft>
              <a:tabLst>
                <a:tab pos="1295400" algn="l"/>
              </a:tabLst>
            </a:pPr>
            <a:r>
              <a:rPr lang="zh-CN" altLang="en-US" sz="2400" b="1" kern="0" dirty="0">
                <a:effectLst/>
                <a:latin typeface="Times New Roman" panose="02020603050405020304" pitchFamily="18" charset="0"/>
                <a:ea typeface="宋体" panose="02010600030101010101" pitchFamily="2" charset="-122"/>
                <a:cs typeface="Times New Roman" panose="02020603050405020304" pitchFamily="18" charset="0"/>
              </a:rPr>
              <a:t>（一）互联网保险业务的优势</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spcBef>
                <a:spcPts val="250"/>
              </a:spcBef>
              <a:spcAft>
                <a:spcPts val="500"/>
              </a:spcAft>
            </a:pPr>
            <a:r>
              <a:rPr lang="zh-CN" altLang="zh-CN" sz="2000" dirty="0">
                <a:effectLst/>
                <a:latin typeface="Times New Roman" panose="02020603050405020304" pitchFamily="18" charset="0"/>
                <a:ea typeface="宋体" panose="02010600030101010101" pitchFamily="2" charset="-122"/>
                <a:cs typeface="Times New Roman" panose="02020603050405020304" pitchFamily="18" charset="0"/>
              </a:rPr>
              <a:t>精准划分客户群，设计个性化保险产品。</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Bef>
                <a:spcPts val="250"/>
              </a:spcBef>
              <a:spcAft>
                <a:spcPts val="500"/>
              </a:spcAft>
            </a:pPr>
            <a:r>
              <a:rPr lang="zh-CN" altLang="zh-CN" sz="2000" kern="0" dirty="0">
                <a:effectLst/>
                <a:latin typeface="Times New Roman" panose="02020603050405020304" pitchFamily="18" charset="0"/>
                <a:ea typeface="宋体" panose="02010600030101010101" pitchFamily="2" charset="-122"/>
                <a:cs typeface="Times New Roman" panose="02020603050405020304" pitchFamily="18" charset="0"/>
              </a:rPr>
              <a:t>获取大量客户资源，打造品牌优势。</a:t>
            </a:r>
            <a:endParaRPr lang="en-US" altLang="zh-CN" sz="2000" kern="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spcBef>
                <a:spcPts val="250"/>
              </a:spcBef>
              <a:spcAft>
                <a:spcPts val="500"/>
              </a:spcAft>
            </a:pPr>
            <a:r>
              <a:rPr lang="zh-CN" altLang="zh-CN" sz="2000" kern="0" dirty="0">
                <a:effectLst/>
                <a:latin typeface="Times New Roman" panose="02020603050405020304" pitchFamily="18" charset="0"/>
                <a:ea typeface="宋体" panose="02010600030101010101" pitchFamily="2" charset="-122"/>
                <a:cs typeface="Times New Roman" panose="02020603050405020304" pitchFamily="18" charset="0"/>
              </a:rPr>
              <a:t>快捷方便，不受时空限制。</a:t>
            </a:r>
            <a:endParaRPr lang="en-US" altLang="zh-CN" sz="2000" kern="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spcBef>
                <a:spcPts val="250"/>
              </a:spcBef>
              <a:spcAft>
                <a:spcPts val="500"/>
              </a:spcAft>
            </a:pPr>
            <a:r>
              <a:rPr lang="zh-CN" altLang="zh-CN" sz="2000" kern="0" dirty="0">
                <a:effectLst/>
                <a:latin typeface="Times New Roman" panose="02020603050405020304" pitchFamily="18" charset="0"/>
                <a:ea typeface="宋体" panose="02010600030101010101" pitchFamily="2" charset="-122"/>
                <a:cs typeface="Times New Roman" panose="02020603050405020304" pitchFamily="18" charset="0"/>
              </a:rPr>
              <a:t>透明度较高，客户的自主性较强。</a:t>
            </a:r>
            <a:endParaRPr lang="en-US" altLang="zh-CN" sz="2000" kern="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spcBef>
                <a:spcPts val="250"/>
              </a:spcBef>
              <a:spcAft>
                <a:spcPts val="500"/>
              </a:spcAft>
            </a:pPr>
            <a:r>
              <a:rPr lang="zh-CN" altLang="zh-CN" sz="2000" dirty="0">
                <a:effectLst/>
                <a:latin typeface="Times New Roman" panose="02020603050405020304" pitchFamily="18" charset="0"/>
                <a:ea typeface="宋体" panose="02010600030101010101" pitchFamily="2" charset="-122"/>
                <a:cs typeface="Times New Roman" panose="02020603050405020304" pitchFamily="18" charset="0"/>
              </a:rPr>
              <a:t>经营成本低，保费低廉。</a:t>
            </a:r>
            <a:endParaRPr lang="zh-CN" altLang="en-US" sz="2000" dirty="0"/>
          </a:p>
        </p:txBody>
      </p:sp>
    </p:spTree>
    <p:extLst>
      <p:ext uri="{BB962C8B-B14F-4D97-AF65-F5344CB8AC3E}">
        <p14:creationId xmlns:p14="http://schemas.microsoft.com/office/powerpoint/2010/main" val="25672289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9A94408-36C6-B4B4-1690-9ABFD9E257B0}"/>
              </a:ext>
            </a:extLst>
          </p:cNvPr>
          <p:cNvSpPr>
            <a:spLocks noGrp="1"/>
          </p:cNvSpPr>
          <p:nvPr>
            <p:ph type="title"/>
          </p:nvPr>
        </p:nvSpPr>
        <p:spPr/>
        <p:txBody>
          <a:bodyPr/>
          <a:lstStyle/>
          <a:p>
            <a:r>
              <a:rPr lang="zh-CN" altLang="en-US" dirty="0"/>
              <a:t>一、</a:t>
            </a:r>
            <a:r>
              <a:rPr lang="zh-CN" altLang="zh-CN" dirty="0"/>
              <a:t>互联网保险业务的</a:t>
            </a:r>
            <a:r>
              <a:rPr lang="zh-CN" altLang="en-US" dirty="0"/>
              <a:t>特点</a:t>
            </a:r>
          </a:p>
        </p:txBody>
      </p:sp>
      <p:sp>
        <p:nvSpPr>
          <p:cNvPr id="3" name="内容占位符 2">
            <a:extLst>
              <a:ext uri="{FF2B5EF4-FFF2-40B4-BE49-F238E27FC236}">
                <a16:creationId xmlns:a16="http://schemas.microsoft.com/office/drawing/2014/main" id="{178679B0-E2BA-882E-ED83-85110EC5840D}"/>
              </a:ext>
            </a:extLst>
          </p:cNvPr>
          <p:cNvSpPr>
            <a:spLocks noGrp="1"/>
          </p:cNvSpPr>
          <p:nvPr>
            <p:ph idx="1"/>
          </p:nvPr>
        </p:nvSpPr>
        <p:spPr>
          <a:xfrm>
            <a:off x="457200" y="1600200"/>
            <a:ext cx="8229600" cy="4853136"/>
          </a:xfrm>
        </p:spPr>
        <p:txBody>
          <a:bodyPr/>
          <a:lstStyle/>
          <a:p>
            <a:pPr algn="just">
              <a:spcBef>
                <a:spcPts val="250"/>
              </a:spcBef>
              <a:spcAft>
                <a:spcPts val="0"/>
              </a:spcAft>
              <a:tabLst>
                <a:tab pos="1295400" algn="l"/>
              </a:tabLst>
            </a:pPr>
            <a:r>
              <a:rPr lang="zh-CN" altLang="en-US" sz="2400" b="1" kern="0" dirty="0">
                <a:effectLst/>
                <a:latin typeface="Times New Roman" panose="02020603050405020304" pitchFamily="18" charset="0"/>
                <a:ea typeface="宋体" panose="02010600030101010101" pitchFamily="2" charset="-122"/>
                <a:cs typeface="Times New Roman" panose="02020603050405020304" pitchFamily="18" charset="0"/>
              </a:rPr>
              <a:t>（二）互联网保险业务的劣势</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spcBef>
                <a:spcPts val="250"/>
              </a:spcBef>
              <a:spcAft>
                <a:spcPts val="500"/>
              </a:spcAft>
            </a:pPr>
            <a:r>
              <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展业仍然具有一定的被动性。</a:t>
            </a:r>
            <a:endParaRPr lang="en-US"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66700">
              <a:spcBef>
                <a:spcPts val="250"/>
              </a:spcBef>
              <a:spcAft>
                <a:spcPts val="500"/>
              </a:spcAft>
            </a:pPr>
            <a:r>
              <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受消费者特征的制约。</a:t>
            </a:r>
            <a:endParaRPr lang="en-US"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66700">
              <a:spcBef>
                <a:spcPts val="250"/>
              </a:spcBef>
              <a:spcAft>
                <a:spcPts val="500"/>
              </a:spcAft>
            </a:pPr>
            <a:r>
              <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互联网保险公司无线下网点，客户理赔难。</a:t>
            </a:r>
            <a:endParaRPr lang="en-US"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66700">
              <a:spcBef>
                <a:spcPts val="250"/>
              </a:spcBef>
              <a:spcAft>
                <a:spcPts val="500"/>
              </a:spcAft>
            </a:pPr>
            <a:r>
              <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某些广受欢迎的特定产品，保险公司难以独立运作。</a:t>
            </a:r>
            <a:endParaRPr lang="en-US"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66700">
              <a:spcBef>
                <a:spcPts val="250"/>
              </a:spcBef>
              <a:spcAft>
                <a:spcPts val="500"/>
              </a:spcAft>
            </a:pPr>
            <a:r>
              <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销售的保险产品大多为简单产品。</a:t>
            </a:r>
            <a:endParaRPr lang="en-US"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66700">
              <a:spcBef>
                <a:spcPts val="250"/>
              </a:spcBef>
              <a:spcAft>
                <a:spcPts val="500"/>
              </a:spcAft>
            </a:pPr>
            <a:r>
              <a:rPr lang="zh-CN" alt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安全性不足。</a:t>
            </a:r>
            <a:endParaRPr lang="zh-CN" altLang="en-US" sz="2000" dirty="0"/>
          </a:p>
        </p:txBody>
      </p:sp>
    </p:spTree>
    <p:extLst>
      <p:ext uri="{BB962C8B-B14F-4D97-AF65-F5344CB8AC3E}">
        <p14:creationId xmlns:p14="http://schemas.microsoft.com/office/powerpoint/2010/main" val="1765345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5220149F-B60D-BA8A-6E28-8A1098382364}"/>
              </a:ext>
            </a:extLst>
          </p:cNvPr>
          <p:cNvGraphicFramePr>
            <a:graphicFrameLocks noGrp="1"/>
          </p:cNvGraphicFramePr>
          <p:nvPr>
            <p:extLst>
              <p:ext uri="{D42A27DB-BD31-4B8C-83A1-F6EECF244321}">
                <p14:modId xmlns:p14="http://schemas.microsoft.com/office/powerpoint/2010/main" val="388288757"/>
              </p:ext>
            </p:extLst>
          </p:nvPr>
        </p:nvGraphicFramePr>
        <p:xfrm>
          <a:off x="215516" y="188640"/>
          <a:ext cx="8712968" cy="6470206"/>
        </p:xfrm>
        <a:graphic>
          <a:graphicData uri="http://schemas.openxmlformats.org/drawingml/2006/table">
            <a:tbl>
              <a:tblPr bandRow="1">
                <a:tableStyleId>{5C22544A-7EE6-4342-B048-85BDC9FD1C3A}</a:tableStyleId>
              </a:tblPr>
              <a:tblGrid>
                <a:gridCol w="8712968">
                  <a:extLst>
                    <a:ext uri="{9D8B030D-6E8A-4147-A177-3AD203B41FA5}">
                      <a16:colId xmlns:a16="http://schemas.microsoft.com/office/drawing/2014/main" val="462344712"/>
                    </a:ext>
                  </a:extLst>
                </a:gridCol>
              </a:tblGrid>
              <a:tr h="205995">
                <a:tc>
                  <a:txBody>
                    <a:bodyPr/>
                    <a:lstStyle/>
                    <a:p>
                      <a:pPr algn="just">
                        <a:lnSpc>
                          <a:spcPct val="150000"/>
                        </a:lnSpc>
                        <a:spcBef>
                          <a:spcPts val="500"/>
                        </a:spcBef>
                        <a:spcAft>
                          <a:spcPts val="500"/>
                        </a:spcAft>
                      </a:pPr>
                      <a:r>
                        <a:rPr lang="zh-CN" sz="2000" b="1" dirty="0">
                          <a:effectLst/>
                        </a:rPr>
                        <a:t>互联网保险业务的优点</a:t>
                      </a:r>
                      <a:endParaRPr lang="zh-CN" sz="2000" b="1"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963431625"/>
                  </a:ext>
                </a:extLst>
              </a:tr>
              <a:tr h="1368782">
                <a:tc>
                  <a:txBody>
                    <a:bodyPr/>
                    <a:lstStyle/>
                    <a:p>
                      <a:pPr marL="742950" lvl="1" indent="-285750" algn="just">
                        <a:lnSpc>
                          <a:spcPct val="100000"/>
                        </a:lnSpc>
                        <a:spcBef>
                          <a:spcPts val="0"/>
                        </a:spcBef>
                        <a:spcAft>
                          <a:spcPts val="0"/>
                        </a:spcAft>
                        <a:buFont typeface="Wingdings" panose="05000000000000000000" pitchFamily="2" charset="2"/>
                        <a:buChar char=""/>
                        <a:tabLst>
                          <a:tab pos="800100" algn="l"/>
                        </a:tabLst>
                      </a:pPr>
                      <a:r>
                        <a:rPr lang="zh-CN" sz="2000" dirty="0">
                          <a:effectLst/>
                        </a:rPr>
                        <a:t>精准划分客户群，设计个性化保险产品</a:t>
                      </a:r>
                    </a:p>
                    <a:p>
                      <a:pPr marL="742950" lvl="1" indent="-285750" algn="just">
                        <a:lnSpc>
                          <a:spcPct val="100000"/>
                        </a:lnSpc>
                        <a:spcBef>
                          <a:spcPts val="0"/>
                        </a:spcBef>
                        <a:spcAft>
                          <a:spcPts val="0"/>
                        </a:spcAft>
                        <a:buFont typeface="Wingdings" panose="05000000000000000000" pitchFamily="2" charset="2"/>
                        <a:buChar char=""/>
                        <a:tabLst>
                          <a:tab pos="800100" algn="l"/>
                        </a:tabLst>
                      </a:pPr>
                      <a:r>
                        <a:rPr lang="zh-CN" sz="2000" dirty="0">
                          <a:effectLst/>
                        </a:rPr>
                        <a:t>获取大量客户资源，打造品牌优势</a:t>
                      </a:r>
                    </a:p>
                    <a:p>
                      <a:pPr marL="742950" lvl="1" indent="-285750" algn="just">
                        <a:lnSpc>
                          <a:spcPct val="100000"/>
                        </a:lnSpc>
                        <a:spcBef>
                          <a:spcPts val="0"/>
                        </a:spcBef>
                        <a:spcAft>
                          <a:spcPts val="0"/>
                        </a:spcAft>
                        <a:buFont typeface="Wingdings" panose="05000000000000000000" pitchFamily="2" charset="2"/>
                        <a:buChar char=""/>
                        <a:tabLst>
                          <a:tab pos="800100" algn="l"/>
                        </a:tabLst>
                      </a:pPr>
                      <a:r>
                        <a:rPr lang="zh-CN" sz="2000" dirty="0">
                          <a:effectLst/>
                        </a:rPr>
                        <a:t>快捷方便，不受时空限制</a:t>
                      </a:r>
                    </a:p>
                    <a:p>
                      <a:pPr marL="742950" lvl="1" indent="-285750" algn="just">
                        <a:lnSpc>
                          <a:spcPct val="100000"/>
                        </a:lnSpc>
                        <a:spcBef>
                          <a:spcPts val="0"/>
                        </a:spcBef>
                        <a:spcAft>
                          <a:spcPts val="0"/>
                        </a:spcAft>
                        <a:buFont typeface="Wingdings" panose="05000000000000000000" pitchFamily="2" charset="2"/>
                        <a:buChar char=""/>
                        <a:tabLst>
                          <a:tab pos="800100" algn="l"/>
                        </a:tabLst>
                      </a:pPr>
                      <a:r>
                        <a:rPr lang="zh-CN" sz="2000" dirty="0">
                          <a:effectLst/>
                        </a:rPr>
                        <a:t>透明度较高，客户的自主性较强</a:t>
                      </a:r>
                    </a:p>
                    <a:p>
                      <a:pPr marL="742950" lvl="1" indent="-285750" algn="just">
                        <a:lnSpc>
                          <a:spcPct val="100000"/>
                        </a:lnSpc>
                        <a:spcBef>
                          <a:spcPts val="0"/>
                        </a:spcBef>
                        <a:spcAft>
                          <a:spcPts val="0"/>
                        </a:spcAft>
                        <a:buFont typeface="Wingdings" panose="05000000000000000000" pitchFamily="2" charset="2"/>
                        <a:buChar char=""/>
                        <a:tabLst>
                          <a:tab pos="800100" algn="l"/>
                        </a:tabLst>
                      </a:pPr>
                      <a:r>
                        <a:rPr lang="zh-CN" sz="2000" dirty="0">
                          <a:effectLst/>
                        </a:rPr>
                        <a:t>经营成本低，保费低廉</a:t>
                      </a:r>
                      <a:endParaRPr lang="zh-CN" sz="20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94303777"/>
                  </a:ext>
                </a:extLst>
              </a:tr>
              <a:tr h="205995">
                <a:tc>
                  <a:txBody>
                    <a:bodyPr/>
                    <a:lstStyle/>
                    <a:p>
                      <a:pPr marL="0" algn="just" defTabSz="914400" rtl="0" eaLnBrk="1" latinLnBrk="0" hangingPunct="1">
                        <a:lnSpc>
                          <a:spcPct val="150000"/>
                        </a:lnSpc>
                        <a:spcBef>
                          <a:spcPts val="500"/>
                        </a:spcBef>
                        <a:spcAft>
                          <a:spcPts val="500"/>
                        </a:spcAft>
                      </a:pPr>
                      <a:r>
                        <a:rPr lang="zh-CN" altLang="en-US" sz="2000" b="1" kern="1200" dirty="0">
                          <a:solidFill>
                            <a:schemeClr val="dk1"/>
                          </a:solidFill>
                          <a:effectLst/>
                          <a:latin typeface="+mn-lt"/>
                          <a:ea typeface="+mn-ea"/>
                          <a:cs typeface="+mn-cs"/>
                        </a:rPr>
                        <a:t>互联网保险业务的缺点</a:t>
                      </a:r>
                    </a:p>
                  </a:txBody>
                  <a:tcPr marL="68580" marR="68580" marT="0" marB="0"/>
                </a:tc>
                <a:extLst>
                  <a:ext uri="{0D108BD9-81ED-4DB2-BD59-A6C34878D82A}">
                    <a16:rowId xmlns:a16="http://schemas.microsoft.com/office/drawing/2014/main" val="1412922870"/>
                  </a:ext>
                </a:extLst>
              </a:tr>
              <a:tr h="1727210">
                <a:tc>
                  <a:txBody>
                    <a:bodyPr/>
                    <a:lstStyle/>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被动展业</a:t>
                      </a:r>
                    </a:p>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消费者特征制约着网络营销的成功</a:t>
                      </a:r>
                    </a:p>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互联网保险公司无线下网点，客户理赔难</a:t>
                      </a:r>
                    </a:p>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某些广受欢迎的特定产品，保险公司难以独立运作</a:t>
                      </a:r>
                    </a:p>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大多销售简单、标准和成熟的保险产品</a:t>
                      </a:r>
                    </a:p>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安全性不足</a:t>
                      </a:r>
                    </a:p>
                  </a:txBody>
                  <a:tcPr marL="68580" marR="68580" marT="0" marB="0"/>
                </a:tc>
                <a:extLst>
                  <a:ext uri="{0D108BD9-81ED-4DB2-BD59-A6C34878D82A}">
                    <a16:rowId xmlns:a16="http://schemas.microsoft.com/office/drawing/2014/main" val="157233331"/>
                  </a:ext>
                </a:extLst>
              </a:tr>
              <a:tr h="205995">
                <a:tc>
                  <a:txBody>
                    <a:bodyPr/>
                    <a:lstStyle/>
                    <a:p>
                      <a:pPr marL="0" algn="just" defTabSz="914400" rtl="0" eaLnBrk="1" latinLnBrk="0" hangingPunct="1">
                        <a:lnSpc>
                          <a:spcPct val="150000"/>
                        </a:lnSpc>
                        <a:spcBef>
                          <a:spcPts val="500"/>
                        </a:spcBef>
                        <a:spcAft>
                          <a:spcPts val="500"/>
                        </a:spcAft>
                      </a:pPr>
                      <a:r>
                        <a:rPr lang="zh-CN" altLang="en-US" sz="2000" b="1" kern="1200" dirty="0">
                          <a:solidFill>
                            <a:schemeClr val="dk1"/>
                          </a:solidFill>
                          <a:effectLst/>
                          <a:latin typeface="+mn-lt"/>
                          <a:ea typeface="+mn-ea"/>
                          <a:cs typeface="+mn-cs"/>
                        </a:rPr>
                        <a:t>适应互联网保险业务的产品</a:t>
                      </a:r>
                    </a:p>
                  </a:txBody>
                  <a:tcPr marL="68580" marR="68580" marT="0" marB="0"/>
                </a:tc>
                <a:extLst>
                  <a:ext uri="{0D108BD9-81ED-4DB2-BD59-A6C34878D82A}">
                    <a16:rowId xmlns:a16="http://schemas.microsoft.com/office/drawing/2014/main" val="2928793161"/>
                  </a:ext>
                </a:extLst>
              </a:tr>
              <a:tr h="205995">
                <a:tc>
                  <a:txBody>
                    <a:bodyPr/>
                    <a:lstStyle/>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适合直接营销的产品。即简单、通俗易懂、标准化的成熟保险产品</a:t>
                      </a:r>
                    </a:p>
                  </a:txBody>
                  <a:tcPr marL="68580" marR="68580" marT="0" marB="0"/>
                </a:tc>
                <a:extLst>
                  <a:ext uri="{0D108BD9-81ED-4DB2-BD59-A6C34878D82A}">
                    <a16:rowId xmlns:a16="http://schemas.microsoft.com/office/drawing/2014/main" val="2348641039"/>
                  </a:ext>
                </a:extLst>
              </a:tr>
              <a:tr h="205995">
                <a:tc>
                  <a:txBody>
                    <a:bodyPr/>
                    <a:lstStyle/>
                    <a:p>
                      <a:pPr marL="0" algn="just" defTabSz="914400" rtl="0" eaLnBrk="1" latinLnBrk="0" hangingPunct="1">
                        <a:lnSpc>
                          <a:spcPct val="150000"/>
                        </a:lnSpc>
                        <a:spcBef>
                          <a:spcPts val="500"/>
                        </a:spcBef>
                        <a:spcAft>
                          <a:spcPts val="500"/>
                        </a:spcAft>
                      </a:pPr>
                      <a:r>
                        <a:rPr lang="zh-CN" altLang="en-US" sz="2000" b="1" kern="1200" dirty="0">
                          <a:solidFill>
                            <a:schemeClr val="dk1"/>
                          </a:solidFill>
                          <a:effectLst/>
                          <a:latin typeface="+mn-lt"/>
                          <a:ea typeface="+mn-ea"/>
                          <a:cs typeface="+mn-cs"/>
                        </a:rPr>
                        <a:t>保险公司采用互联网保险业务的注意事项</a:t>
                      </a:r>
                    </a:p>
                  </a:txBody>
                  <a:tcPr marL="68580" marR="68580" marT="0" marB="0"/>
                </a:tc>
                <a:extLst>
                  <a:ext uri="{0D108BD9-81ED-4DB2-BD59-A6C34878D82A}">
                    <a16:rowId xmlns:a16="http://schemas.microsoft.com/office/drawing/2014/main" val="1834953418"/>
                  </a:ext>
                </a:extLst>
              </a:tr>
              <a:tr h="1097504">
                <a:tc>
                  <a:txBody>
                    <a:bodyPr/>
                    <a:lstStyle/>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目标客户是具有一定文化水平和经济实力，并习惯使用互联网的人群</a:t>
                      </a:r>
                    </a:p>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设计简单通俗的产品说明</a:t>
                      </a:r>
                    </a:p>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提供后续跟进、解释和说明的辅助手段</a:t>
                      </a:r>
                    </a:p>
                    <a:p>
                      <a:pPr marL="742950" lvl="1" indent="-285750" algn="just" defTabSz="914400" rtl="0" eaLnBrk="1" latinLnBrk="0" hangingPunct="1">
                        <a:lnSpc>
                          <a:spcPct val="100000"/>
                        </a:lnSpc>
                        <a:spcBef>
                          <a:spcPts val="0"/>
                        </a:spcBef>
                        <a:spcAft>
                          <a:spcPts val="0"/>
                        </a:spcAft>
                        <a:buFont typeface="Wingdings" panose="05000000000000000000" pitchFamily="2" charset="2"/>
                        <a:buChar char=""/>
                        <a:tabLst>
                          <a:tab pos="800100" algn="l"/>
                        </a:tabLst>
                      </a:pPr>
                      <a:r>
                        <a:rPr lang="zh-CN" altLang="en-US" sz="2000" kern="1200" dirty="0">
                          <a:solidFill>
                            <a:schemeClr val="dk1"/>
                          </a:solidFill>
                          <a:effectLst/>
                          <a:latin typeface="+mn-lt"/>
                          <a:ea typeface="+mn-ea"/>
                          <a:cs typeface="+mn-cs"/>
                        </a:rPr>
                        <a:t>不断进行互联网保险产品的创新</a:t>
                      </a:r>
                    </a:p>
                  </a:txBody>
                  <a:tcPr marL="68580" marR="68580" marT="0" marB="0"/>
                </a:tc>
                <a:extLst>
                  <a:ext uri="{0D108BD9-81ED-4DB2-BD59-A6C34878D82A}">
                    <a16:rowId xmlns:a16="http://schemas.microsoft.com/office/drawing/2014/main" val="3267512390"/>
                  </a:ext>
                </a:extLst>
              </a:tr>
            </a:tbl>
          </a:graphicData>
        </a:graphic>
      </p:graphicFrame>
    </p:spTree>
    <p:extLst>
      <p:ext uri="{BB962C8B-B14F-4D97-AF65-F5344CB8AC3E}">
        <p14:creationId xmlns:p14="http://schemas.microsoft.com/office/powerpoint/2010/main" val="2483416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3FE1BA4B-C8B3-8730-A35F-9A13D62D18FF}"/>
              </a:ext>
            </a:extLst>
          </p:cNvPr>
          <p:cNvSpPr>
            <a:spLocks noGrp="1" noChangeArrowheads="1"/>
          </p:cNvSpPr>
          <p:nvPr>
            <p:ph type="title"/>
          </p:nvPr>
        </p:nvSpPr>
        <p:spPr/>
        <p:txBody>
          <a:bodyPr/>
          <a:lstStyle/>
          <a:p>
            <a:r>
              <a:rPr lang="zh-CN" altLang="en-US" dirty="0"/>
              <a:t>二、</a:t>
            </a:r>
            <a:r>
              <a:rPr lang="zh-CN" altLang="zh-CN" dirty="0"/>
              <a:t>互联网保险业务的</a:t>
            </a:r>
            <a:r>
              <a:rPr lang="zh-CN" altLang="en-US" dirty="0"/>
              <a:t>内容</a:t>
            </a:r>
          </a:p>
        </p:txBody>
      </p:sp>
      <p:sp>
        <p:nvSpPr>
          <p:cNvPr id="29699" name="Rectangle 3">
            <a:extLst>
              <a:ext uri="{FF2B5EF4-FFF2-40B4-BE49-F238E27FC236}">
                <a16:creationId xmlns:a16="http://schemas.microsoft.com/office/drawing/2014/main" id="{90E51EF6-80F5-1CD4-E5E3-0166678D96D6}"/>
              </a:ext>
            </a:extLst>
          </p:cNvPr>
          <p:cNvSpPr>
            <a:spLocks noGrp="1" noChangeArrowheads="1"/>
          </p:cNvSpPr>
          <p:nvPr>
            <p:ph type="body" idx="1"/>
          </p:nvPr>
        </p:nvSpPr>
        <p:spPr/>
        <p:txBody>
          <a:bodyPr/>
          <a:lstStyle/>
          <a:p>
            <a:r>
              <a:rPr lang="zh-CN" altLang="en-US" dirty="0"/>
              <a:t>发布信息</a:t>
            </a:r>
          </a:p>
          <a:p>
            <a:pPr lvl="1"/>
            <a:r>
              <a:rPr lang="zh-CN" altLang="en-US" dirty="0"/>
              <a:t>提供与公司相关的信息</a:t>
            </a:r>
          </a:p>
          <a:p>
            <a:pPr lvl="1"/>
            <a:r>
              <a:rPr lang="zh-CN" altLang="en-US" dirty="0"/>
              <a:t>推销新保险产品</a:t>
            </a:r>
          </a:p>
          <a:p>
            <a:pPr lvl="1"/>
            <a:r>
              <a:rPr lang="zh-CN" altLang="en-US" dirty="0"/>
              <a:t>提供有创意的主页</a:t>
            </a:r>
          </a:p>
          <a:p>
            <a:r>
              <a:rPr lang="zh-CN" altLang="en-US" dirty="0"/>
              <a:t>开发客户群</a:t>
            </a:r>
            <a:endParaRPr lang="en-US" altLang="zh-CN" dirty="0"/>
          </a:p>
          <a:p>
            <a:r>
              <a:rPr lang="zh-CN" altLang="en-US" dirty="0"/>
              <a:t>完成简单产品的承保</a:t>
            </a:r>
          </a:p>
          <a:p>
            <a:r>
              <a:rPr lang="zh-CN" altLang="en-US" dirty="0"/>
              <a:t>客户服务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3FE1BA4B-C8B3-8730-A35F-9A13D62D18FF}"/>
              </a:ext>
            </a:extLst>
          </p:cNvPr>
          <p:cNvSpPr>
            <a:spLocks noGrp="1" noChangeArrowheads="1"/>
          </p:cNvSpPr>
          <p:nvPr>
            <p:ph type="title"/>
          </p:nvPr>
        </p:nvSpPr>
        <p:spPr/>
        <p:txBody>
          <a:bodyPr/>
          <a:lstStyle/>
          <a:p>
            <a:r>
              <a:rPr lang="zh-CN" altLang="en-US" dirty="0"/>
              <a:t>三、</a:t>
            </a:r>
            <a:r>
              <a:rPr lang="zh-CN" altLang="zh-CN" dirty="0"/>
              <a:t>互联网保险</a:t>
            </a:r>
            <a:r>
              <a:rPr lang="zh-CN" altLang="en-US" dirty="0"/>
              <a:t>产品</a:t>
            </a:r>
            <a:r>
              <a:rPr lang="zh-CN" altLang="zh-CN" dirty="0"/>
              <a:t>的</a:t>
            </a:r>
            <a:r>
              <a:rPr lang="zh-CN" altLang="en-US" dirty="0"/>
              <a:t>特点</a:t>
            </a:r>
          </a:p>
        </p:txBody>
      </p:sp>
      <p:sp>
        <p:nvSpPr>
          <p:cNvPr id="29699" name="Rectangle 3">
            <a:extLst>
              <a:ext uri="{FF2B5EF4-FFF2-40B4-BE49-F238E27FC236}">
                <a16:creationId xmlns:a16="http://schemas.microsoft.com/office/drawing/2014/main" id="{90E51EF6-80F5-1CD4-E5E3-0166678D96D6}"/>
              </a:ext>
            </a:extLst>
          </p:cNvPr>
          <p:cNvSpPr>
            <a:spLocks noGrp="1" noChangeArrowheads="1"/>
          </p:cNvSpPr>
          <p:nvPr>
            <p:ph type="body" idx="1"/>
          </p:nvPr>
        </p:nvSpPr>
        <p:spPr/>
        <p:txBody>
          <a:bodyPr/>
          <a:lstStyle/>
          <a:p>
            <a:r>
              <a:rPr lang="zh-CN" altLang="en-US" sz="3200" dirty="0"/>
              <a:t>互联网保险产品应具有的特点：</a:t>
            </a:r>
            <a:endParaRPr lang="en-US" altLang="zh-CN" sz="3200" dirty="0"/>
          </a:p>
          <a:p>
            <a:pPr lvl="1"/>
            <a:r>
              <a:rPr lang="zh-CN" altLang="en-US" dirty="0"/>
              <a:t>高度的价格敏感性</a:t>
            </a:r>
            <a:endParaRPr lang="en-US" altLang="zh-CN" dirty="0"/>
          </a:p>
          <a:p>
            <a:pPr lvl="1"/>
            <a:r>
              <a:rPr lang="zh-CN" altLang="en-US" dirty="0"/>
              <a:t>产品复杂程度低</a:t>
            </a:r>
            <a:endParaRPr lang="en-US" altLang="zh-CN" dirty="0"/>
          </a:p>
          <a:p>
            <a:pPr lvl="1"/>
            <a:r>
              <a:rPr lang="zh-CN" altLang="en-US" dirty="0"/>
              <a:t>核保要求低</a:t>
            </a:r>
            <a:endParaRPr lang="en-US" altLang="zh-CN" dirty="0"/>
          </a:p>
          <a:p>
            <a:r>
              <a:rPr lang="zh-CN" altLang="zh-CN" dirty="0"/>
              <a:t>对消费者而言，便利、价格、安全和保密是其在购买互联网保险时考虑的重点因素。</a:t>
            </a:r>
            <a:r>
              <a:rPr lang="zh-CN" altLang="en-US" dirty="0"/>
              <a:t> </a:t>
            </a:r>
          </a:p>
        </p:txBody>
      </p:sp>
    </p:spTree>
    <p:extLst>
      <p:ext uri="{BB962C8B-B14F-4D97-AF65-F5344CB8AC3E}">
        <p14:creationId xmlns:p14="http://schemas.microsoft.com/office/powerpoint/2010/main" val="932201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6BE1BA2E-69DE-2E80-5617-2499893624DE}"/>
              </a:ext>
            </a:extLst>
          </p:cNvPr>
          <p:cNvSpPr>
            <a:spLocks noGrp="1" noChangeArrowheads="1"/>
          </p:cNvSpPr>
          <p:nvPr>
            <p:ph type="title"/>
          </p:nvPr>
        </p:nvSpPr>
        <p:spPr/>
        <p:txBody>
          <a:bodyPr/>
          <a:lstStyle/>
          <a:p>
            <a:r>
              <a:rPr lang="zh-CN" altLang="en-US" b="1" dirty="0"/>
              <a:t>互联网保险产品的特点分析</a:t>
            </a:r>
            <a:r>
              <a:rPr lang="zh-CN" altLang="en-US" dirty="0"/>
              <a:t> </a:t>
            </a:r>
          </a:p>
        </p:txBody>
      </p:sp>
      <p:graphicFrame>
        <p:nvGraphicFramePr>
          <p:cNvPr id="6" name="表格 5">
            <a:extLst>
              <a:ext uri="{FF2B5EF4-FFF2-40B4-BE49-F238E27FC236}">
                <a16:creationId xmlns:a16="http://schemas.microsoft.com/office/drawing/2014/main" id="{318F2FCA-0467-1254-00C2-885A30ECC7C3}"/>
              </a:ext>
            </a:extLst>
          </p:cNvPr>
          <p:cNvGraphicFramePr>
            <a:graphicFrameLocks noGrp="1"/>
          </p:cNvGraphicFramePr>
          <p:nvPr>
            <p:extLst>
              <p:ext uri="{D42A27DB-BD31-4B8C-83A1-F6EECF244321}">
                <p14:modId xmlns:p14="http://schemas.microsoft.com/office/powerpoint/2010/main" val="1288369632"/>
              </p:ext>
            </p:extLst>
          </p:nvPr>
        </p:nvGraphicFramePr>
        <p:xfrm>
          <a:off x="323528" y="1417638"/>
          <a:ext cx="8712969" cy="4387626"/>
        </p:xfrm>
        <a:graphic>
          <a:graphicData uri="http://schemas.openxmlformats.org/drawingml/2006/table">
            <a:tbl>
              <a:tblPr firstRow="1" firstCol="1" bandRow="1">
                <a:tableStyleId>{5C22544A-7EE6-4342-B048-85BDC9FD1C3A}</a:tableStyleId>
              </a:tblPr>
              <a:tblGrid>
                <a:gridCol w="1360896">
                  <a:extLst>
                    <a:ext uri="{9D8B030D-6E8A-4147-A177-3AD203B41FA5}">
                      <a16:colId xmlns:a16="http://schemas.microsoft.com/office/drawing/2014/main" val="3659892674"/>
                    </a:ext>
                  </a:extLst>
                </a:gridCol>
                <a:gridCol w="968894">
                  <a:extLst>
                    <a:ext uri="{9D8B030D-6E8A-4147-A177-3AD203B41FA5}">
                      <a16:colId xmlns:a16="http://schemas.microsoft.com/office/drawing/2014/main" val="3305256604"/>
                    </a:ext>
                  </a:extLst>
                </a:gridCol>
                <a:gridCol w="785015">
                  <a:extLst>
                    <a:ext uri="{9D8B030D-6E8A-4147-A177-3AD203B41FA5}">
                      <a16:colId xmlns:a16="http://schemas.microsoft.com/office/drawing/2014/main" val="560022798"/>
                    </a:ext>
                  </a:extLst>
                </a:gridCol>
                <a:gridCol w="785015">
                  <a:extLst>
                    <a:ext uri="{9D8B030D-6E8A-4147-A177-3AD203B41FA5}">
                      <a16:colId xmlns:a16="http://schemas.microsoft.com/office/drawing/2014/main" val="1468364843"/>
                    </a:ext>
                  </a:extLst>
                </a:gridCol>
                <a:gridCol w="785015">
                  <a:extLst>
                    <a:ext uri="{9D8B030D-6E8A-4147-A177-3AD203B41FA5}">
                      <a16:colId xmlns:a16="http://schemas.microsoft.com/office/drawing/2014/main" val="3485134124"/>
                    </a:ext>
                  </a:extLst>
                </a:gridCol>
                <a:gridCol w="949699">
                  <a:extLst>
                    <a:ext uri="{9D8B030D-6E8A-4147-A177-3AD203B41FA5}">
                      <a16:colId xmlns:a16="http://schemas.microsoft.com/office/drawing/2014/main" val="2147531578"/>
                    </a:ext>
                  </a:extLst>
                </a:gridCol>
                <a:gridCol w="866852">
                  <a:extLst>
                    <a:ext uri="{9D8B030D-6E8A-4147-A177-3AD203B41FA5}">
                      <a16:colId xmlns:a16="http://schemas.microsoft.com/office/drawing/2014/main" val="1179741768"/>
                    </a:ext>
                  </a:extLst>
                </a:gridCol>
                <a:gridCol w="1117411">
                  <a:extLst>
                    <a:ext uri="{9D8B030D-6E8A-4147-A177-3AD203B41FA5}">
                      <a16:colId xmlns:a16="http://schemas.microsoft.com/office/drawing/2014/main" val="551128504"/>
                    </a:ext>
                  </a:extLst>
                </a:gridCol>
                <a:gridCol w="1094172">
                  <a:extLst>
                    <a:ext uri="{9D8B030D-6E8A-4147-A177-3AD203B41FA5}">
                      <a16:colId xmlns:a16="http://schemas.microsoft.com/office/drawing/2014/main" val="3445515471"/>
                    </a:ext>
                  </a:extLst>
                </a:gridCol>
              </a:tblGrid>
              <a:tr h="552061">
                <a:tc rowSpan="2">
                  <a:txBody>
                    <a:bodyPr/>
                    <a:lstStyle/>
                    <a:p>
                      <a:pPr algn="ctr"/>
                      <a:r>
                        <a:rPr lang="zh-CN" sz="2000" kern="0">
                          <a:effectLst/>
                        </a:rPr>
                        <a:t>特点</a:t>
                      </a:r>
                      <a:endParaRPr lang="zh-CN" sz="2000" kern="100">
                        <a:effectLst/>
                        <a:latin typeface="Times New Roman" panose="02020603050405020304" pitchFamily="18" charset="0"/>
                        <a:ea typeface="宋体" panose="02010600030101010101" pitchFamily="2" charset="-122"/>
                      </a:endParaRPr>
                    </a:p>
                  </a:txBody>
                  <a:tcPr marL="68580" marR="68580" marT="0" marB="0"/>
                </a:tc>
                <a:tc rowSpan="2">
                  <a:txBody>
                    <a:bodyPr/>
                    <a:lstStyle/>
                    <a:p>
                      <a:pPr algn="ctr"/>
                      <a:r>
                        <a:rPr lang="zh-CN" sz="2000" kern="0">
                          <a:effectLst/>
                        </a:rPr>
                        <a:t>投资连结保险</a:t>
                      </a:r>
                      <a:endParaRPr lang="zh-CN" sz="2000" kern="100">
                        <a:effectLst/>
                        <a:latin typeface="Times New Roman" panose="02020603050405020304" pitchFamily="18" charset="0"/>
                        <a:ea typeface="宋体" panose="02010600030101010101" pitchFamily="2" charset="-122"/>
                      </a:endParaRPr>
                    </a:p>
                  </a:txBody>
                  <a:tcPr marL="68580" marR="68580" marT="0" marB="0"/>
                </a:tc>
                <a:tc rowSpan="2">
                  <a:txBody>
                    <a:bodyPr/>
                    <a:lstStyle/>
                    <a:p>
                      <a:pPr algn="ctr"/>
                      <a:r>
                        <a:rPr lang="zh-CN" sz="2000" kern="0">
                          <a:effectLst/>
                        </a:rPr>
                        <a:t>万能寿险</a:t>
                      </a:r>
                      <a:endParaRPr lang="zh-CN" sz="2000" kern="100">
                        <a:effectLst/>
                        <a:latin typeface="Times New Roman" panose="02020603050405020304" pitchFamily="18" charset="0"/>
                        <a:ea typeface="宋体" panose="02010600030101010101" pitchFamily="2" charset="-122"/>
                      </a:endParaRPr>
                    </a:p>
                  </a:txBody>
                  <a:tcPr marL="68580" marR="68580" marT="0" marB="0"/>
                </a:tc>
                <a:tc rowSpan="2">
                  <a:txBody>
                    <a:bodyPr/>
                    <a:lstStyle/>
                    <a:p>
                      <a:pPr algn="ctr"/>
                      <a:r>
                        <a:rPr lang="zh-CN" sz="2000" kern="0" dirty="0">
                          <a:effectLst/>
                        </a:rPr>
                        <a:t>终身寿险</a:t>
                      </a:r>
                      <a:endParaRPr lang="zh-CN" sz="2000" kern="100" dirty="0">
                        <a:effectLst/>
                        <a:latin typeface="Times New Roman" panose="02020603050405020304" pitchFamily="18" charset="0"/>
                        <a:ea typeface="宋体" panose="02010600030101010101" pitchFamily="2" charset="-122"/>
                      </a:endParaRPr>
                    </a:p>
                  </a:txBody>
                  <a:tcPr marL="68580" marR="68580" marT="0" marB="0"/>
                </a:tc>
                <a:tc rowSpan="2">
                  <a:txBody>
                    <a:bodyPr/>
                    <a:lstStyle/>
                    <a:p>
                      <a:pPr algn="ctr"/>
                      <a:r>
                        <a:rPr lang="zh-CN" sz="2000" kern="0">
                          <a:effectLst/>
                        </a:rPr>
                        <a:t>定期寿险</a:t>
                      </a:r>
                      <a:endParaRPr lang="zh-CN" sz="2000" kern="100">
                        <a:effectLst/>
                        <a:latin typeface="Times New Roman" panose="02020603050405020304" pitchFamily="18" charset="0"/>
                        <a:ea typeface="宋体" panose="02010600030101010101" pitchFamily="2" charset="-122"/>
                      </a:endParaRPr>
                    </a:p>
                  </a:txBody>
                  <a:tcPr marL="68580" marR="68580" marT="0" marB="0"/>
                </a:tc>
                <a:tc rowSpan="2">
                  <a:txBody>
                    <a:bodyPr/>
                    <a:lstStyle/>
                    <a:p>
                      <a:pPr algn="ctr"/>
                      <a:r>
                        <a:rPr lang="zh-CN" sz="2000" kern="0">
                          <a:effectLst/>
                        </a:rPr>
                        <a:t>意外伤害保险</a:t>
                      </a:r>
                      <a:endParaRPr lang="zh-CN" sz="2000" kern="100">
                        <a:effectLst/>
                        <a:latin typeface="Times New Roman" panose="02020603050405020304" pitchFamily="18" charset="0"/>
                        <a:ea typeface="宋体" panose="02010600030101010101" pitchFamily="2" charset="-122"/>
                      </a:endParaRPr>
                    </a:p>
                  </a:txBody>
                  <a:tcPr marL="68580" marR="68580" marT="0" marB="0"/>
                </a:tc>
                <a:tc rowSpan="2">
                  <a:txBody>
                    <a:bodyPr/>
                    <a:lstStyle/>
                    <a:p>
                      <a:pPr algn="ctr"/>
                      <a:r>
                        <a:rPr lang="zh-CN" sz="2000" kern="0">
                          <a:effectLst/>
                        </a:rPr>
                        <a:t>医疗费用保险</a:t>
                      </a:r>
                      <a:endParaRPr lang="zh-CN" sz="2000" kern="100">
                        <a:effectLst/>
                        <a:latin typeface="Times New Roman" panose="02020603050405020304" pitchFamily="18" charset="0"/>
                        <a:ea typeface="宋体" panose="02010600030101010101" pitchFamily="2" charset="-122"/>
                      </a:endParaRPr>
                    </a:p>
                  </a:txBody>
                  <a:tcPr marL="68580" marR="68580" marT="0" marB="0"/>
                </a:tc>
                <a:tc gridSpan="2">
                  <a:txBody>
                    <a:bodyPr/>
                    <a:lstStyle/>
                    <a:p>
                      <a:pPr algn="ctr"/>
                      <a:r>
                        <a:rPr lang="zh-CN" sz="2000" kern="0">
                          <a:effectLst/>
                        </a:rPr>
                        <a:t>财产与责任保险</a:t>
                      </a:r>
                      <a:endParaRPr lang="zh-CN" sz="2000" kern="100">
                        <a:effectLst/>
                        <a:latin typeface="Times New Roman" panose="02020603050405020304" pitchFamily="18" charset="0"/>
                        <a:ea typeface="宋体" panose="02010600030101010101" pitchFamily="2" charset="-122"/>
                      </a:endParaRPr>
                    </a:p>
                  </a:txBody>
                  <a:tcPr marL="68580" marR="68580" marT="0" marB="0"/>
                </a:tc>
                <a:tc hMerge="1">
                  <a:txBody>
                    <a:bodyPr/>
                    <a:lstStyle/>
                    <a:p>
                      <a:endParaRPr lang="zh-CN" altLang="en-US"/>
                    </a:p>
                  </a:txBody>
                  <a:tcPr/>
                </a:tc>
                <a:extLst>
                  <a:ext uri="{0D108BD9-81ED-4DB2-BD59-A6C34878D82A}">
                    <a16:rowId xmlns:a16="http://schemas.microsoft.com/office/drawing/2014/main" val="3914971095"/>
                  </a:ext>
                </a:extLst>
              </a:tr>
              <a:tr h="552061">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r>
                        <a:rPr lang="zh-CN" sz="2000" kern="0">
                          <a:effectLst/>
                        </a:rPr>
                        <a:t>汽车保险</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住宅保险</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242280111"/>
                  </a:ext>
                </a:extLst>
              </a:tr>
              <a:tr h="552061">
                <a:tc>
                  <a:txBody>
                    <a:bodyPr/>
                    <a:lstStyle/>
                    <a:p>
                      <a:pPr algn="ctr"/>
                      <a:r>
                        <a:rPr lang="zh-CN" sz="2000" kern="0">
                          <a:effectLst/>
                        </a:rPr>
                        <a:t>价格敏感性</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低</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低</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低</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958163492"/>
                  </a:ext>
                </a:extLst>
              </a:tr>
              <a:tr h="552061">
                <a:tc>
                  <a:txBody>
                    <a:bodyPr/>
                    <a:lstStyle/>
                    <a:p>
                      <a:pPr algn="ctr"/>
                      <a:r>
                        <a:rPr lang="zh-CN" sz="2000" kern="0">
                          <a:effectLst/>
                        </a:rPr>
                        <a:t>产品复杂性</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低</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低</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中等</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低</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低</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99585725"/>
                  </a:ext>
                </a:extLst>
              </a:tr>
              <a:tr h="552061">
                <a:tc>
                  <a:txBody>
                    <a:bodyPr/>
                    <a:lstStyle/>
                    <a:p>
                      <a:pPr algn="ctr"/>
                      <a:r>
                        <a:rPr lang="zh-CN" sz="2000" kern="0">
                          <a:effectLst/>
                        </a:rPr>
                        <a:t>核保要求度</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高</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中等</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低</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中等</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中等</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低</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646517775"/>
                  </a:ext>
                </a:extLst>
              </a:tr>
              <a:tr h="681947">
                <a:tc>
                  <a:txBody>
                    <a:bodyPr/>
                    <a:lstStyle/>
                    <a:p>
                      <a:pPr algn="ctr"/>
                      <a:r>
                        <a:rPr lang="zh-CN" sz="2000" kern="0">
                          <a:effectLst/>
                        </a:rPr>
                        <a:t>是否适合网络销售</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不适合</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不适合</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不很适合</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适合</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适合</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后台跟进</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适合</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适合</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336817768"/>
                  </a:ext>
                </a:extLst>
              </a:tr>
              <a:tr h="715218">
                <a:tc>
                  <a:txBody>
                    <a:bodyPr/>
                    <a:lstStyle/>
                    <a:p>
                      <a:pPr algn="ctr"/>
                      <a:r>
                        <a:rPr lang="zh-CN" sz="2000" kern="0">
                          <a:effectLst/>
                        </a:rPr>
                        <a:t>与客户的关系性质</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长期</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长期</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长期</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长期</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短期</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长期</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a:effectLst/>
                        </a:rPr>
                        <a:t>短期</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0" dirty="0">
                          <a:effectLst/>
                        </a:rPr>
                        <a:t>短期</a:t>
                      </a:r>
                      <a:endParaRPr lang="zh-CN" sz="20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002684974"/>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34B97256-CF1E-0291-7AF7-51A3DC2DEA57}"/>
              </a:ext>
            </a:extLst>
          </p:cNvPr>
          <p:cNvSpPr>
            <a:spLocks noGrp="1" noChangeArrowheads="1"/>
          </p:cNvSpPr>
          <p:nvPr>
            <p:ph type="ctrTitle"/>
          </p:nvPr>
        </p:nvSpPr>
        <p:spPr>
          <a:xfrm>
            <a:off x="685800" y="2130425"/>
            <a:ext cx="7772400" cy="1470025"/>
          </a:xfrm>
        </p:spPr>
        <p:txBody>
          <a:bodyPr anchor="ctr"/>
          <a:lstStyle/>
          <a:p>
            <a:r>
              <a:rPr lang="zh-CN" altLang="en-US" sz="4400" dirty="0"/>
              <a:t>第三节</a:t>
            </a:r>
          </a:p>
        </p:txBody>
      </p:sp>
      <p:sp>
        <p:nvSpPr>
          <p:cNvPr id="3077" name="Rectangle 5">
            <a:extLst>
              <a:ext uri="{FF2B5EF4-FFF2-40B4-BE49-F238E27FC236}">
                <a16:creationId xmlns:a16="http://schemas.microsoft.com/office/drawing/2014/main" id="{F81900A2-EF4F-F6AB-7292-83D8A7982474}"/>
              </a:ext>
            </a:extLst>
          </p:cNvPr>
          <p:cNvSpPr>
            <a:spLocks noGrp="1" noChangeArrowheads="1"/>
          </p:cNvSpPr>
          <p:nvPr>
            <p:ph type="subTitle" idx="1"/>
          </p:nvPr>
        </p:nvSpPr>
        <p:spPr>
          <a:xfrm>
            <a:off x="1475656" y="3861048"/>
            <a:ext cx="6400800" cy="1752600"/>
          </a:xfrm>
        </p:spPr>
        <p:txBody>
          <a:bodyPr/>
          <a:lstStyle/>
          <a:p>
            <a:r>
              <a:rPr lang="zh-CN" altLang="zh-CN" sz="3200" dirty="0"/>
              <a:t>互联网保险的</a:t>
            </a:r>
            <a:r>
              <a:rPr lang="zh-CN" altLang="en-US" sz="3200" dirty="0"/>
              <a:t>政策与解读</a:t>
            </a:r>
          </a:p>
        </p:txBody>
      </p:sp>
    </p:spTree>
    <p:extLst>
      <p:ext uri="{BB962C8B-B14F-4D97-AF65-F5344CB8AC3E}">
        <p14:creationId xmlns:p14="http://schemas.microsoft.com/office/powerpoint/2010/main" val="4921737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ADEA7FA-42A3-BE9A-5DDB-2DEB9CF37701}"/>
              </a:ext>
            </a:extLst>
          </p:cNvPr>
          <p:cNvSpPr>
            <a:spLocks noGrp="1"/>
          </p:cNvSpPr>
          <p:nvPr>
            <p:ph type="title"/>
          </p:nvPr>
        </p:nvSpPr>
        <p:spPr/>
        <p:txBody>
          <a:bodyPr/>
          <a:lstStyle/>
          <a:p>
            <a:r>
              <a:rPr lang="zh-CN" altLang="en-US" dirty="0"/>
              <a:t>一、互联网保险政策的出台轨迹</a:t>
            </a:r>
          </a:p>
        </p:txBody>
      </p:sp>
      <p:sp>
        <p:nvSpPr>
          <p:cNvPr id="3" name="内容占位符 2">
            <a:extLst>
              <a:ext uri="{FF2B5EF4-FFF2-40B4-BE49-F238E27FC236}">
                <a16:creationId xmlns:a16="http://schemas.microsoft.com/office/drawing/2014/main" id="{85E702A7-17F8-F994-1116-C0CC6B74B3C4}"/>
              </a:ext>
            </a:extLst>
          </p:cNvPr>
          <p:cNvSpPr>
            <a:spLocks noGrp="1"/>
          </p:cNvSpPr>
          <p:nvPr>
            <p:ph idx="1"/>
          </p:nvPr>
        </p:nvSpPr>
        <p:spPr/>
        <p:txBody>
          <a:bodyPr/>
          <a:lstStyle/>
          <a:p>
            <a:pPr algn="just">
              <a:spcBef>
                <a:spcPts val="250"/>
              </a:spcBef>
            </a:pPr>
            <a:r>
              <a:rPr lang="zh-CN" altLang="zh-CN" sz="2800" b="1" kern="100" dirty="0">
                <a:effectLst/>
                <a:latin typeface="Times New Roman" panose="02020603050405020304" pitchFamily="18" charset="0"/>
                <a:ea typeface="宋体" panose="02010600030101010101" pitchFamily="2" charset="-122"/>
              </a:rPr>
              <a:t>（一）探索时期（</a:t>
            </a:r>
            <a:r>
              <a:rPr lang="en-US" altLang="zh-CN" sz="2800" b="1" kern="100" dirty="0">
                <a:effectLst/>
                <a:latin typeface="Times New Roman" panose="02020603050405020304" pitchFamily="18" charset="0"/>
                <a:ea typeface="宋体" panose="02010600030101010101" pitchFamily="2" charset="-122"/>
              </a:rPr>
              <a:t>1997-2005</a:t>
            </a:r>
            <a:r>
              <a:rPr lang="zh-CN" altLang="zh-CN" sz="2800" b="1" kern="100" dirty="0">
                <a:effectLst/>
                <a:latin typeface="Times New Roman" panose="02020603050405020304" pitchFamily="18" charset="0"/>
                <a:ea typeface="宋体" panose="02010600030101010101" pitchFamily="2" charset="-122"/>
              </a:rPr>
              <a:t>）</a:t>
            </a:r>
            <a:endParaRPr lang="zh-CN" altLang="zh-CN" sz="2800" kern="100" dirty="0">
              <a:effectLst/>
              <a:latin typeface="Times New Roman" panose="02020603050405020304" pitchFamily="18" charset="0"/>
              <a:ea typeface="宋体" panose="02010600030101010101" pitchFamily="2" charset="-122"/>
            </a:endParaRPr>
          </a:p>
          <a:p>
            <a:pPr lvl="1" algn="just">
              <a:spcBef>
                <a:spcPts val="250"/>
              </a:spcBef>
            </a:pPr>
            <a:r>
              <a:rPr lang="zh-CN" altLang="zh-CN" sz="2400" kern="0" dirty="0">
                <a:effectLst/>
                <a:latin typeface="Times New Roman" panose="02020603050405020304" pitchFamily="18" charset="0"/>
                <a:ea typeface="宋体" panose="02010600030101010101" pitchFamily="2" charset="-122"/>
              </a:rPr>
              <a:t>相关政策基本上一片空白，尚未出台任何有关互联网保险的政策措施。</a:t>
            </a:r>
            <a:endParaRPr lang="zh-CN" altLang="zh-CN" sz="2400" kern="100" dirty="0">
              <a:effectLst/>
              <a:latin typeface="Times New Roman" panose="02020603050405020304" pitchFamily="18" charset="0"/>
              <a:ea typeface="宋体" panose="02010600030101010101" pitchFamily="2" charset="-122"/>
            </a:endParaRPr>
          </a:p>
          <a:p>
            <a:pPr algn="just">
              <a:spcBef>
                <a:spcPts val="250"/>
              </a:spcBef>
            </a:pPr>
            <a:r>
              <a:rPr lang="zh-CN" altLang="zh-CN" sz="2800" b="1" kern="100" dirty="0">
                <a:latin typeface="Times New Roman" panose="02020603050405020304" pitchFamily="18" charset="0"/>
                <a:ea typeface="宋体" panose="02010600030101010101" pitchFamily="2" charset="-122"/>
              </a:rPr>
              <a:t>（二）积累时期（</a:t>
            </a:r>
            <a:r>
              <a:rPr lang="en-US" altLang="zh-CN" sz="2800" b="1" kern="100" dirty="0">
                <a:latin typeface="Times New Roman" panose="02020603050405020304" pitchFamily="18" charset="0"/>
                <a:ea typeface="宋体" panose="02010600030101010101" pitchFamily="2" charset="-122"/>
              </a:rPr>
              <a:t>2005-2011</a:t>
            </a:r>
            <a:r>
              <a:rPr lang="zh-CN" altLang="zh-CN" sz="2800" b="1" kern="100" dirty="0">
                <a:latin typeface="Times New Roman" panose="02020603050405020304" pitchFamily="18" charset="0"/>
                <a:ea typeface="宋体" panose="02010600030101010101" pitchFamily="2" charset="-122"/>
              </a:rPr>
              <a:t>）</a:t>
            </a:r>
          </a:p>
          <a:p>
            <a:pPr lvl="1" algn="just">
              <a:spcBef>
                <a:spcPts val="250"/>
              </a:spcBef>
            </a:pPr>
            <a:r>
              <a:rPr lang="en-US" altLang="zh-CN" sz="2400" kern="0" dirty="0">
                <a:latin typeface="Times New Roman" panose="02020603050405020304" pitchFamily="18" charset="0"/>
                <a:ea typeface="宋体" panose="02010600030101010101" pitchFamily="2" charset="-122"/>
              </a:rPr>
              <a:t>2005</a:t>
            </a:r>
            <a:r>
              <a:rPr lang="zh-CN" altLang="zh-CN" sz="2400" kern="0" dirty="0">
                <a:latin typeface="Times New Roman" panose="02020603050405020304" pitchFamily="18" charset="0"/>
                <a:ea typeface="宋体" panose="02010600030101010101" pitchFamily="2" charset="-122"/>
              </a:rPr>
              <a:t>年《电子签名法》确定电子签名与传统手写签名和盖章具有同等的法律效力。</a:t>
            </a:r>
            <a:endParaRPr lang="en-US" altLang="zh-CN" sz="2400" kern="0" dirty="0">
              <a:latin typeface="Times New Roman" panose="02020603050405020304" pitchFamily="18" charset="0"/>
              <a:ea typeface="宋体" panose="02010600030101010101" pitchFamily="2" charset="-122"/>
            </a:endParaRPr>
          </a:p>
          <a:p>
            <a:pPr lvl="1" algn="just">
              <a:spcBef>
                <a:spcPts val="250"/>
              </a:spcBef>
            </a:pPr>
            <a:r>
              <a:rPr lang="en-US" altLang="zh-CN" sz="2400" kern="0" dirty="0">
                <a:latin typeface="Times New Roman" panose="02020603050405020304" pitchFamily="18" charset="0"/>
                <a:ea typeface="宋体" panose="02010600030101010101" pitchFamily="2" charset="-122"/>
              </a:rPr>
              <a:t>2011</a:t>
            </a:r>
            <a:r>
              <a:rPr lang="zh-CN" altLang="zh-CN" sz="2400" kern="0" dirty="0">
                <a:latin typeface="Times New Roman" panose="02020603050405020304" pitchFamily="18" charset="0"/>
                <a:ea typeface="宋体" panose="02010600030101010101" pitchFamily="2" charset="-122"/>
              </a:rPr>
              <a:t>年《互联网</a:t>
            </a:r>
            <a:r>
              <a:rPr lang="en-US" altLang="zh-CN" sz="2400" kern="0" dirty="0">
                <a:latin typeface="Times New Roman" panose="02020603050405020304" pitchFamily="18" charset="0"/>
                <a:ea typeface="宋体" panose="02010600030101010101" pitchFamily="2" charset="-122"/>
              </a:rPr>
              <a:t>保险</a:t>
            </a:r>
            <a:r>
              <a:rPr lang="zh-CN" altLang="zh-CN" sz="2400" kern="0" dirty="0">
                <a:latin typeface="Times New Roman" panose="02020603050405020304" pitchFamily="18" charset="0"/>
                <a:ea typeface="宋体" panose="02010600030101010101" pitchFamily="2" charset="-122"/>
              </a:rPr>
              <a:t>业务规定（征求意见稿）》，标志着</a:t>
            </a:r>
            <a:r>
              <a:rPr lang="zh-CN" altLang="en-US" sz="2400" kern="0" dirty="0">
                <a:latin typeface="Times New Roman" panose="02020603050405020304" pitchFamily="18" charset="0"/>
                <a:ea typeface="宋体" panose="02010600030101010101" pitchFamily="2" charset="-122"/>
              </a:rPr>
              <a:t>监管机构</a:t>
            </a:r>
            <a:r>
              <a:rPr lang="zh-CN" altLang="zh-CN" sz="2400" kern="0" dirty="0">
                <a:latin typeface="Times New Roman" panose="02020603050405020304" pitchFamily="18" charset="0"/>
                <a:ea typeface="宋体" panose="02010600030101010101" pitchFamily="2" charset="-122"/>
              </a:rPr>
              <a:t>意识到了互联网保险发展的美好前景，并且开始着手制定这一领域的相关政策，规范互联网保险市场的发展。</a:t>
            </a:r>
            <a:endParaRPr lang="en-US" altLang="zh-CN" sz="2400" kern="0" dirty="0">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498591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ADEA7FA-42A3-BE9A-5DDB-2DEB9CF37701}"/>
              </a:ext>
            </a:extLst>
          </p:cNvPr>
          <p:cNvSpPr>
            <a:spLocks noGrp="1"/>
          </p:cNvSpPr>
          <p:nvPr>
            <p:ph type="title"/>
          </p:nvPr>
        </p:nvSpPr>
        <p:spPr/>
        <p:txBody>
          <a:bodyPr/>
          <a:lstStyle/>
          <a:p>
            <a:r>
              <a:rPr lang="zh-CN" altLang="en-US" dirty="0"/>
              <a:t>一、互联网保险政策的出台轨迹</a:t>
            </a:r>
          </a:p>
        </p:txBody>
      </p:sp>
      <p:sp>
        <p:nvSpPr>
          <p:cNvPr id="3" name="内容占位符 2">
            <a:extLst>
              <a:ext uri="{FF2B5EF4-FFF2-40B4-BE49-F238E27FC236}">
                <a16:creationId xmlns:a16="http://schemas.microsoft.com/office/drawing/2014/main" id="{85E702A7-17F8-F994-1116-C0CC6B74B3C4}"/>
              </a:ext>
            </a:extLst>
          </p:cNvPr>
          <p:cNvSpPr>
            <a:spLocks noGrp="1"/>
          </p:cNvSpPr>
          <p:nvPr>
            <p:ph idx="1"/>
          </p:nvPr>
        </p:nvSpPr>
        <p:spPr>
          <a:xfrm>
            <a:off x="457200" y="1600200"/>
            <a:ext cx="8507288" cy="4525963"/>
          </a:xfrm>
        </p:spPr>
        <p:txBody>
          <a:bodyPr/>
          <a:lstStyle/>
          <a:p>
            <a:pPr algn="just">
              <a:spcBef>
                <a:spcPts val="250"/>
              </a:spcBef>
            </a:pPr>
            <a:r>
              <a:rPr lang="zh-CN" altLang="zh-CN" sz="2800" b="1" kern="100" dirty="0">
                <a:latin typeface="Times New Roman" panose="02020603050405020304" pitchFamily="18" charset="0"/>
                <a:ea typeface="宋体" panose="02010600030101010101" pitchFamily="2" charset="-122"/>
              </a:rPr>
              <a:t>（三）发展时期（</a:t>
            </a:r>
            <a:r>
              <a:rPr lang="en-US" altLang="zh-CN" sz="2800" b="1" kern="100" dirty="0">
                <a:latin typeface="Times New Roman" panose="02020603050405020304" pitchFamily="18" charset="0"/>
                <a:ea typeface="宋体" panose="02010600030101010101" pitchFamily="2" charset="-122"/>
              </a:rPr>
              <a:t>2012-2013</a:t>
            </a:r>
            <a:r>
              <a:rPr lang="zh-CN" altLang="zh-CN" sz="2800" b="1" kern="100" dirty="0">
                <a:latin typeface="Times New Roman" panose="02020603050405020304" pitchFamily="18" charset="0"/>
                <a:ea typeface="宋体" panose="02010600030101010101" pitchFamily="2" charset="-122"/>
              </a:rPr>
              <a:t>）</a:t>
            </a:r>
          </a:p>
          <a:p>
            <a:pPr lvl="1" algn="just">
              <a:spcBef>
                <a:spcPts val="250"/>
              </a:spcBef>
            </a:pPr>
            <a:r>
              <a:rPr lang="en-US" altLang="zh-CN" sz="2400" kern="0" dirty="0">
                <a:latin typeface="Times New Roman" panose="02020603050405020304" pitchFamily="18" charset="0"/>
                <a:ea typeface="宋体" panose="02010600030101010101" pitchFamily="2" charset="-122"/>
              </a:rPr>
              <a:t>2011</a:t>
            </a:r>
            <a:r>
              <a:rPr lang="zh-CN" altLang="zh-CN" sz="2400" kern="0" dirty="0">
                <a:latin typeface="Times New Roman" panose="02020603050405020304" pitchFamily="18" charset="0"/>
                <a:ea typeface="宋体" panose="02010600030101010101" pitchFamily="2" charset="-122"/>
              </a:rPr>
              <a:t>年《保险代理、经纪公司互联网保险业务监管办法》，标志着互联网保险业务逐渐走向规范化、专业化。</a:t>
            </a:r>
            <a:endParaRPr lang="en-US" altLang="zh-CN" sz="2400" kern="0" dirty="0">
              <a:latin typeface="Times New Roman" panose="02020603050405020304" pitchFamily="18" charset="0"/>
              <a:ea typeface="宋体" panose="02010600030101010101" pitchFamily="2" charset="-122"/>
            </a:endParaRPr>
          </a:p>
          <a:p>
            <a:pPr lvl="1" algn="just">
              <a:spcBef>
                <a:spcPts val="250"/>
              </a:spcBef>
            </a:pPr>
            <a:r>
              <a:rPr lang="zh-CN" altLang="zh-CN" sz="2400" kern="0" dirty="0">
                <a:latin typeface="Times New Roman" panose="02020603050405020304" pitchFamily="18" charset="0"/>
                <a:ea typeface="宋体" panose="02010600030101010101" pitchFamily="2" charset="-122"/>
              </a:rPr>
              <a:t>保险监管机构除了规范互联网保险的发展之外，也意识到了网络信息安全的重要性，以及互联网保险的风险，出台了一系列规范性的指引和提示。</a:t>
            </a:r>
            <a:endParaRPr lang="en-US" altLang="zh-CN" sz="2400" kern="0" dirty="0">
              <a:latin typeface="Times New Roman" panose="02020603050405020304" pitchFamily="18" charset="0"/>
              <a:ea typeface="宋体" panose="02010600030101010101" pitchFamily="2" charset="-122"/>
            </a:endParaRPr>
          </a:p>
          <a:p>
            <a:pPr algn="just">
              <a:spcBef>
                <a:spcPts val="250"/>
              </a:spcBef>
            </a:pPr>
            <a:r>
              <a:rPr lang="zh-CN" altLang="zh-CN" sz="2800" b="1" kern="100" dirty="0">
                <a:latin typeface="Times New Roman" panose="02020603050405020304" pitchFamily="18" charset="0"/>
                <a:ea typeface="宋体" panose="02010600030101010101" pitchFamily="2" charset="-122"/>
              </a:rPr>
              <a:t>（四）爆发时期（</a:t>
            </a:r>
            <a:r>
              <a:rPr lang="en-US" altLang="zh-CN" sz="2800" b="1" kern="100" dirty="0">
                <a:latin typeface="Times New Roman" panose="02020603050405020304" pitchFamily="18" charset="0"/>
                <a:ea typeface="宋体" panose="02010600030101010101" pitchFamily="2" charset="-122"/>
              </a:rPr>
              <a:t>2013-  </a:t>
            </a:r>
            <a:r>
              <a:rPr lang="zh-CN" altLang="zh-CN" sz="2800" b="1" kern="100" dirty="0">
                <a:latin typeface="Times New Roman" panose="02020603050405020304" pitchFamily="18" charset="0"/>
                <a:ea typeface="宋体" panose="02010600030101010101" pitchFamily="2" charset="-122"/>
              </a:rPr>
              <a:t>）</a:t>
            </a:r>
          </a:p>
          <a:p>
            <a:pPr lvl="1" algn="just">
              <a:spcBef>
                <a:spcPts val="250"/>
              </a:spcBef>
            </a:pPr>
            <a:r>
              <a:rPr lang="zh-CN" altLang="zh-CN" sz="2400" kern="0" dirty="0">
                <a:latin typeface="Times New Roman" panose="02020603050405020304" pitchFamily="18" charset="0"/>
                <a:ea typeface="宋体" panose="02010600030101010101" pitchFamily="2" charset="-122"/>
              </a:rPr>
              <a:t>以</a:t>
            </a:r>
            <a:r>
              <a:rPr lang="en-US" altLang="zh-CN" sz="2400" kern="0" dirty="0">
                <a:latin typeface="Times New Roman" panose="02020603050405020304" pitchFamily="18" charset="0"/>
                <a:ea typeface="宋体" panose="02010600030101010101" pitchFamily="2" charset="-122"/>
              </a:rPr>
              <a:t>2013</a:t>
            </a:r>
            <a:r>
              <a:rPr lang="zh-CN" altLang="zh-CN" sz="2400" kern="0" dirty="0">
                <a:latin typeface="Times New Roman" panose="02020603050405020304" pitchFamily="18" charset="0"/>
                <a:ea typeface="宋体" panose="02010600030101010101" pitchFamily="2" charset="-122"/>
              </a:rPr>
              <a:t>年</a:t>
            </a:r>
            <a:r>
              <a:rPr lang="en-US" altLang="zh-CN" sz="2400" kern="0" dirty="0">
                <a:latin typeface="Times New Roman" panose="02020603050405020304" pitchFamily="18" charset="0"/>
                <a:ea typeface="宋体" panose="02010600030101010101" pitchFamily="2" charset="-122"/>
              </a:rPr>
              <a:t>11</a:t>
            </a:r>
            <a:r>
              <a:rPr lang="zh-CN" altLang="zh-CN" sz="2400" kern="0" dirty="0">
                <a:latin typeface="Times New Roman" panose="02020603050405020304" pitchFamily="18" charset="0"/>
                <a:ea typeface="宋体" panose="02010600030101010101" pitchFamily="2" charset="-122"/>
              </a:rPr>
              <a:t>月</a:t>
            </a:r>
            <a:r>
              <a:rPr lang="en-US" altLang="zh-CN" sz="2400" kern="0" dirty="0">
                <a:latin typeface="Times New Roman" panose="02020603050405020304" pitchFamily="18" charset="0"/>
                <a:ea typeface="宋体" panose="02010600030101010101" pitchFamily="2" charset="-122"/>
              </a:rPr>
              <a:t>6</a:t>
            </a:r>
            <a:r>
              <a:rPr lang="zh-CN" altLang="zh-CN" sz="2400" kern="0" dirty="0">
                <a:latin typeface="Times New Roman" panose="02020603050405020304" pitchFamily="18" charset="0"/>
                <a:ea typeface="宋体" panose="02010600030101010101" pitchFamily="2" charset="-122"/>
              </a:rPr>
              <a:t>日国内第一家由监管部门颁发的互联网金融法人牌照的</a:t>
            </a:r>
            <a:r>
              <a:rPr lang="en-US" altLang="zh-CN" sz="2400" kern="0" dirty="0">
                <a:latin typeface="Times New Roman" panose="02020603050405020304" pitchFamily="18" charset="0"/>
                <a:ea typeface="宋体" panose="02010600030101010101" pitchFamily="2" charset="-122"/>
              </a:rPr>
              <a:t>“</a:t>
            </a:r>
            <a:r>
              <a:rPr lang="zh-CN" altLang="zh-CN" sz="2400" kern="0" dirty="0">
                <a:latin typeface="Times New Roman" panose="02020603050405020304" pitchFamily="18" charset="0"/>
                <a:ea typeface="宋体" panose="02010600030101010101" pitchFamily="2" charset="-122"/>
              </a:rPr>
              <a:t>众安在线财产保险有限公司</a:t>
            </a:r>
            <a:r>
              <a:rPr lang="en-US" altLang="zh-CN" sz="2400" kern="0" dirty="0">
                <a:latin typeface="Times New Roman" panose="02020603050405020304" pitchFamily="18" charset="0"/>
                <a:ea typeface="宋体" panose="02010600030101010101" pitchFamily="2" charset="-122"/>
              </a:rPr>
              <a:t>”</a:t>
            </a:r>
            <a:r>
              <a:rPr lang="zh-CN" altLang="zh-CN" sz="2400" kern="0" dirty="0">
                <a:latin typeface="Times New Roman" panose="02020603050405020304" pitchFamily="18" charset="0"/>
                <a:ea typeface="宋体" panose="02010600030101010101" pitchFamily="2" charset="-122"/>
              </a:rPr>
              <a:t>成立为标志。</a:t>
            </a:r>
            <a:endParaRPr lang="en-US" altLang="zh-CN" sz="2400" kern="0" dirty="0">
              <a:latin typeface="Times New Roman" panose="02020603050405020304" pitchFamily="18" charset="0"/>
              <a:ea typeface="宋体" panose="02010600030101010101" pitchFamily="2" charset="-122"/>
            </a:endParaRPr>
          </a:p>
          <a:p>
            <a:pPr lvl="1" algn="just">
              <a:spcBef>
                <a:spcPts val="250"/>
              </a:spcBef>
            </a:pPr>
            <a:r>
              <a:rPr lang="en-US" altLang="zh-CN" sz="2400" kern="0" dirty="0">
                <a:latin typeface="Times New Roman" panose="02020603050405020304" pitchFamily="18" charset="0"/>
                <a:ea typeface="宋体" panose="02010600030101010101" pitchFamily="2" charset="-122"/>
              </a:rPr>
              <a:t>2015</a:t>
            </a:r>
            <a:r>
              <a:rPr lang="zh-CN" altLang="zh-CN" sz="2400" kern="0" dirty="0">
                <a:latin typeface="Times New Roman" panose="02020603050405020304" pitchFamily="18" charset="0"/>
                <a:ea typeface="宋体" panose="02010600030101010101" pitchFamily="2" charset="-122"/>
              </a:rPr>
              <a:t>年正式实施了《互联网保险业务监管暂行办法》，进而于</a:t>
            </a:r>
            <a:r>
              <a:rPr lang="en-US" altLang="zh-CN" sz="2400" kern="0" dirty="0">
                <a:latin typeface="Times New Roman" panose="02020603050405020304" pitchFamily="18" charset="0"/>
                <a:ea typeface="宋体" panose="02010600030101010101" pitchFamily="2" charset="-122"/>
              </a:rPr>
              <a:t>2020</a:t>
            </a:r>
            <a:r>
              <a:rPr lang="zh-CN" altLang="zh-CN" sz="2400" kern="0" dirty="0">
                <a:latin typeface="Times New Roman" panose="02020603050405020304" pitchFamily="18" charset="0"/>
                <a:ea typeface="宋体" panose="02010600030101010101" pitchFamily="2" charset="-122"/>
              </a:rPr>
              <a:t>年</a:t>
            </a:r>
            <a:r>
              <a:rPr lang="en-US" altLang="zh-CN" sz="2400" kern="0" dirty="0">
                <a:latin typeface="Times New Roman" panose="02020603050405020304" pitchFamily="18" charset="0"/>
                <a:ea typeface="宋体" panose="02010600030101010101" pitchFamily="2" charset="-122"/>
              </a:rPr>
              <a:t>12</a:t>
            </a:r>
            <a:r>
              <a:rPr lang="zh-CN" altLang="zh-CN" sz="2400" kern="0" dirty="0">
                <a:latin typeface="Times New Roman" panose="02020603050405020304" pitchFamily="18" charset="0"/>
                <a:ea typeface="宋体" panose="02010600030101010101" pitchFamily="2" charset="-122"/>
              </a:rPr>
              <a:t>月</a:t>
            </a:r>
            <a:r>
              <a:rPr lang="en-US" altLang="zh-CN" sz="2400" kern="0" dirty="0">
                <a:latin typeface="Times New Roman" panose="02020603050405020304" pitchFamily="18" charset="0"/>
                <a:ea typeface="宋体" panose="02010600030101010101" pitchFamily="2" charset="-122"/>
              </a:rPr>
              <a:t>7</a:t>
            </a:r>
            <a:r>
              <a:rPr lang="zh-CN" altLang="zh-CN" sz="2400" kern="0" dirty="0">
                <a:latin typeface="Times New Roman" panose="02020603050405020304" pitchFamily="18" charset="0"/>
                <a:ea typeface="宋体" panose="02010600030101010101" pitchFamily="2" charset="-122"/>
              </a:rPr>
              <a:t>日又修订并发布了《互联网保险业务监管办法》。</a:t>
            </a:r>
            <a:endParaRPr lang="en-US" altLang="zh-CN" sz="2400" kern="0" dirty="0">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677940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34B97256-CF1E-0291-7AF7-51A3DC2DEA57}"/>
              </a:ext>
            </a:extLst>
          </p:cNvPr>
          <p:cNvSpPr>
            <a:spLocks noGrp="1" noChangeArrowheads="1"/>
          </p:cNvSpPr>
          <p:nvPr>
            <p:ph type="ctrTitle"/>
          </p:nvPr>
        </p:nvSpPr>
        <p:spPr>
          <a:xfrm>
            <a:off x="685800" y="2130425"/>
            <a:ext cx="7772400" cy="1470025"/>
          </a:xfrm>
        </p:spPr>
        <p:txBody>
          <a:bodyPr anchor="ctr"/>
          <a:lstStyle/>
          <a:p>
            <a:r>
              <a:rPr lang="zh-CN" altLang="en-US" sz="4400"/>
              <a:t>第一节</a:t>
            </a:r>
          </a:p>
        </p:txBody>
      </p:sp>
      <p:sp>
        <p:nvSpPr>
          <p:cNvPr id="3077" name="Rectangle 5">
            <a:extLst>
              <a:ext uri="{FF2B5EF4-FFF2-40B4-BE49-F238E27FC236}">
                <a16:creationId xmlns:a16="http://schemas.microsoft.com/office/drawing/2014/main" id="{F81900A2-EF4F-F6AB-7292-83D8A7982474}"/>
              </a:ext>
            </a:extLst>
          </p:cNvPr>
          <p:cNvSpPr>
            <a:spLocks noGrp="1" noChangeArrowheads="1"/>
          </p:cNvSpPr>
          <p:nvPr>
            <p:ph type="subTitle" idx="1"/>
          </p:nvPr>
        </p:nvSpPr>
        <p:spPr>
          <a:xfrm>
            <a:off x="1475656" y="3861048"/>
            <a:ext cx="6400800" cy="1752600"/>
          </a:xfrm>
        </p:spPr>
        <p:txBody>
          <a:bodyPr/>
          <a:lstStyle/>
          <a:p>
            <a:r>
              <a:rPr lang="zh-CN" altLang="zh-CN" sz="3200" dirty="0"/>
              <a:t>互联网保险业务的发展及模式</a:t>
            </a:r>
            <a:endParaRPr lang="zh-CN" alt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DBB954-D105-EEE2-1A9D-06EB62E688CD}"/>
              </a:ext>
            </a:extLst>
          </p:cNvPr>
          <p:cNvSpPr>
            <a:spLocks noGrp="1"/>
          </p:cNvSpPr>
          <p:nvPr>
            <p:ph type="title"/>
          </p:nvPr>
        </p:nvSpPr>
        <p:spPr/>
        <p:txBody>
          <a:bodyPr/>
          <a:lstStyle/>
          <a:p>
            <a:r>
              <a:rPr lang="zh-CN" altLang="en-US" dirty="0"/>
              <a:t>二、互联网保险的政策解读</a:t>
            </a:r>
          </a:p>
        </p:txBody>
      </p:sp>
      <p:sp>
        <p:nvSpPr>
          <p:cNvPr id="3" name="内容占位符 2">
            <a:extLst>
              <a:ext uri="{FF2B5EF4-FFF2-40B4-BE49-F238E27FC236}">
                <a16:creationId xmlns:a16="http://schemas.microsoft.com/office/drawing/2014/main" id="{9B7C7F53-0C2A-7E8D-EEB7-63B6584B73E2}"/>
              </a:ext>
            </a:extLst>
          </p:cNvPr>
          <p:cNvSpPr>
            <a:spLocks noGrp="1"/>
          </p:cNvSpPr>
          <p:nvPr>
            <p:ph idx="1"/>
          </p:nvPr>
        </p:nvSpPr>
        <p:spPr/>
        <p:txBody>
          <a:bodyPr/>
          <a:lstStyle/>
          <a:p>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（一）严格区分互联网保险业务与互联网保险公司</a:t>
            </a:r>
            <a:endPar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effectLst/>
                <a:latin typeface="Times New Roman" panose="02020603050405020304" pitchFamily="18" charset="0"/>
                <a:ea typeface="宋体" panose="02010600030101010101" pitchFamily="2" charset="-122"/>
                <a:cs typeface="Times New Roman" panose="02020603050405020304" pitchFamily="18" charset="0"/>
              </a:rPr>
              <a:t>互联网保险业务是指保险机构依托互联网订立保险合同、提供保险服务的保险经营活动。并且明确了开展互联网保险业务应同时满足</a:t>
            </a:r>
            <a:r>
              <a:rPr lang="zh-CN" altLang="en-US" sz="2000" dirty="0">
                <a:effectLst/>
                <a:latin typeface="Times New Roman" panose="02020603050405020304" pitchFamily="18" charset="0"/>
                <a:ea typeface="宋体" panose="02010600030101010101" pitchFamily="2" charset="-122"/>
                <a:cs typeface="Times New Roman" panose="02020603050405020304" pitchFamily="18" charset="0"/>
              </a:rPr>
              <a:t>的</a:t>
            </a:r>
            <a:r>
              <a:rPr lang="zh-CN" altLang="zh-CN" sz="2000" dirty="0">
                <a:effectLst/>
                <a:latin typeface="Times New Roman" panose="02020603050405020304" pitchFamily="18" charset="0"/>
                <a:ea typeface="宋体" panose="02010600030101010101" pitchFamily="2" charset="-122"/>
                <a:cs typeface="Times New Roman" panose="02020603050405020304" pitchFamily="18" charset="0"/>
              </a:rPr>
              <a:t>条件</a:t>
            </a:r>
            <a:r>
              <a:rPr lang="zh-CN" altLang="en-US" sz="20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a:effectLst/>
                <a:latin typeface="Times New Roman" panose="02020603050405020304" pitchFamily="18" charset="0"/>
                <a:ea typeface="宋体" panose="02010600030101010101" pitchFamily="2" charset="-122"/>
                <a:cs typeface="Times New Roman" panose="02020603050405020304" pitchFamily="18" charset="0"/>
              </a:rPr>
              <a:t>强调消费者能够通过销售页面独立地了解并完成整个投保过程。</a:t>
            </a:r>
            <a:endParaRPr lang="en-US" altLang="zh-CN" sz="20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effectLst/>
                <a:latin typeface="Times New Roman" panose="02020603050405020304" pitchFamily="18" charset="0"/>
                <a:ea typeface="宋体" panose="02010600030101010101" pitchFamily="2" charset="-122"/>
                <a:cs typeface="Times New Roman" panose="02020603050405020304" pitchFamily="18" charset="0"/>
              </a:rPr>
              <a:t>互联网保险公司是指为促进保险业务与互联网、大数据等新技术融合创新，专门批准设立并依法登记注册，不设分支机构，在全国范围内专门开展互联网保险业务的保险公司。除互联网保险公司的其他所有保险公司都统称为保险公司。</a:t>
            </a:r>
            <a:endParaRPr lang="en-US" altLang="zh-CN" sz="2000" dirty="0">
              <a:effectLst/>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（二）互联网保险是保险业的重要发展趋势</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65308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DBB954-D105-EEE2-1A9D-06EB62E688CD}"/>
              </a:ext>
            </a:extLst>
          </p:cNvPr>
          <p:cNvSpPr>
            <a:spLocks noGrp="1"/>
          </p:cNvSpPr>
          <p:nvPr>
            <p:ph type="title"/>
          </p:nvPr>
        </p:nvSpPr>
        <p:spPr/>
        <p:txBody>
          <a:bodyPr/>
          <a:lstStyle/>
          <a:p>
            <a:r>
              <a:rPr lang="zh-CN" altLang="en-US" dirty="0"/>
              <a:t>二、互联网保险的政策解读</a:t>
            </a:r>
          </a:p>
        </p:txBody>
      </p:sp>
      <p:sp>
        <p:nvSpPr>
          <p:cNvPr id="3" name="内容占位符 2">
            <a:extLst>
              <a:ext uri="{FF2B5EF4-FFF2-40B4-BE49-F238E27FC236}">
                <a16:creationId xmlns:a16="http://schemas.microsoft.com/office/drawing/2014/main" id="{9B7C7F53-0C2A-7E8D-EEB7-63B6584B73E2}"/>
              </a:ext>
            </a:extLst>
          </p:cNvPr>
          <p:cNvSpPr>
            <a:spLocks noGrp="1"/>
          </p:cNvSpPr>
          <p:nvPr>
            <p:ph idx="1"/>
          </p:nvPr>
        </p:nvSpPr>
        <p:spPr/>
        <p:txBody>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（三）互联网保险与传统保险具有一致性</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监管原则的一致性</a:t>
            </a:r>
            <a:r>
              <a:rPr lang="zh-CN" alt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互联网保险没有改变保险的根本属性，互联网保险业务监管应与传统保险业务监管具有一致性。</a:t>
            </a:r>
            <a:endParaRPr lang="en-US"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经营主体的一致性</a:t>
            </a:r>
            <a:r>
              <a:rPr lang="zh-CN" alt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0" dirty="0">
                <a:solidFill>
                  <a:srgbClr val="000000"/>
                </a:solidFill>
                <a:effectLst/>
                <a:latin typeface="Times New Roman" panose="02020603050405020304" pitchFamily="18" charset="0"/>
                <a:ea typeface="宋体" panose="02010600030101010101" pitchFamily="2" charset="-122"/>
              </a:rPr>
              <a:t>无论是传统保险公司还是专业互联网保险公司；无论是保险公司还是保险中介机构，所有保险机构理论上都是有权利经营互联网保险业务的。除互联网保险公司之外，其他保险公司也有权利经营传统的保险业务。</a:t>
            </a:r>
            <a:endParaRPr lang="en-US" altLang="zh-CN" sz="2000" kern="0" dirty="0">
              <a:solidFill>
                <a:srgbClr val="000000"/>
              </a:solidFill>
              <a:effectLst/>
              <a:latin typeface="Times New Roman" panose="02020603050405020304" pitchFamily="18" charset="0"/>
              <a:ea typeface="宋体" panose="02010600030101010101" pitchFamily="2" charset="-122"/>
            </a:endParaRPr>
          </a:p>
          <a:p>
            <a:pPr lvl="1"/>
            <a:r>
              <a:rPr lang="zh-CN"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销售产品的一致性</a:t>
            </a:r>
            <a:r>
              <a:rPr lang="zh-CN" alt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尽管互联网保险产品的种类繁多，创新的产品也层出不穷，但与传统保险产品并没有本质差别。因此，相关监管政策并未对互联网保险产品做出特殊规定。</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a:p>
            <a:pPr lvl="1"/>
            <a:endParaRPr lang="zh-CN" altLang="en-US" sz="2000" kern="1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49652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DBB954-D105-EEE2-1A9D-06EB62E688CD}"/>
              </a:ext>
            </a:extLst>
          </p:cNvPr>
          <p:cNvSpPr>
            <a:spLocks noGrp="1"/>
          </p:cNvSpPr>
          <p:nvPr>
            <p:ph type="title"/>
          </p:nvPr>
        </p:nvSpPr>
        <p:spPr/>
        <p:txBody>
          <a:bodyPr/>
          <a:lstStyle/>
          <a:p>
            <a:r>
              <a:rPr lang="zh-CN" altLang="en-US" dirty="0"/>
              <a:t>二、互联网保险的政策解读</a:t>
            </a:r>
          </a:p>
        </p:txBody>
      </p:sp>
      <p:sp>
        <p:nvSpPr>
          <p:cNvPr id="3" name="内容占位符 2">
            <a:extLst>
              <a:ext uri="{FF2B5EF4-FFF2-40B4-BE49-F238E27FC236}">
                <a16:creationId xmlns:a16="http://schemas.microsoft.com/office/drawing/2014/main" id="{9B7C7F53-0C2A-7E8D-EEB7-63B6584B73E2}"/>
              </a:ext>
            </a:extLst>
          </p:cNvPr>
          <p:cNvSpPr>
            <a:spLocks noGrp="1"/>
          </p:cNvSpPr>
          <p:nvPr>
            <p:ph idx="1"/>
          </p:nvPr>
        </p:nvSpPr>
        <p:spPr/>
        <p:txBody>
          <a:bodyPr/>
          <a:lstStyle/>
          <a:p>
            <a:pPr>
              <a:lnSpc>
                <a:spcPct val="173000"/>
              </a:lnSpc>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（四）发展互联网保险需要的特殊条件</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lvl="1">
              <a:spcBef>
                <a:spcPts val="0"/>
              </a:spcBef>
              <a:spcAft>
                <a:spcPts val="0"/>
              </a:spcAft>
            </a:pPr>
            <a:r>
              <a:rPr lang="zh-CN" altLang="zh-CN" sz="20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经营主体的界定</a:t>
            </a:r>
            <a:endParaRPr lang="en-US" altLang="zh-CN" sz="20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2">
              <a:spcBef>
                <a:spcPts val="0"/>
              </a:spcBef>
              <a:spcAft>
                <a:spcPts val="0"/>
              </a:spcAft>
            </a:pPr>
            <a:r>
              <a:rPr lang="zh-CN" altLang="zh-CN" sz="1800" kern="0" dirty="0">
                <a:solidFill>
                  <a:srgbClr val="000000"/>
                </a:solidFill>
                <a:effectLst/>
                <a:latin typeface="Times New Roman" panose="02020603050405020304" pitchFamily="18" charset="0"/>
                <a:ea typeface="宋体" panose="02010600030101010101" pitchFamily="2" charset="-122"/>
              </a:rPr>
              <a:t>明确规定只有保险公司、保险代理公司和保险经纪公司才具有销售互联网保险的资格，个人保险代理人是没有资格销售互联网保险的。</a:t>
            </a:r>
            <a:endParaRPr lang="en-US" altLang="zh-CN" sz="1800" kern="0" dirty="0">
              <a:solidFill>
                <a:srgbClr val="000000"/>
              </a:solidFill>
              <a:effectLst/>
              <a:latin typeface="Times New Roman" panose="02020603050405020304" pitchFamily="18" charset="0"/>
              <a:ea typeface="宋体" panose="02010600030101010101" pitchFamily="2" charset="-122"/>
            </a:endParaRPr>
          </a:p>
          <a:p>
            <a:pPr lvl="1" algn="just">
              <a:spcBef>
                <a:spcPts val="0"/>
              </a:spcBef>
              <a:spcAft>
                <a:spcPts val="0"/>
              </a:spcAft>
            </a:pPr>
            <a:r>
              <a:rPr lang="zh-CN"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分支机构权限的界定</a:t>
            </a:r>
            <a:endParaRPr lang="en-US"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algn="just">
              <a:spcBef>
                <a:spcPts val="0"/>
              </a:spcBef>
              <a:spcAft>
                <a:spcPts val="0"/>
              </a:spcAft>
            </a:pPr>
            <a:r>
              <a:rPr lang="zh-CN" altLang="zh-CN" sz="1800" kern="0" dirty="0">
                <a:solidFill>
                  <a:srgbClr val="000000"/>
                </a:solidFill>
                <a:effectLst/>
                <a:latin typeface="Times New Roman" panose="02020603050405020304" pitchFamily="18" charset="0"/>
                <a:ea typeface="宋体" panose="02010600030101010101" pitchFamily="2" charset="-122"/>
              </a:rPr>
              <a:t>只有保险机构的总公司具有互联网保险的经营权利，各级分支机构不得进行互联网保险的销售活动。</a:t>
            </a:r>
            <a:endParaRPr lang="en-US" altLang="zh-CN" sz="1800" kern="0" dirty="0">
              <a:solidFill>
                <a:srgbClr val="000000"/>
              </a:solidFill>
              <a:effectLst/>
              <a:latin typeface="Times New Roman" panose="02020603050405020304" pitchFamily="18" charset="0"/>
              <a:ea typeface="宋体" panose="02010600030101010101" pitchFamily="2" charset="-122"/>
            </a:endParaRPr>
          </a:p>
          <a:p>
            <a:pPr lvl="1" algn="just">
              <a:spcBef>
                <a:spcPts val="0"/>
              </a:spcBef>
              <a:spcAft>
                <a:spcPts val="0"/>
              </a:spcAft>
            </a:pPr>
            <a:r>
              <a:rPr lang="zh-CN"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经营领域的界定</a:t>
            </a:r>
            <a:endParaRPr lang="en-US" alt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algn="just">
              <a:spcBef>
                <a:spcPts val="0"/>
              </a:spcBef>
              <a:spcAft>
                <a:spcPts val="0"/>
              </a:spcAft>
            </a:pPr>
            <a:r>
              <a:rPr lang="zh-CN" altLang="zh-CN" sz="1800" kern="0" dirty="0">
                <a:solidFill>
                  <a:srgbClr val="000000"/>
                </a:solidFill>
                <a:effectLst/>
                <a:latin typeface="Times New Roman" panose="02020603050405020304" pitchFamily="18" charset="0"/>
                <a:ea typeface="宋体" panose="02010600030101010101" pitchFamily="2" charset="-122"/>
              </a:rPr>
              <a:t>能在互联网上跨区域销售的保险产品包括：人身意外伤害保险、定期寿险和普通型终身寿险；及投保人或被保险人为个人的家庭财产保险、责任保险、信用保险和保证保险。</a:t>
            </a:r>
            <a:endParaRPr lang="en-US" altLang="zh-CN" sz="1800" kern="0" dirty="0">
              <a:solidFill>
                <a:srgbClr val="00000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911684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DBB954-D105-EEE2-1A9D-06EB62E688CD}"/>
              </a:ext>
            </a:extLst>
          </p:cNvPr>
          <p:cNvSpPr>
            <a:spLocks noGrp="1"/>
          </p:cNvSpPr>
          <p:nvPr>
            <p:ph type="title"/>
          </p:nvPr>
        </p:nvSpPr>
        <p:spPr/>
        <p:txBody>
          <a:bodyPr/>
          <a:lstStyle/>
          <a:p>
            <a:r>
              <a:rPr lang="zh-CN" altLang="en-US" dirty="0"/>
              <a:t>二、互联网保险的政策解读</a:t>
            </a:r>
          </a:p>
        </p:txBody>
      </p:sp>
      <p:sp>
        <p:nvSpPr>
          <p:cNvPr id="3" name="内容占位符 2">
            <a:extLst>
              <a:ext uri="{FF2B5EF4-FFF2-40B4-BE49-F238E27FC236}">
                <a16:creationId xmlns:a16="http://schemas.microsoft.com/office/drawing/2014/main" id="{9B7C7F53-0C2A-7E8D-EEB7-63B6584B73E2}"/>
              </a:ext>
            </a:extLst>
          </p:cNvPr>
          <p:cNvSpPr>
            <a:spLocks noGrp="1"/>
          </p:cNvSpPr>
          <p:nvPr>
            <p:ph idx="1"/>
          </p:nvPr>
        </p:nvSpPr>
        <p:spPr/>
        <p:txBody>
          <a:bodyPr/>
          <a:lstStyle/>
          <a:p>
            <a:pPr>
              <a:lnSpc>
                <a:spcPct val="173000"/>
              </a:lnSpc>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（五）互联网保险业务中保险公司的特殊义务</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lvl="1">
              <a:lnSpc>
                <a:spcPct val="173000"/>
              </a:lnSpc>
            </a:pP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要求履行信息披露的义务</a:t>
            </a:r>
            <a:r>
              <a:rPr lang="zh-CN" altLang="en-US" sz="18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官网信息披露、自营网络平台信息披露、销售页面信息披露、互联网保险营销宣传</a:t>
            </a:r>
            <a:endParaRPr lang="en-US" altLang="zh-CN" sz="1800" dirty="0">
              <a:effectLst/>
              <a:latin typeface="Times New Roman" panose="02020603050405020304" pitchFamily="18" charset="0"/>
              <a:ea typeface="宋体" panose="02010600030101010101" pitchFamily="2" charset="-122"/>
              <a:cs typeface="Times New Roman" panose="02020603050405020304" pitchFamily="18" charset="0"/>
            </a:endParaRPr>
          </a:p>
          <a:p>
            <a:pPr lvl="1">
              <a:lnSpc>
                <a:spcPct val="173000"/>
              </a:lnSpc>
            </a:pP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要求具有设计和管理互联网保险产品的能力</a:t>
            </a:r>
            <a:endParaRPr lang="en-US" altLang="zh-CN" sz="1800" dirty="0">
              <a:latin typeface="Times New Roman" panose="02020603050405020304" pitchFamily="18" charset="0"/>
              <a:ea typeface="宋体" panose="02010600030101010101" pitchFamily="2" charset="-122"/>
              <a:cs typeface="Times New Roman" panose="02020603050405020304" pitchFamily="18" charset="0"/>
            </a:endParaRPr>
          </a:p>
          <a:p>
            <a:pPr lvl="1">
              <a:lnSpc>
                <a:spcPct val="173000"/>
              </a:lnSpc>
            </a:pP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要求对保费收入进行特殊管理</a:t>
            </a:r>
            <a:endParaRPr lang="en-US" altLang="zh-CN" sz="1800" dirty="0">
              <a:effectLst/>
              <a:latin typeface="Times New Roman" panose="02020603050405020304" pitchFamily="18" charset="0"/>
              <a:ea typeface="宋体" panose="02010600030101010101" pitchFamily="2" charset="-122"/>
              <a:cs typeface="Times New Roman" panose="02020603050405020304" pitchFamily="18" charset="0"/>
            </a:endParaRPr>
          </a:p>
          <a:p>
            <a:pPr lvl="1">
              <a:lnSpc>
                <a:spcPct val="173000"/>
              </a:lnSpc>
            </a:pP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要求履行保护消费者信息安全的义务</a:t>
            </a:r>
            <a:endParaRPr lang="en-US" altLang="zh-CN" sz="1800" dirty="0">
              <a:effectLst/>
              <a:latin typeface="Times New Roman" panose="02020603050405020304" pitchFamily="18" charset="0"/>
              <a:ea typeface="宋体" panose="02010600030101010101" pitchFamily="2" charset="-122"/>
              <a:cs typeface="Times New Roman" panose="02020603050405020304" pitchFamily="18" charset="0"/>
            </a:endParaRPr>
          </a:p>
          <a:p>
            <a:pPr lvl="1">
              <a:lnSpc>
                <a:spcPct val="173000"/>
              </a:lnSpc>
            </a:pP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要求全流程可回溯</a:t>
            </a:r>
            <a:endParaRPr lang="en-US" altLang="zh-CN" sz="1400" kern="0" dirty="0">
              <a:solidFill>
                <a:srgbClr val="00000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347897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1E2D73-F1D1-9F80-ECA9-8E3A1D6CDF65}"/>
              </a:ext>
            </a:extLst>
          </p:cNvPr>
          <p:cNvSpPr>
            <a:spLocks noGrp="1"/>
          </p:cNvSpPr>
          <p:nvPr>
            <p:ph type="title"/>
          </p:nvPr>
        </p:nvSpPr>
        <p:spPr/>
        <p:txBody>
          <a:bodyPr/>
          <a:lstStyle/>
          <a:p>
            <a:r>
              <a:rPr lang="zh-CN" altLang="en-US" dirty="0"/>
              <a:t>二、互联网保险的政策解读</a:t>
            </a:r>
          </a:p>
        </p:txBody>
      </p:sp>
      <p:sp>
        <p:nvSpPr>
          <p:cNvPr id="3" name="内容占位符 2">
            <a:extLst>
              <a:ext uri="{FF2B5EF4-FFF2-40B4-BE49-F238E27FC236}">
                <a16:creationId xmlns:a16="http://schemas.microsoft.com/office/drawing/2014/main" id="{068C56C2-CA9C-F7EF-D508-95D3B062CB71}"/>
              </a:ext>
            </a:extLst>
          </p:cNvPr>
          <p:cNvSpPr>
            <a:spLocks noGrp="1"/>
          </p:cNvSpPr>
          <p:nvPr>
            <p:ph idx="1"/>
          </p:nvPr>
        </p:nvSpPr>
        <p:spPr/>
        <p:txBody>
          <a:bodyPr/>
          <a:lstStyle/>
          <a:p>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（六）加大对互联网保险发展的风险防范</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坚持</a:t>
            </a:r>
            <a:r>
              <a:rPr lang="en-US" altLang="zh-CN" sz="1800" dirty="0">
                <a:effectLst/>
                <a:latin typeface="Times New Roman" panose="02020603050405020304" pitchFamily="18" charset="0"/>
                <a:ea typeface="宋体" panose="02010600030101010101" pitchFamily="2" charset="-122"/>
              </a:rPr>
              <a:t>“</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机构持牌、人员持证</a:t>
            </a:r>
            <a:r>
              <a:rPr lang="en-US" altLang="zh-CN" sz="1800" dirty="0">
                <a:effectLst/>
                <a:latin typeface="Times New Roman" panose="02020603050405020304" pitchFamily="18" charset="0"/>
                <a:ea typeface="宋体" panose="02010600030101010101" pitchFamily="2" charset="-122"/>
              </a:rPr>
              <a:t>”</a:t>
            </a:r>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的原则，清晰界定持牌机构的权利义务、压实主体责任，并以负面清单形式明确非保险机构的禁止行为。</a:t>
            </a: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1800" dirty="0">
                <a:effectLst/>
                <a:latin typeface="Times New Roman" panose="02020603050405020304" pitchFamily="18" charset="0"/>
                <a:ea typeface="宋体" panose="02010600030101010101" pitchFamily="2" charset="-122"/>
                <a:cs typeface="Times New Roman" panose="02020603050405020304" pitchFamily="18" charset="0"/>
              </a:rPr>
              <a:t>明确自营网络平台定义，要求投保页面必须属于保险机构的自营网络平台。</a:t>
            </a:r>
            <a:endParaRPr lang="en-US" altLang="zh-CN" sz="18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1800" kern="0">
                <a:effectLst/>
                <a:latin typeface="Times New Roman" panose="02020603050405020304" pitchFamily="18" charset="0"/>
                <a:ea typeface="宋体" panose="02010600030101010101" pitchFamily="2" charset="-122"/>
              </a:rPr>
              <a:t>除此之外，还强化信息披露要求，保障消费者知情权；强化网络安全和客户信息保护的要求；要求建立监管信息系统，加强信息报送，提高监管的及时性、有效性和针对性等。</a:t>
            </a:r>
            <a:endParaRPr lang="zh-CN" altLang="zh-CN" sz="1800" kern="10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172101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5743CBD-05C4-DB94-DDFB-18DE3DE86E6C}"/>
              </a:ext>
            </a:extLst>
          </p:cNvPr>
          <p:cNvSpPr>
            <a:spLocks noGrp="1" noChangeArrowheads="1"/>
          </p:cNvSpPr>
          <p:nvPr>
            <p:ph type="title"/>
          </p:nvPr>
        </p:nvSpPr>
        <p:spPr/>
        <p:txBody>
          <a:bodyPr/>
          <a:lstStyle/>
          <a:p>
            <a:pPr marL="1117600" indent="-1117600"/>
            <a:r>
              <a:rPr lang="zh-CN" altLang="en-US" b="1" dirty="0"/>
              <a:t>一、</a:t>
            </a:r>
            <a:r>
              <a:rPr lang="zh-CN" altLang="zh-CN" b="1" dirty="0"/>
              <a:t>互联网保险业务的含</a:t>
            </a:r>
            <a:r>
              <a:rPr lang="zh-CN" altLang="en-US" b="1" dirty="0"/>
              <a:t>义</a:t>
            </a:r>
          </a:p>
        </p:txBody>
      </p:sp>
      <p:sp>
        <p:nvSpPr>
          <p:cNvPr id="5123" name="Rectangle 3">
            <a:extLst>
              <a:ext uri="{FF2B5EF4-FFF2-40B4-BE49-F238E27FC236}">
                <a16:creationId xmlns:a16="http://schemas.microsoft.com/office/drawing/2014/main" id="{7774061D-2A9B-4B59-FEBB-48FB198EE162}"/>
              </a:ext>
            </a:extLst>
          </p:cNvPr>
          <p:cNvSpPr>
            <a:spLocks noGrp="1" noChangeArrowheads="1"/>
          </p:cNvSpPr>
          <p:nvPr>
            <p:ph type="body" idx="1"/>
          </p:nvPr>
        </p:nvSpPr>
        <p:spPr/>
        <p:txBody>
          <a:bodyPr/>
          <a:lstStyle/>
          <a:p>
            <a:r>
              <a:rPr lang="zh-CN" altLang="zh-CN"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在互联网保险刚出现时，只是保险公司的一个营销渠道，称之为网络营销。</a:t>
            </a:r>
            <a:endParaRPr lang="en-US" altLang="zh-CN"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年实施的《互联网保险业务监管办法》对概念进行了界定</a:t>
            </a:r>
            <a:r>
              <a:rPr lang="zh-CN" altLang="en-US"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互联网保险是一个大概念，包括互联网保险公司和互联网保险业务等所有与保险和互联网有关的领域。</a:t>
            </a:r>
          </a:p>
          <a:p>
            <a:pPr lvl="1"/>
            <a:r>
              <a:rPr lang="zh-CN" altLang="zh-CN" sz="20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互联网保险公司是指银保监会为促进保险业务与互联网、大数据等新技术融合创新，专门批准设立并依法登记注册，不设分支机构，在全国范围内专门开展互联网保险业务的保险公司</a:t>
            </a:r>
            <a:endParaRPr lang="en-US" altLang="zh-CN" sz="20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互联网保险业务是指保险机构依托互联网订立保险合同、提供保险服务的保险经营活动。</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a:r>
              <a:rPr lang="zh-CN" altLang="zh-CN" sz="18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这里的保险机构包括保险公司和保险中介机构，含相互保险组织和互联网保险公司。</a:t>
            </a:r>
            <a:endParaRPr lang="zh-CN" alt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5743CBD-05C4-DB94-DDFB-18DE3DE86E6C}"/>
              </a:ext>
            </a:extLst>
          </p:cNvPr>
          <p:cNvSpPr>
            <a:spLocks noGrp="1" noChangeArrowheads="1"/>
          </p:cNvSpPr>
          <p:nvPr>
            <p:ph type="title"/>
          </p:nvPr>
        </p:nvSpPr>
        <p:spPr/>
        <p:txBody>
          <a:bodyPr/>
          <a:lstStyle/>
          <a:p>
            <a:pPr marL="1117600" indent="-1117600"/>
            <a:r>
              <a:rPr lang="zh-CN" altLang="en-US" b="1" dirty="0"/>
              <a:t>一、</a:t>
            </a:r>
            <a:r>
              <a:rPr lang="zh-CN" altLang="zh-CN" b="1" dirty="0"/>
              <a:t>互联网保险业务的含</a:t>
            </a:r>
            <a:r>
              <a:rPr lang="zh-CN" altLang="en-US" b="1" dirty="0"/>
              <a:t>义</a:t>
            </a:r>
          </a:p>
        </p:txBody>
      </p:sp>
      <p:sp>
        <p:nvSpPr>
          <p:cNvPr id="5123" name="Rectangle 3">
            <a:extLst>
              <a:ext uri="{FF2B5EF4-FFF2-40B4-BE49-F238E27FC236}">
                <a16:creationId xmlns:a16="http://schemas.microsoft.com/office/drawing/2014/main" id="{7774061D-2A9B-4B59-FEBB-48FB198EE162}"/>
              </a:ext>
            </a:extLst>
          </p:cNvPr>
          <p:cNvSpPr>
            <a:spLocks noGrp="1" noChangeArrowheads="1"/>
          </p:cNvSpPr>
          <p:nvPr>
            <p:ph type="body" idx="1"/>
          </p:nvPr>
        </p:nvSpPr>
        <p:spPr/>
        <p:txBody>
          <a:bodyPr/>
          <a:lstStyle/>
          <a:p>
            <a:r>
              <a:rPr lang="zh-CN" altLang="zh-CN"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无论是传统保险公司还是互联网保险公司，都可以经营互联网保险业务并销售互联网保险产品。</a:t>
            </a:r>
            <a:endParaRPr lang="en-US" altLang="zh-CN"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传统保险公司可以从事互联网保险业务，也可以从事传统的线下保险业务。</a:t>
            </a:r>
            <a:endParaRPr lang="en-US" altLang="zh-CN" sz="20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互联网保险公司只可以从事互联网保险业务。</a:t>
            </a:r>
          </a:p>
          <a:p>
            <a:r>
              <a:rPr lang="zh-CN" altLang="zh-CN"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互联网保险业务的基础是现代电子技术及网络通信技术，它不仅仅是一种营销模式，而是一种与市场变革、市场竞争及营销观念转变有着紧密联系的经营模式</a:t>
            </a:r>
            <a:r>
              <a:rPr lang="zh-CN" altLang="en-US" sz="2400" kern="1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851054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E110DF-0CFF-64ED-3FC6-C72AD318EF06}"/>
              </a:ext>
            </a:extLst>
          </p:cNvPr>
          <p:cNvSpPr>
            <a:spLocks noGrp="1"/>
          </p:cNvSpPr>
          <p:nvPr>
            <p:ph type="title"/>
          </p:nvPr>
        </p:nvSpPr>
        <p:spPr>
          <a:xfrm>
            <a:off x="462668" y="160337"/>
            <a:ext cx="8229600" cy="1143000"/>
          </a:xfrm>
        </p:spPr>
        <p:txBody>
          <a:bodyPr/>
          <a:lstStyle/>
          <a:p>
            <a:r>
              <a:rPr lang="zh-CN" altLang="en-US" b="1" dirty="0"/>
              <a:t>二、</a:t>
            </a:r>
            <a:r>
              <a:rPr lang="zh-CN" altLang="zh-CN" b="1" dirty="0"/>
              <a:t>互联网保险业务的发展历程</a:t>
            </a:r>
            <a:endParaRPr lang="zh-CN" altLang="en-US" b="1" dirty="0"/>
          </a:p>
        </p:txBody>
      </p:sp>
      <p:sp>
        <p:nvSpPr>
          <p:cNvPr id="3" name="内容占位符 2">
            <a:extLst>
              <a:ext uri="{FF2B5EF4-FFF2-40B4-BE49-F238E27FC236}">
                <a16:creationId xmlns:a16="http://schemas.microsoft.com/office/drawing/2014/main" id="{B19F977E-99AA-7979-B4D2-4D7231CB0630}"/>
              </a:ext>
            </a:extLst>
          </p:cNvPr>
          <p:cNvSpPr>
            <a:spLocks noGrp="1"/>
          </p:cNvSpPr>
          <p:nvPr>
            <p:ph idx="1"/>
          </p:nvPr>
        </p:nvSpPr>
        <p:spPr/>
        <p:txBody>
          <a:bodyPr/>
          <a:lstStyle/>
          <a:p>
            <a:pPr algn="just">
              <a:spcBef>
                <a:spcPts val="250"/>
              </a:spcBef>
              <a:spcAft>
                <a:spcPts val="0"/>
              </a:spcAft>
            </a:pPr>
            <a:r>
              <a:rPr lang="zh-CN" altLang="zh-CN" sz="2800" b="1" kern="100" dirty="0">
                <a:solidFill>
                  <a:srgbClr val="333333"/>
                </a:solidFill>
                <a:effectLst/>
                <a:latin typeface="Calibri" panose="020F0502020204030204" pitchFamily="34" charset="0"/>
                <a:ea typeface="宋体" panose="02010600030101010101" pitchFamily="2" charset="-122"/>
                <a:cs typeface="Times New Roman" panose="02020603050405020304" pitchFamily="18" charset="0"/>
              </a:rPr>
              <a:t>探索时期（</a:t>
            </a:r>
            <a:r>
              <a:rPr lang="en-US" altLang="zh-CN" sz="2800" b="1" kern="100" dirty="0">
                <a:solidFill>
                  <a:srgbClr val="333333"/>
                </a:solidFill>
                <a:effectLst/>
                <a:latin typeface="Calibri" panose="020F0502020204030204" pitchFamily="34" charset="0"/>
                <a:ea typeface="宋体" panose="02010600030101010101" pitchFamily="2" charset="-122"/>
                <a:cs typeface="Times New Roman" panose="02020603050405020304" pitchFamily="18" charset="0"/>
              </a:rPr>
              <a:t>1997-2005</a:t>
            </a:r>
            <a:r>
              <a:rPr lang="zh-CN" altLang="zh-CN" sz="2800" b="1" kern="100" dirty="0">
                <a:solidFill>
                  <a:srgbClr val="333333"/>
                </a:solidFill>
                <a:effectLst/>
                <a:latin typeface="Calibri" panose="020F0502020204030204" pitchFamily="34" charset="0"/>
                <a:ea typeface="宋体" panose="02010600030101010101" pitchFamily="2" charset="-122"/>
                <a:cs typeface="Times New Roman" panose="02020603050405020304" pitchFamily="18" charset="0"/>
              </a:rPr>
              <a:t>）</a:t>
            </a:r>
            <a:endParaRPr lang="zh-CN" altLang="zh-CN" sz="2800" kern="100" dirty="0">
              <a:effectLst/>
              <a:latin typeface="Calibri" panose="020F0502020204030204" pitchFamily="34" charset="0"/>
              <a:ea typeface="宋体" panose="02010600030101010101" pitchFamily="2" charset="-122"/>
              <a:cs typeface="Times New Roman" panose="02020603050405020304" pitchFamily="18" charset="0"/>
            </a:endParaRPr>
          </a:p>
          <a:p>
            <a:pPr lvl="1"/>
            <a:r>
              <a:rPr lang="zh-CN" altLang="zh-CN" sz="2400" dirty="0">
                <a:effectLst/>
                <a:latin typeface="Times New Roman" panose="02020603050405020304" pitchFamily="18" charset="0"/>
                <a:ea typeface="宋体" panose="02010600030101010101" pitchFamily="2" charset="-122"/>
                <a:cs typeface="Times New Roman" panose="02020603050405020304" pitchFamily="18" charset="0"/>
              </a:rPr>
              <a:t>是互联网保险业务的起步阶段，以</a:t>
            </a:r>
            <a:r>
              <a:rPr lang="en-US" altLang="zh-CN" sz="2400" dirty="0">
                <a:effectLst/>
                <a:latin typeface="Times New Roman" panose="02020603050405020304" pitchFamily="18" charset="0"/>
                <a:ea typeface="宋体" panose="02010600030101010101" pitchFamily="2" charset="-122"/>
              </a:rPr>
              <a:t>1997</a:t>
            </a:r>
            <a:r>
              <a:rPr lang="zh-CN" altLang="zh-CN" sz="2400" dirty="0">
                <a:effectLst/>
                <a:latin typeface="Times New Roman" panose="02020603050405020304" pitchFamily="18" charset="0"/>
                <a:ea typeface="宋体" panose="02010600030101010101" pitchFamily="2" charset="-122"/>
                <a:cs typeface="Times New Roman" panose="02020603050405020304" pitchFamily="18" charset="0"/>
              </a:rPr>
              <a:t>年底中国保险信息网的诞生为标志。</a:t>
            </a:r>
            <a:endParaRPr lang="en-US" altLang="zh-CN" sz="24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400" dirty="0">
                <a:effectLst/>
                <a:latin typeface="Times New Roman" panose="02020603050405020304" pitchFamily="18" charset="0"/>
                <a:ea typeface="宋体" panose="02010600030101010101" pitchFamily="2" charset="-122"/>
                <a:cs typeface="Times New Roman" panose="02020603050405020304" pitchFamily="18" charset="0"/>
              </a:rPr>
              <a:t>实现了我国第一张通过互联网销售的保单。</a:t>
            </a:r>
            <a:endParaRPr lang="en-US" altLang="zh-CN" sz="2400" dirty="0">
              <a:effectLst/>
              <a:latin typeface="Times New Roman" panose="02020603050405020304" pitchFamily="18" charset="0"/>
              <a:ea typeface="宋体" panose="02010600030101010101" pitchFamily="2" charset="-122"/>
              <a:cs typeface="Times New Roman" panose="02020603050405020304" pitchFamily="18" charset="0"/>
            </a:endParaRPr>
          </a:p>
          <a:p>
            <a:pPr lvl="0" algn="just">
              <a:spcBef>
                <a:spcPts val="250"/>
              </a:spcBef>
              <a:spcAft>
                <a:spcPts val="0"/>
              </a:spcAft>
              <a:buFont typeface="+mj-ea"/>
              <a:buChar char="•"/>
            </a:pPr>
            <a:r>
              <a:rPr lang="zh-CN" altLang="zh-CN" sz="2800" b="1"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积累时期（</a:t>
            </a:r>
            <a:r>
              <a:rPr lang="en-US" altLang="zh-CN" sz="2800" b="1"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2006-2011</a:t>
            </a:r>
            <a:r>
              <a:rPr lang="zh-CN" altLang="zh-CN" sz="2800" b="1"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a:t>
            </a:r>
          </a:p>
          <a:p>
            <a:pPr lvl="1"/>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网购热潮兴起，安全的第三方支付逐渐成型。在这一背景下，保险公司官网升级，开始包括产品介绍、支付、承保优化等多个功能，在线购买的功能也更加完善便捷；还诞生了保险代理公司经营的保险超市。</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400" dirty="0">
                <a:latin typeface="Times New Roman" panose="02020603050405020304" pitchFamily="18" charset="0"/>
                <a:ea typeface="宋体" panose="02010600030101010101" pitchFamily="2" charset="-122"/>
                <a:cs typeface="Times New Roman" panose="02020603050405020304" pitchFamily="18" charset="0"/>
              </a:rPr>
              <a:t>互联网保险业务成为保险代理人和银行保险的又一大补充渠道。</a:t>
            </a:r>
            <a:endParaRPr lang="zh-CN" altLang="en-US" sz="24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19174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E110DF-0CFF-64ED-3FC6-C72AD318EF06}"/>
              </a:ext>
            </a:extLst>
          </p:cNvPr>
          <p:cNvSpPr>
            <a:spLocks noGrp="1"/>
          </p:cNvSpPr>
          <p:nvPr>
            <p:ph type="title"/>
          </p:nvPr>
        </p:nvSpPr>
        <p:spPr>
          <a:xfrm>
            <a:off x="462668" y="160337"/>
            <a:ext cx="8229600" cy="1143000"/>
          </a:xfrm>
        </p:spPr>
        <p:txBody>
          <a:bodyPr/>
          <a:lstStyle/>
          <a:p>
            <a:r>
              <a:rPr lang="zh-CN" altLang="en-US" b="1" dirty="0"/>
              <a:t>二、</a:t>
            </a:r>
            <a:r>
              <a:rPr lang="zh-CN" altLang="zh-CN" b="1" dirty="0"/>
              <a:t>互联网保险业务的发展历程</a:t>
            </a:r>
            <a:endParaRPr lang="zh-CN" altLang="en-US" b="1" dirty="0"/>
          </a:p>
        </p:txBody>
      </p:sp>
      <p:sp>
        <p:nvSpPr>
          <p:cNvPr id="3" name="内容占位符 2">
            <a:extLst>
              <a:ext uri="{FF2B5EF4-FFF2-40B4-BE49-F238E27FC236}">
                <a16:creationId xmlns:a16="http://schemas.microsoft.com/office/drawing/2014/main" id="{B19F977E-99AA-7979-B4D2-4D7231CB0630}"/>
              </a:ext>
            </a:extLst>
          </p:cNvPr>
          <p:cNvSpPr>
            <a:spLocks noGrp="1"/>
          </p:cNvSpPr>
          <p:nvPr>
            <p:ph idx="1"/>
          </p:nvPr>
        </p:nvSpPr>
        <p:spPr/>
        <p:txBody>
          <a:bodyPr/>
          <a:lstStyle/>
          <a:p>
            <a:pPr algn="just">
              <a:spcBef>
                <a:spcPts val="250"/>
              </a:spcBef>
              <a:spcAft>
                <a:spcPts val="0"/>
              </a:spcAft>
            </a:pPr>
            <a:r>
              <a:rPr lang="zh-CN" altLang="zh-CN" sz="2800" b="1"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发展时期（</a:t>
            </a:r>
            <a:r>
              <a:rPr lang="en-US" altLang="zh-CN" sz="2800" b="1"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2012-2013</a:t>
            </a:r>
            <a:r>
              <a:rPr lang="zh-CN" altLang="zh-CN" sz="2800" b="1"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a:t>
            </a:r>
          </a:p>
          <a:p>
            <a:pPr lvl="1" algn="just"/>
            <a:r>
              <a:rPr lang="zh-CN" altLang="zh-CN" sz="2000" kern="100" dirty="0">
                <a:solidFill>
                  <a:srgbClr val="333333"/>
                </a:solidFill>
                <a:latin typeface="Times New Roman" panose="02020603050405020304" pitchFamily="18" charset="0"/>
                <a:ea typeface="宋体" panose="02010600030101010101" pitchFamily="2" charset="-122"/>
              </a:rPr>
              <a:t>各家保险公司通过官方网站、门户网站、第三方电子商务平台、</a:t>
            </a:r>
            <a:r>
              <a:rPr lang="en-US" altLang="zh-CN" sz="2000" kern="100" dirty="0">
                <a:solidFill>
                  <a:srgbClr val="333333"/>
                </a:solidFill>
                <a:latin typeface="Times New Roman" panose="02020603050405020304" pitchFamily="18" charset="0"/>
                <a:ea typeface="宋体" panose="02010600030101010101" pitchFamily="2" charset="-122"/>
              </a:rPr>
              <a:t>O2O</a:t>
            </a:r>
            <a:r>
              <a:rPr lang="zh-CN" altLang="zh-CN" sz="2000" kern="100" dirty="0">
                <a:solidFill>
                  <a:srgbClr val="333333"/>
                </a:solidFill>
                <a:latin typeface="Times New Roman" panose="02020603050405020304" pitchFamily="18" charset="0"/>
                <a:ea typeface="宋体" panose="02010600030101010101" pitchFamily="2" charset="-122"/>
              </a:rPr>
              <a:t>平台等多种互联网模式开展了一系列的互联网保险业务。</a:t>
            </a:r>
            <a:endParaRPr lang="en-US" altLang="zh-CN" sz="2000" kern="100" dirty="0">
              <a:solidFill>
                <a:srgbClr val="333333"/>
              </a:solidFill>
              <a:latin typeface="Times New Roman" panose="02020603050405020304" pitchFamily="18" charset="0"/>
              <a:ea typeface="宋体" panose="02010600030101010101" pitchFamily="2" charset="-122"/>
            </a:endParaRPr>
          </a:p>
          <a:p>
            <a:pPr lvl="1" algn="just"/>
            <a:r>
              <a:rPr lang="zh-CN" altLang="zh-CN" sz="2000" kern="100" dirty="0">
                <a:solidFill>
                  <a:srgbClr val="333333"/>
                </a:solidFill>
                <a:latin typeface="Times New Roman" panose="02020603050405020304" pitchFamily="18" charset="0"/>
                <a:ea typeface="宋体" panose="02010600030101010101" pitchFamily="2" charset="-122"/>
              </a:rPr>
              <a:t>也吸引了京东、淘宝这样的第三方电子商务平台纷纷建立保险销售网络门店，利用自身的网络渠道优势、信用优势、流量优势等优势线上线下配合销售保险产品。</a:t>
            </a:r>
          </a:p>
          <a:p>
            <a:pPr lvl="1" algn="just"/>
            <a:r>
              <a:rPr lang="en-US" altLang="zh-CN" sz="2000" kern="100" dirty="0">
                <a:solidFill>
                  <a:srgbClr val="333333"/>
                </a:solidFill>
                <a:effectLst/>
                <a:latin typeface="Times New Roman" panose="02020603050405020304" pitchFamily="18" charset="0"/>
                <a:ea typeface="宋体" panose="02010600030101010101" pitchFamily="2" charset="-122"/>
              </a:rPr>
              <a:t>2013</a:t>
            </a: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年</a:t>
            </a:r>
            <a:r>
              <a:rPr lang="en-US" altLang="zh-CN" sz="2000" kern="100" dirty="0">
                <a:solidFill>
                  <a:srgbClr val="333333"/>
                </a:solidFill>
                <a:effectLst/>
                <a:latin typeface="Times New Roman" panose="02020603050405020304" pitchFamily="18" charset="0"/>
                <a:ea typeface="宋体" panose="02010600030101010101" pitchFamily="2" charset="-122"/>
              </a:rPr>
              <a:t>10</a:t>
            </a: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月</a:t>
            </a:r>
            <a:r>
              <a:rPr lang="en-US" altLang="zh-CN" sz="2000" kern="100" dirty="0">
                <a:solidFill>
                  <a:srgbClr val="333333"/>
                </a:solidFill>
                <a:effectLst/>
                <a:latin typeface="Times New Roman" panose="02020603050405020304" pitchFamily="18" charset="0"/>
                <a:ea typeface="宋体" panose="02010600030101010101" pitchFamily="2" charset="-122"/>
              </a:rPr>
              <a:t>9</a:t>
            </a: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日，中国第一家互联网保险公司</a:t>
            </a:r>
            <a:r>
              <a:rPr lang="en-US" altLang="zh-CN" sz="2000" kern="100" dirty="0">
                <a:solidFill>
                  <a:srgbClr val="333333"/>
                </a:solidFill>
                <a:effectLst/>
                <a:latin typeface="Times New Roman" panose="02020603050405020304" pitchFamily="18" charset="0"/>
                <a:ea typeface="宋体" panose="02010600030101010101" pitchFamily="2" charset="-122"/>
              </a:rPr>
              <a:t>“</a:t>
            </a: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众安在线财产保险股份有限公司</a:t>
            </a:r>
            <a:r>
              <a:rPr lang="en-US" altLang="zh-CN" sz="2000" kern="100" dirty="0">
                <a:solidFill>
                  <a:srgbClr val="333333"/>
                </a:solidFill>
                <a:effectLst/>
                <a:latin typeface="Times New Roman" panose="02020603050405020304" pitchFamily="18" charset="0"/>
                <a:ea typeface="宋体" panose="02010600030101010101" pitchFamily="2" charset="-122"/>
              </a:rPr>
              <a:t>”</a:t>
            </a: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在上海成立。</a:t>
            </a:r>
            <a:r>
              <a:rPr lang="zh-CN" altLang="en-US"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“众安在线”</a:t>
            </a: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只有总部没有分公司或分支机构，所有的销售、承保、理赔、客户服务等服务都是在互联网上完成。</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lgn="just"/>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众安在线的成立，让人们对互联网在保险运营中的角色和地位产生了更深的思考。</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6100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E110DF-0CFF-64ED-3FC6-C72AD318EF06}"/>
              </a:ext>
            </a:extLst>
          </p:cNvPr>
          <p:cNvSpPr>
            <a:spLocks noGrp="1"/>
          </p:cNvSpPr>
          <p:nvPr>
            <p:ph type="title"/>
          </p:nvPr>
        </p:nvSpPr>
        <p:spPr>
          <a:xfrm>
            <a:off x="462668" y="160337"/>
            <a:ext cx="8229600" cy="1143000"/>
          </a:xfrm>
        </p:spPr>
        <p:txBody>
          <a:bodyPr/>
          <a:lstStyle/>
          <a:p>
            <a:r>
              <a:rPr lang="zh-CN" altLang="en-US" b="1" dirty="0"/>
              <a:t>二、</a:t>
            </a:r>
            <a:r>
              <a:rPr lang="zh-CN" altLang="zh-CN" b="1" dirty="0"/>
              <a:t>互联网保险业务的发展历程</a:t>
            </a:r>
            <a:endParaRPr lang="zh-CN" altLang="en-US" b="1" dirty="0"/>
          </a:p>
        </p:txBody>
      </p:sp>
      <p:sp>
        <p:nvSpPr>
          <p:cNvPr id="3" name="内容占位符 2">
            <a:extLst>
              <a:ext uri="{FF2B5EF4-FFF2-40B4-BE49-F238E27FC236}">
                <a16:creationId xmlns:a16="http://schemas.microsoft.com/office/drawing/2014/main" id="{B19F977E-99AA-7979-B4D2-4D7231CB0630}"/>
              </a:ext>
            </a:extLst>
          </p:cNvPr>
          <p:cNvSpPr>
            <a:spLocks noGrp="1"/>
          </p:cNvSpPr>
          <p:nvPr>
            <p:ph idx="1"/>
          </p:nvPr>
        </p:nvSpPr>
        <p:spPr/>
        <p:txBody>
          <a:bodyPr/>
          <a:lstStyle/>
          <a:p>
            <a:pPr algn="just">
              <a:spcBef>
                <a:spcPts val="250"/>
              </a:spcBef>
              <a:spcAft>
                <a:spcPts val="0"/>
              </a:spcAft>
            </a:pPr>
            <a:r>
              <a:rPr lang="zh-CN" altLang="zh-CN" sz="2800" b="1"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爆发时期（</a:t>
            </a:r>
            <a:r>
              <a:rPr lang="en-US" altLang="zh-CN" sz="2800" b="1"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2013-  </a:t>
            </a:r>
            <a:r>
              <a:rPr lang="zh-CN" altLang="zh-CN" sz="2800" b="1" kern="100" dirty="0">
                <a:solidFill>
                  <a:srgbClr val="333333"/>
                </a:solidFill>
                <a:latin typeface="Calibri" panose="020F0502020204030204" pitchFamily="34" charset="0"/>
                <a:ea typeface="宋体" panose="02010600030101010101" pitchFamily="2" charset="-122"/>
                <a:cs typeface="Times New Roman" panose="02020603050405020304" pitchFamily="18" charset="0"/>
              </a:rPr>
              <a:t>）</a:t>
            </a:r>
          </a:p>
          <a:p>
            <a:pPr lvl="1"/>
            <a:r>
              <a:rPr lang="zh-CN" altLang="zh-CN" sz="2000" kern="100" dirty="0">
                <a:solidFill>
                  <a:srgbClr val="333333"/>
                </a:solidFill>
                <a:latin typeface="Times New Roman" panose="02020603050405020304" pitchFamily="18" charset="0"/>
                <a:ea typeface="宋体" panose="02010600030101010101" pitchFamily="2" charset="-122"/>
              </a:rPr>
              <a:t>互联网保险业务渗透速度加快，互联网保费的规模也随之快速增长，越来越多的保险公司意识到互联网营销模式的重要性。</a:t>
            </a:r>
            <a:endParaRPr lang="en-US" altLang="zh-CN" sz="2000" kern="100" dirty="0">
              <a:solidFill>
                <a:srgbClr val="333333"/>
              </a:solidFill>
              <a:latin typeface="Times New Roman" panose="02020603050405020304" pitchFamily="18" charset="0"/>
              <a:ea typeface="宋体" panose="02010600030101010101" pitchFamily="2" charset="-122"/>
            </a:endParaRPr>
          </a:p>
          <a:p>
            <a:pPr lvl="1"/>
            <a:r>
              <a:rPr lang="zh-CN" altLang="zh-CN" sz="2000" kern="100" dirty="0">
                <a:solidFill>
                  <a:srgbClr val="333333"/>
                </a:solidFill>
                <a:latin typeface="Times New Roman" panose="02020603050405020304" pitchFamily="18" charset="0"/>
                <a:ea typeface="宋体" panose="02010600030101010101" pitchFamily="2" charset="-122"/>
              </a:rPr>
              <a:t>监管机构出台了多项监管措施，</a:t>
            </a:r>
            <a:r>
              <a:rPr lang="en-US" altLang="zh-CN" sz="2000" kern="100" dirty="0">
                <a:solidFill>
                  <a:srgbClr val="333333"/>
                </a:solidFill>
                <a:latin typeface="Times New Roman" panose="02020603050405020304" pitchFamily="18" charset="0"/>
                <a:ea typeface="宋体" panose="02010600030101010101" pitchFamily="2" charset="-122"/>
              </a:rPr>
              <a:t>2015</a:t>
            </a:r>
            <a:r>
              <a:rPr lang="zh-CN" altLang="zh-CN" sz="2000" kern="100" dirty="0">
                <a:solidFill>
                  <a:srgbClr val="333333"/>
                </a:solidFill>
                <a:latin typeface="Times New Roman" panose="02020603050405020304" pitchFamily="18" charset="0"/>
                <a:ea typeface="宋体" panose="02010600030101010101" pitchFamily="2" charset="-122"/>
              </a:rPr>
              <a:t>年出台了《互联网保险业务暂行办法》，</a:t>
            </a:r>
            <a:r>
              <a:rPr lang="en-US" altLang="zh-CN" sz="2000" kern="100" dirty="0">
                <a:solidFill>
                  <a:srgbClr val="333333"/>
                </a:solidFill>
                <a:latin typeface="Times New Roman" panose="02020603050405020304" pitchFamily="18" charset="0"/>
                <a:ea typeface="宋体" panose="02010600030101010101" pitchFamily="2" charset="-122"/>
              </a:rPr>
              <a:t>2021</a:t>
            </a:r>
            <a:r>
              <a:rPr lang="zh-CN" altLang="zh-CN" sz="2000" kern="100" dirty="0">
                <a:solidFill>
                  <a:srgbClr val="333333"/>
                </a:solidFill>
                <a:latin typeface="Times New Roman" panose="02020603050405020304" pitchFamily="18" charset="0"/>
                <a:ea typeface="宋体" panose="02010600030101010101" pitchFamily="2" charset="-122"/>
              </a:rPr>
              <a:t>年还施行了《互联网保险业务业务监管办法》。</a:t>
            </a:r>
            <a:endParaRPr lang="en-US" altLang="zh-CN" sz="2000" kern="100" dirty="0">
              <a:solidFill>
                <a:srgbClr val="333333"/>
              </a:solidFill>
              <a:latin typeface="Times New Roman" panose="02020603050405020304" pitchFamily="18" charset="0"/>
              <a:ea typeface="宋体" panose="02010600030101010101" pitchFamily="2" charset="-122"/>
            </a:endParaRPr>
          </a:p>
          <a:p>
            <a:pPr lvl="1"/>
            <a:r>
              <a:rPr lang="zh-CN" altLang="zh-CN" sz="2000" kern="100" dirty="0">
                <a:solidFill>
                  <a:srgbClr val="333333"/>
                </a:solidFill>
                <a:latin typeface="Times New Roman" panose="02020603050405020304" pitchFamily="18" charset="0"/>
                <a:ea typeface="宋体" panose="02010600030101010101" pitchFamily="2" charset="-122"/>
              </a:rPr>
              <a:t>监管措施加强了互联网保险领域的监管</a:t>
            </a:r>
            <a:r>
              <a:rPr lang="zh-CN" altLang="en-US" sz="2000" kern="100" dirty="0">
                <a:solidFill>
                  <a:srgbClr val="333333"/>
                </a:solidFill>
                <a:latin typeface="Times New Roman" panose="02020603050405020304" pitchFamily="18" charset="0"/>
                <a:ea typeface="宋体" panose="02010600030101010101" pitchFamily="2" charset="-122"/>
              </a:rPr>
              <a:t>，</a:t>
            </a:r>
            <a:r>
              <a:rPr lang="zh-CN" altLang="zh-CN" sz="2000" kern="100" dirty="0">
                <a:solidFill>
                  <a:srgbClr val="333333"/>
                </a:solidFill>
                <a:latin typeface="Times New Roman" panose="02020603050405020304" pitchFamily="18" charset="0"/>
                <a:ea typeface="宋体" panose="02010600030101010101" pitchFamily="2" charset="-122"/>
              </a:rPr>
              <a:t>使得各保险公司在依照互联网规则和习惯的同时也更加规范地推动互联网保险进行深刻变革。</a:t>
            </a:r>
            <a:endParaRPr lang="zh-CN" altLang="en-US" sz="2000" kern="100" dirty="0">
              <a:solidFill>
                <a:srgbClr val="333333"/>
              </a:solidFill>
              <a:latin typeface="Times New Roman" panose="02020603050405020304" pitchFamily="18" charset="0"/>
              <a:ea typeface="宋体" panose="02010600030101010101" pitchFamily="2" charset="-122"/>
            </a:endParaRPr>
          </a:p>
          <a:p>
            <a:pPr lvl="1"/>
            <a:r>
              <a:rPr lang="en-US" altLang="zh-CN" sz="2000" kern="100" dirty="0">
                <a:solidFill>
                  <a:srgbClr val="333333"/>
                </a:solidFill>
                <a:effectLst/>
                <a:latin typeface="Times New Roman" panose="02020603050405020304" pitchFamily="18" charset="0"/>
                <a:ea typeface="宋体" panose="02010600030101010101" pitchFamily="2" charset="-122"/>
              </a:rPr>
              <a:t>2020</a:t>
            </a: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年新冠疫情爆发以来，互联网保险更是充分发挥了优势。不但让保险公司员工能在家办公，同时各项保险销售也从不间断，保险业务基本没受大影响。</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9550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8D39A0-66B6-E65F-B610-E3ED5B9DB852}"/>
              </a:ext>
            </a:extLst>
          </p:cNvPr>
          <p:cNvSpPr>
            <a:spLocks noGrp="1"/>
          </p:cNvSpPr>
          <p:nvPr>
            <p:ph type="title"/>
          </p:nvPr>
        </p:nvSpPr>
        <p:spPr/>
        <p:txBody>
          <a:bodyPr/>
          <a:lstStyle/>
          <a:p>
            <a:r>
              <a:rPr lang="zh-CN" altLang="en-US" dirty="0"/>
              <a:t>三、</a:t>
            </a:r>
            <a:r>
              <a:rPr lang="zh-CN" altLang="zh-CN" dirty="0"/>
              <a:t>互联网保险业务的存在形式</a:t>
            </a:r>
            <a:endParaRPr lang="zh-CN" altLang="en-US" dirty="0"/>
          </a:p>
        </p:txBody>
      </p:sp>
      <p:sp>
        <p:nvSpPr>
          <p:cNvPr id="3" name="内容占位符 2">
            <a:extLst>
              <a:ext uri="{FF2B5EF4-FFF2-40B4-BE49-F238E27FC236}">
                <a16:creationId xmlns:a16="http://schemas.microsoft.com/office/drawing/2014/main" id="{09507E0E-AE55-02F1-CCB6-B835A627D039}"/>
              </a:ext>
            </a:extLst>
          </p:cNvPr>
          <p:cNvSpPr>
            <a:spLocks noGrp="1"/>
          </p:cNvSpPr>
          <p:nvPr>
            <p:ph idx="1"/>
          </p:nvPr>
        </p:nvSpPr>
        <p:spPr>
          <a:xfrm>
            <a:off x="3131840" y="1600201"/>
            <a:ext cx="5554960" cy="388640"/>
          </a:xfrm>
        </p:spPr>
        <p:txBody>
          <a:bodyPr/>
          <a:lstStyle/>
          <a:p>
            <a:pPr marL="0" indent="0">
              <a:buNone/>
            </a:pPr>
            <a:r>
              <a:rPr lang="zh-CN" altLang="zh-CN" sz="2400" b="1" dirty="0">
                <a:effectLst/>
                <a:latin typeface="Times New Roman" panose="02020603050405020304" pitchFamily="18" charset="0"/>
                <a:ea typeface="宋体" panose="02010600030101010101" pitchFamily="2" charset="-122"/>
                <a:cs typeface="Times New Roman" panose="02020603050405020304" pitchFamily="18" charset="0"/>
              </a:rPr>
              <a:t>互联网保险业务分类</a:t>
            </a:r>
            <a:endParaRPr lang="zh-CN" altLang="en-US" sz="2400" dirty="0"/>
          </a:p>
        </p:txBody>
      </p:sp>
      <p:graphicFrame>
        <p:nvGraphicFramePr>
          <p:cNvPr id="4" name="表格 3">
            <a:extLst>
              <a:ext uri="{FF2B5EF4-FFF2-40B4-BE49-F238E27FC236}">
                <a16:creationId xmlns:a16="http://schemas.microsoft.com/office/drawing/2014/main" id="{AA231665-C5E9-7FA2-32B3-3C897F7C2718}"/>
              </a:ext>
            </a:extLst>
          </p:cNvPr>
          <p:cNvGraphicFramePr>
            <a:graphicFrameLocks noGrp="1"/>
          </p:cNvGraphicFramePr>
          <p:nvPr>
            <p:extLst>
              <p:ext uri="{D42A27DB-BD31-4B8C-83A1-F6EECF244321}">
                <p14:modId xmlns:p14="http://schemas.microsoft.com/office/powerpoint/2010/main" val="4099434047"/>
              </p:ext>
            </p:extLst>
          </p:nvPr>
        </p:nvGraphicFramePr>
        <p:xfrm>
          <a:off x="1310609" y="2852936"/>
          <a:ext cx="6522781" cy="2404864"/>
        </p:xfrm>
        <a:graphic>
          <a:graphicData uri="http://schemas.openxmlformats.org/drawingml/2006/table">
            <a:tbl>
              <a:tblPr firstRow="1">
                <a:tableStyleId>{5C22544A-7EE6-4342-B048-85BDC9FD1C3A}</a:tableStyleId>
              </a:tblPr>
              <a:tblGrid>
                <a:gridCol w="3261391">
                  <a:extLst>
                    <a:ext uri="{9D8B030D-6E8A-4147-A177-3AD203B41FA5}">
                      <a16:colId xmlns:a16="http://schemas.microsoft.com/office/drawing/2014/main" val="4206110884"/>
                    </a:ext>
                  </a:extLst>
                </a:gridCol>
                <a:gridCol w="3261390">
                  <a:extLst>
                    <a:ext uri="{9D8B030D-6E8A-4147-A177-3AD203B41FA5}">
                      <a16:colId xmlns:a16="http://schemas.microsoft.com/office/drawing/2014/main" val="1421752621"/>
                    </a:ext>
                  </a:extLst>
                </a:gridCol>
              </a:tblGrid>
              <a:tr h="601216">
                <a:tc>
                  <a:txBody>
                    <a:bodyPr/>
                    <a:lstStyle/>
                    <a:p>
                      <a:pPr algn="ctr">
                        <a:spcBef>
                          <a:spcPts val="250"/>
                        </a:spcBef>
                      </a:pPr>
                      <a:r>
                        <a:rPr lang="zh-CN" sz="2000" kern="0" dirty="0">
                          <a:effectLst/>
                        </a:rPr>
                        <a:t>网站型</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ct val="150000"/>
                        </a:lnSpc>
                        <a:spcBef>
                          <a:spcPts val="600"/>
                        </a:spcBef>
                      </a:pPr>
                      <a:r>
                        <a:rPr lang="zh-CN" altLang="en-US" sz="2000" b="1" kern="0" dirty="0">
                          <a:solidFill>
                            <a:schemeClr val="lt1"/>
                          </a:solidFill>
                          <a:effectLst/>
                        </a:rPr>
                        <a:t>移动型</a:t>
                      </a:r>
                      <a:endParaRPr lang="zh-CN" altLang="en-US" sz="2000" b="1" kern="0" dirty="0">
                        <a:solidFill>
                          <a:schemeClr val="lt1"/>
                        </a:solidFill>
                        <a:effectLst/>
                        <a:latin typeface="+mn-lt"/>
                        <a:ea typeface="+mn-ea"/>
                        <a:cs typeface="+mn-cs"/>
                      </a:endParaRPr>
                    </a:p>
                  </a:txBody>
                  <a:tcPr marL="68580" marR="68580" marT="0" marB="0"/>
                </a:tc>
                <a:extLst>
                  <a:ext uri="{0D108BD9-81ED-4DB2-BD59-A6C34878D82A}">
                    <a16:rowId xmlns:a16="http://schemas.microsoft.com/office/drawing/2014/main" val="893657421"/>
                  </a:ext>
                </a:extLst>
              </a:tr>
              <a:tr h="601216">
                <a:tc>
                  <a:txBody>
                    <a:bodyPr/>
                    <a:lstStyle/>
                    <a:p>
                      <a:pPr indent="6985" algn="ctr">
                        <a:spcBef>
                          <a:spcPts val="250"/>
                        </a:spcBef>
                      </a:pPr>
                      <a:r>
                        <a:rPr lang="zh-CN" sz="2000" kern="0">
                          <a:effectLst/>
                        </a:rPr>
                        <a:t>保险公司自营网络平台</a:t>
                      </a:r>
                      <a:endParaRPr lang="zh-CN" sz="20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6985" algn="ctr">
                        <a:spcBef>
                          <a:spcPts val="250"/>
                        </a:spcBef>
                      </a:pPr>
                      <a:r>
                        <a:rPr lang="zh-CN" sz="2000" kern="0" dirty="0">
                          <a:effectLst/>
                        </a:rPr>
                        <a:t>小程序</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00659246"/>
                  </a:ext>
                </a:extLst>
              </a:tr>
              <a:tr h="601216">
                <a:tc rowSpan="2">
                  <a:txBody>
                    <a:bodyPr/>
                    <a:lstStyle/>
                    <a:p>
                      <a:pPr indent="6985" algn="ctr">
                        <a:spcBef>
                          <a:spcPts val="250"/>
                        </a:spcBef>
                      </a:pPr>
                      <a:r>
                        <a:rPr lang="zh-CN" sz="2000" kern="0">
                          <a:effectLst/>
                        </a:rPr>
                        <a:t>第三方互联网保险业务平台</a:t>
                      </a:r>
                      <a:endParaRPr lang="zh-CN" sz="20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indent="6985" algn="ctr">
                        <a:spcBef>
                          <a:spcPts val="250"/>
                        </a:spcBef>
                      </a:pPr>
                      <a:r>
                        <a:rPr lang="zh-CN" sz="2000" kern="0" dirty="0">
                          <a:effectLst/>
                        </a:rPr>
                        <a:t>移动</a:t>
                      </a:r>
                      <a:r>
                        <a:rPr lang="en-US" sz="2000" kern="0" dirty="0">
                          <a:effectLst/>
                        </a:rPr>
                        <a:t>App</a:t>
                      </a:r>
                      <a:r>
                        <a:rPr lang="zh-CN" sz="2000" kern="0" dirty="0">
                          <a:effectLst/>
                        </a:rPr>
                        <a:t>应用</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692330751"/>
                  </a:ext>
                </a:extLst>
              </a:tr>
              <a:tr h="601216">
                <a:tc vMerge="1">
                  <a:txBody>
                    <a:bodyPr/>
                    <a:lstStyle/>
                    <a:p>
                      <a:endParaRPr lang="zh-CN" altLang="en-US"/>
                    </a:p>
                  </a:txBody>
                  <a:tcPr/>
                </a:tc>
                <a:tc>
                  <a:txBody>
                    <a:bodyPr/>
                    <a:lstStyle/>
                    <a:p>
                      <a:pPr indent="6985" algn="ctr">
                        <a:spcBef>
                          <a:spcPts val="250"/>
                        </a:spcBef>
                      </a:pPr>
                      <a:r>
                        <a:rPr lang="zh-CN" sz="2000" kern="0" dirty="0">
                          <a:effectLst/>
                        </a:rPr>
                        <a:t>自助购买终端</a:t>
                      </a:r>
                      <a:endParaRPr 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756281992"/>
                  </a:ext>
                </a:extLst>
              </a:tr>
            </a:tbl>
          </a:graphicData>
        </a:graphic>
      </p:graphicFrame>
    </p:spTree>
    <p:extLst>
      <p:ext uri="{BB962C8B-B14F-4D97-AF65-F5344CB8AC3E}">
        <p14:creationId xmlns:p14="http://schemas.microsoft.com/office/powerpoint/2010/main" val="1273806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9A94408-36C6-B4B4-1690-9ABFD9E257B0}"/>
              </a:ext>
            </a:extLst>
          </p:cNvPr>
          <p:cNvSpPr>
            <a:spLocks noGrp="1"/>
          </p:cNvSpPr>
          <p:nvPr>
            <p:ph type="title"/>
          </p:nvPr>
        </p:nvSpPr>
        <p:spPr/>
        <p:txBody>
          <a:bodyPr/>
          <a:lstStyle/>
          <a:p>
            <a:r>
              <a:rPr lang="zh-CN" altLang="en-US" dirty="0"/>
              <a:t>三、</a:t>
            </a:r>
            <a:r>
              <a:rPr lang="zh-CN" altLang="zh-CN" dirty="0"/>
              <a:t>互联网保险业务的存在形式</a:t>
            </a:r>
            <a:endParaRPr lang="zh-CN" altLang="en-US" dirty="0"/>
          </a:p>
        </p:txBody>
      </p:sp>
      <p:sp>
        <p:nvSpPr>
          <p:cNvPr id="3" name="内容占位符 2">
            <a:extLst>
              <a:ext uri="{FF2B5EF4-FFF2-40B4-BE49-F238E27FC236}">
                <a16:creationId xmlns:a16="http://schemas.microsoft.com/office/drawing/2014/main" id="{178679B0-E2BA-882E-ED83-85110EC5840D}"/>
              </a:ext>
            </a:extLst>
          </p:cNvPr>
          <p:cNvSpPr>
            <a:spLocks noGrp="1"/>
          </p:cNvSpPr>
          <p:nvPr>
            <p:ph idx="1"/>
          </p:nvPr>
        </p:nvSpPr>
        <p:spPr>
          <a:xfrm>
            <a:off x="457200" y="1600200"/>
            <a:ext cx="8229600" cy="4853136"/>
          </a:xfrm>
        </p:spPr>
        <p:txBody>
          <a:bodyPr/>
          <a:lstStyle/>
          <a:p>
            <a:pPr algn="just">
              <a:spcBef>
                <a:spcPts val="250"/>
              </a:spcBef>
              <a:spcAft>
                <a:spcPts val="0"/>
              </a:spcAft>
              <a:tabLst>
                <a:tab pos="1295400" algn="l"/>
              </a:tabLst>
            </a:pPr>
            <a:r>
              <a:rPr lang="zh-CN" altLang="zh-CN" sz="2400" b="1" kern="0" dirty="0">
                <a:effectLst/>
                <a:latin typeface="Times New Roman" panose="02020603050405020304" pitchFamily="18" charset="0"/>
                <a:ea typeface="宋体" panose="02010600030101010101" pitchFamily="2" charset="-122"/>
                <a:cs typeface="Times New Roman" panose="02020603050405020304" pitchFamily="18" charset="0"/>
              </a:rPr>
              <a:t>保险公司自营网络平台</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spcBef>
                <a:spcPts val="250"/>
              </a:spcBef>
              <a:spcAft>
                <a:spcPts val="500"/>
              </a:spcAft>
            </a:pP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是保险机构为经营互联网保险业务，依法设立的独立运营、享有完整数据权限的网络平台。</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spcBef>
                <a:spcPts val="250"/>
              </a:spcBef>
              <a:spcAft>
                <a:spcPts val="500"/>
              </a:spcAft>
            </a:pP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保险机构分支机构以及与保险机构具有股权、人员等关联关系的非保险机构设立的网络平台，不属于自营网络平台。</a:t>
            </a:r>
            <a:endPar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algn="just">
              <a:spcBef>
                <a:spcPts val="250"/>
              </a:spcBef>
              <a:spcAft>
                <a:spcPts val="0"/>
              </a:spcAft>
              <a:tabLst>
                <a:tab pos="1295400" algn="l"/>
              </a:tabLst>
            </a:pPr>
            <a:r>
              <a:rPr lang="zh-CN" altLang="zh-CN" sz="2400" b="1" kern="0" dirty="0">
                <a:latin typeface="Times New Roman" panose="02020603050405020304" pitchFamily="18" charset="0"/>
                <a:ea typeface="宋体" panose="02010600030101010101" pitchFamily="2" charset="-122"/>
                <a:cs typeface="Times New Roman" panose="02020603050405020304" pitchFamily="18" charset="0"/>
              </a:rPr>
              <a:t>第三方互联网保险业务平台</a:t>
            </a:r>
          </a:p>
          <a:p>
            <a:pPr indent="266700" algn="just">
              <a:spcBef>
                <a:spcPts val="250"/>
              </a:spcBef>
              <a:spcAft>
                <a:spcPts val="500"/>
              </a:spcAft>
            </a:pPr>
            <a:r>
              <a:rPr lang="zh-CN" altLang="zh-CN" sz="2000" kern="0" dirty="0">
                <a:effectLst/>
                <a:latin typeface="Times New Roman" panose="02020603050405020304" pitchFamily="18" charset="0"/>
                <a:ea typeface="宋体" panose="02010600030101010101" pitchFamily="2" charset="-122"/>
                <a:cs typeface="Times New Roman" panose="02020603050405020304" pitchFamily="18" charset="0"/>
              </a:rPr>
              <a:t>一种是保险公司借助第三方平台实现保险产品的交易。</a:t>
            </a:r>
            <a:endPar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indent="266700" algn="just">
              <a:spcBef>
                <a:spcPts val="250"/>
              </a:spcBef>
              <a:spcAft>
                <a:spcPts val="500"/>
              </a:spcAft>
            </a:pPr>
            <a:r>
              <a:rPr lang="zh-CN" altLang="zh-CN" sz="2000" kern="0" dirty="0">
                <a:effectLst/>
                <a:latin typeface="Times New Roman" panose="02020603050405020304" pitchFamily="18" charset="0"/>
                <a:ea typeface="宋体" panose="02010600030101010101" pitchFamily="2" charset="-122"/>
                <a:cs typeface="Times New Roman" panose="02020603050405020304" pitchFamily="18" charset="0"/>
              </a:rPr>
              <a:t>另一种是依托第三方网络平台建立官方旗舰店。但随着互联网保险业务的规范和保险公司自营网络平台的完善，</a:t>
            </a:r>
            <a:r>
              <a:rPr lang="zh-CN" altLang="en-US" sz="2000" kern="0" dirty="0">
                <a:latin typeface="Times New Roman" panose="02020603050405020304" pitchFamily="18" charset="0"/>
                <a:ea typeface="宋体" panose="02010600030101010101" pitchFamily="2" charset="-122"/>
                <a:cs typeface="Times New Roman" panose="02020603050405020304" pitchFamily="18" charset="0"/>
              </a:rPr>
              <a:t>该模式已不存在了。</a:t>
            </a:r>
            <a:endParaRPr lang="en-US" altLang="zh-CN" sz="2000" kern="0" dirty="0">
              <a:effectLst/>
              <a:latin typeface="Times New Roman" panose="02020603050405020304" pitchFamily="18" charset="0"/>
              <a:ea typeface="宋体" panose="02010600030101010101" pitchFamily="2" charset="-122"/>
              <a:cs typeface="Times New Roman" panose="02020603050405020304" pitchFamily="18" charset="0"/>
            </a:endParaRPr>
          </a:p>
          <a:p>
            <a:pPr algn="just">
              <a:spcBef>
                <a:spcPts val="250"/>
              </a:spcBef>
              <a:spcAft>
                <a:spcPts val="0"/>
              </a:spcAft>
              <a:tabLst>
                <a:tab pos="1295400" algn="l"/>
              </a:tabLst>
            </a:pPr>
            <a:r>
              <a:rPr lang="zh-CN" altLang="zh-CN" sz="2400" b="1" kern="0" dirty="0">
                <a:latin typeface="Times New Roman" panose="02020603050405020304" pitchFamily="18" charset="0"/>
                <a:ea typeface="宋体" panose="02010600030101010101" pitchFamily="2" charset="-122"/>
                <a:cs typeface="Times New Roman" panose="02020603050405020304" pitchFamily="18" charset="0"/>
              </a:rPr>
              <a:t>移动型互联网保险业务</a:t>
            </a:r>
          </a:p>
          <a:p>
            <a:pPr indent="266700">
              <a:spcBef>
                <a:spcPts val="250"/>
              </a:spcBef>
              <a:spcAft>
                <a:spcPts val="500"/>
              </a:spcAft>
            </a:pPr>
            <a:r>
              <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通过手机</a:t>
            </a:r>
            <a:r>
              <a:rPr lang="en-US"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APP</a:t>
            </a:r>
            <a:r>
              <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、小程序，或保险公司在特定地点投放的自助销售设备等，实现保险销售的互联网保险业务。</a:t>
            </a:r>
            <a:endParaRPr lang="zh-CN" altLang="en-US" sz="2000" dirty="0"/>
          </a:p>
        </p:txBody>
      </p:sp>
    </p:spTree>
    <p:extLst>
      <p:ext uri="{BB962C8B-B14F-4D97-AF65-F5344CB8AC3E}">
        <p14:creationId xmlns:p14="http://schemas.microsoft.com/office/powerpoint/2010/main" val="3639005341"/>
      </p:ext>
    </p:extLst>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1357</TotalTime>
  <Words>2161</Words>
  <Application>Microsoft Office PowerPoint</Application>
  <PresentationFormat>全屏显示(4:3)</PresentationFormat>
  <Paragraphs>204</Paragraphs>
  <Slides>24</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24</vt:i4>
      </vt:variant>
    </vt:vector>
  </HeadingPairs>
  <TitlesOfParts>
    <vt:vector size="29" baseType="lpstr">
      <vt:lpstr>Arial</vt:lpstr>
      <vt:lpstr>宋体</vt:lpstr>
      <vt:lpstr>Times New Roman</vt:lpstr>
      <vt:lpstr>Wingdings</vt:lpstr>
      <vt:lpstr>默认设计模板</vt:lpstr>
      <vt:lpstr>第十一章</vt:lpstr>
      <vt:lpstr>第一节</vt:lpstr>
      <vt:lpstr>一、互联网保险业务的含义</vt:lpstr>
      <vt:lpstr>一、互联网保险业务的含义</vt:lpstr>
      <vt:lpstr>二、互联网保险业务的发展历程</vt:lpstr>
      <vt:lpstr>二、互联网保险业务的发展历程</vt:lpstr>
      <vt:lpstr>二、互联网保险业务的发展历程</vt:lpstr>
      <vt:lpstr>三、互联网保险业务的存在形式</vt:lpstr>
      <vt:lpstr>三、互联网保险业务的存在形式</vt:lpstr>
      <vt:lpstr>第二节</vt:lpstr>
      <vt:lpstr>一、互联网保险业务的特点</vt:lpstr>
      <vt:lpstr>一、互联网保险业务的特点</vt:lpstr>
      <vt:lpstr>PowerPoint 演示文稿</vt:lpstr>
      <vt:lpstr>二、互联网保险业务的内容</vt:lpstr>
      <vt:lpstr>三、互联网保险产品的特点</vt:lpstr>
      <vt:lpstr>互联网保险产品的特点分析 </vt:lpstr>
      <vt:lpstr>第三节</vt:lpstr>
      <vt:lpstr>一、互联网保险政策的出台轨迹</vt:lpstr>
      <vt:lpstr>一、互联网保险政策的出台轨迹</vt:lpstr>
      <vt:lpstr>二、互联网保险的政策解读</vt:lpstr>
      <vt:lpstr>二、互联网保险的政策解读</vt:lpstr>
      <vt:lpstr>二、互联网保险的政策解读</vt:lpstr>
      <vt:lpstr>二、互联网保险的政策解读</vt:lpstr>
      <vt:lpstr>二、互联网保险的政策解读</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第十二章</dc:title>
  <dc:creator>马钦荣</dc:creator>
  <cp:lastModifiedBy>粟 芳</cp:lastModifiedBy>
  <cp:revision>9</cp:revision>
  <dcterms:created xsi:type="dcterms:W3CDTF">2009-07-21T01:24:05Z</dcterms:created>
  <dcterms:modified xsi:type="dcterms:W3CDTF">2023-01-30T01:48:34Z</dcterms:modified>
</cp:coreProperties>
</file>