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72" r:id="rId11"/>
    <p:sldId id="265" r:id="rId12"/>
    <p:sldId id="273" r:id="rId13"/>
    <p:sldId id="274" r:id="rId14"/>
    <p:sldId id="266" r:id="rId15"/>
    <p:sldId id="275" r:id="rId16"/>
    <p:sldId id="267" r:id="rId17"/>
    <p:sldId id="276" r:id="rId18"/>
    <p:sldId id="277" r:id="rId19"/>
    <p:sldId id="268" r:id="rId20"/>
    <p:sldId id="269" r:id="rId21"/>
    <p:sldId id="278" r:id="rId22"/>
    <p:sldId id="270" r:id="rId23"/>
    <p:sldId id="271" r:id="rId24"/>
    <p:sldId id="279" r:id="rId25"/>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3C2FFA5D-87B4-456A-9821-1D502468CF0F}" styleName="主题样式 1 - 强调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80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B7E4EECA-B2C7-EFE0-BA07-4D6FCC3CA3B2}"/>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8C177B0E-F1B0-A21D-09D8-BE5A19A2AF83}"/>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F08B1EE8-BDE3-E860-5677-52AC15E757B8}"/>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056233C2-5284-62C9-C73A-281AE4DA7D90}"/>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90D39EF2-94A5-6860-63C4-7BCF46F89207}"/>
              </a:ext>
            </a:extLst>
          </p:cNvPr>
          <p:cNvSpPr>
            <a:spLocks noGrp="1"/>
          </p:cNvSpPr>
          <p:nvPr>
            <p:ph type="sldNum" sz="quarter" idx="12"/>
          </p:nvPr>
        </p:nvSpPr>
        <p:spPr/>
        <p:txBody>
          <a:bodyPr/>
          <a:lstStyle>
            <a:lvl1pPr>
              <a:defRPr/>
            </a:lvl1pPr>
          </a:lstStyle>
          <a:p>
            <a:fld id="{EAD99F4C-C15B-4FEA-811A-ACECBCAA00A9}" type="slidenum">
              <a:rPr lang="en-US" altLang="zh-CN"/>
              <a:pPr/>
              <a:t>‹#›</a:t>
            </a:fld>
            <a:endParaRPr lang="en-US" altLang="zh-CN"/>
          </a:p>
        </p:txBody>
      </p:sp>
    </p:spTree>
    <p:extLst>
      <p:ext uri="{BB962C8B-B14F-4D97-AF65-F5344CB8AC3E}">
        <p14:creationId xmlns:p14="http://schemas.microsoft.com/office/powerpoint/2010/main" val="308826415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A034421-7E15-980F-26D4-483E993DB29D}"/>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DDF51529-C4C3-7718-7F96-50EE034F9AD2}"/>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8BAF431E-570B-FBCA-079E-D9828E2F1A5C}"/>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697931B5-358E-5FBD-4DB0-E62C537EE983}"/>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053B376E-0BC9-65F6-123C-E5E866DCE029}"/>
              </a:ext>
            </a:extLst>
          </p:cNvPr>
          <p:cNvSpPr>
            <a:spLocks noGrp="1"/>
          </p:cNvSpPr>
          <p:nvPr>
            <p:ph type="sldNum" sz="quarter" idx="12"/>
          </p:nvPr>
        </p:nvSpPr>
        <p:spPr/>
        <p:txBody>
          <a:bodyPr/>
          <a:lstStyle>
            <a:lvl1pPr>
              <a:defRPr/>
            </a:lvl1pPr>
          </a:lstStyle>
          <a:p>
            <a:fld id="{29948AAB-DC34-492F-8D57-3D009AA0B916}" type="slidenum">
              <a:rPr lang="en-US" altLang="zh-CN"/>
              <a:pPr/>
              <a:t>‹#›</a:t>
            </a:fld>
            <a:endParaRPr lang="en-US" altLang="zh-CN"/>
          </a:p>
        </p:txBody>
      </p:sp>
    </p:spTree>
    <p:extLst>
      <p:ext uri="{BB962C8B-B14F-4D97-AF65-F5344CB8AC3E}">
        <p14:creationId xmlns:p14="http://schemas.microsoft.com/office/powerpoint/2010/main" val="37119908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2F3CF3EC-071B-3555-5D95-D414264C5B1C}"/>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18BC995A-DDB0-8681-96DD-8BF5FBA72B0B}"/>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DF0ED5B2-22C0-7C0C-8DF3-0ADDC0CD89A7}"/>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1AA41DE0-FAB3-DFCB-3992-D55B5E6750D7}"/>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C6ECAF81-E303-BF74-6E19-FF024651C14E}"/>
              </a:ext>
            </a:extLst>
          </p:cNvPr>
          <p:cNvSpPr>
            <a:spLocks noGrp="1"/>
          </p:cNvSpPr>
          <p:nvPr>
            <p:ph type="sldNum" sz="quarter" idx="12"/>
          </p:nvPr>
        </p:nvSpPr>
        <p:spPr/>
        <p:txBody>
          <a:bodyPr/>
          <a:lstStyle>
            <a:lvl1pPr>
              <a:defRPr/>
            </a:lvl1pPr>
          </a:lstStyle>
          <a:p>
            <a:fld id="{B45901A2-754D-4BE1-8CB8-805A3F18C483}" type="slidenum">
              <a:rPr lang="en-US" altLang="zh-CN"/>
              <a:pPr/>
              <a:t>‹#›</a:t>
            </a:fld>
            <a:endParaRPr lang="en-US" altLang="zh-CN"/>
          </a:p>
        </p:txBody>
      </p:sp>
    </p:spTree>
    <p:extLst>
      <p:ext uri="{BB962C8B-B14F-4D97-AF65-F5344CB8AC3E}">
        <p14:creationId xmlns:p14="http://schemas.microsoft.com/office/powerpoint/2010/main" val="17447997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52D145A-D213-4EC9-B4FA-2F247DA4AA58}"/>
              </a:ext>
            </a:extLst>
          </p:cNvPr>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a:extLst>
              <a:ext uri="{FF2B5EF4-FFF2-40B4-BE49-F238E27FC236}">
                <a16:creationId xmlns:a16="http://schemas.microsoft.com/office/drawing/2014/main" id="{FACC938B-E571-BDA1-FFE1-AFFB5EF2C37D}"/>
              </a:ext>
            </a:extLst>
          </p:cNvPr>
          <p:cNvSpPr>
            <a:spLocks noGrp="1"/>
          </p:cNvSpPr>
          <p:nvPr>
            <p:ph type="tbl" idx="1"/>
          </p:nvPr>
        </p:nvSpPr>
        <p:spPr>
          <a:xfrm>
            <a:off x="457200" y="1600200"/>
            <a:ext cx="8229600" cy="4525963"/>
          </a:xfrm>
        </p:spPr>
        <p:txBody>
          <a:bodyPr/>
          <a:lstStyle/>
          <a:p>
            <a:endParaRPr lang="zh-CN" altLang="en-US"/>
          </a:p>
        </p:txBody>
      </p:sp>
      <p:sp>
        <p:nvSpPr>
          <p:cNvPr id="4" name="日期占位符 3">
            <a:extLst>
              <a:ext uri="{FF2B5EF4-FFF2-40B4-BE49-F238E27FC236}">
                <a16:creationId xmlns:a16="http://schemas.microsoft.com/office/drawing/2014/main" id="{F0ACD16B-E4C0-3E50-929A-8B8196A135A5}"/>
              </a:ext>
            </a:extLst>
          </p:cNvPr>
          <p:cNvSpPr>
            <a:spLocks noGrp="1"/>
          </p:cNvSpPr>
          <p:nvPr>
            <p:ph type="dt" sz="half" idx="10"/>
          </p:nvPr>
        </p:nvSpPr>
        <p:spPr>
          <a:xfrm>
            <a:off x="457200" y="6245225"/>
            <a:ext cx="2133600" cy="476250"/>
          </a:xfrm>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F67F891E-A3B1-FBC4-8105-302258A023E4}"/>
              </a:ext>
            </a:extLst>
          </p:cNvPr>
          <p:cNvSpPr>
            <a:spLocks noGrp="1"/>
          </p:cNvSpPr>
          <p:nvPr>
            <p:ph type="ftr" sz="quarter" idx="11"/>
          </p:nvPr>
        </p:nvSpPr>
        <p:spPr>
          <a:xfrm>
            <a:off x="3124200" y="6245225"/>
            <a:ext cx="2895600" cy="476250"/>
          </a:xfrm>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5F1A5D0E-97DB-D99D-07BA-EBA83D2372A6}"/>
              </a:ext>
            </a:extLst>
          </p:cNvPr>
          <p:cNvSpPr>
            <a:spLocks noGrp="1"/>
          </p:cNvSpPr>
          <p:nvPr>
            <p:ph type="sldNum" sz="quarter" idx="12"/>
          </p:nvPr>
        </p:nvSpPr>
        <p:spPr>
          <a:xfrm>
            <a:off x="6553200" y="6245225"/>
            <a:ext cx="2133600" cy="476250"/>
          </a:xfrm>
        </p:spPr>
        <p:txBody>
          <a:bodyPr/>
          <a:lstStyle>
            <a:lvl1pPr>
              <a:defRPr/>
            </a:lvl1pPr>
          </a:lstStyle>
          <a:p>
            <a:fld id="{4B15329C-B5DF-423C-81B9-755760CB8F9D}" type="slidenum">
              <a:rPr lang="en-US" altLang="zh-CN"/>
              <a:pPr/>
              <a:t>‹#›</a:t>
            </a:fld>
            <a:endParaRPr lang="en-US" altLang="zh-CN"/>
          </a:p>
        </p:txBody>
      </p:sp>
    </p:spTree>
    <p:extLst>
      <p:ext uri="{BB962C8B-B14F-4D97-AF65-F5344CB8AC3E}">
        <p14:creationId xmlns:p14="http://schemas.microsoft.com/office/powerpoint/2010/main" val="30507367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5A78882-D1A0-E492-70F8-B67648953D34}"/>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CBCF0A7A-5C6A-E70B-1CD4-D85FBEDAACAF}"/>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89FD2415-F640-6A17-9274-6977079ACC7A}"/>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E9777118-8BF5-8D35-F620-5DEACF01CD06}"/>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4D523802-A30C-16C4-0834-51AE1C190DE8}"/>
              </a:ext>
            </a:extLst>
          </p:cNvPr>
          <p:cNvSpPr>
            <a:spLocks noGrp="1"/>
          </p:cNvSpPr>
          <p:nvPr>
            <p:ph type="sldNum" sz="quarter" idx="12"/>
          </p:nvPr>
        </p:nvSpPr>
        <p:spPr/>
        <p:txBody>
          <a:bodyPr/>
          <a:lstStyle>
            <a:lvl1pPr>
              <a:defRPr/>
            </a:lvl1pPr>
          </a:lstStyle>
          <a:p>
            <a:fld id="{FCDA5B48-E355-4E73-B30A-1DCA47C399C3}" type="slidenum">
              <a:rPr lang="en-US" altLang="zh-CN"/>
              <a:pPr/>
              <a:t>‹#›</a:t>
            </a:fld>
            <a:endParaRPr lang="en-US" altLang="zh-CN"/>
          </a:p>
        </p:txBody>
      </p:sp>
    </p:spTree>
    <p:extLst>
      <p:ext uri="{BB962C8B-B14F-4D97-AF65-F5344CB8AC3E}">
        <p14:creationId xmlns:p14="http://schemas.microsoft.com/office/powerpoint/2010/main" val="408892082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4679305-0E7F-8855-D26C-70397F8B9C4A}"/>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F858F7AD-94D4-933C-CC72-D512E5664F4C}"/>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77B4ECC2-AF77-32C5-F2BB-40F1E646A6CD}"/>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B1BE9711-25F6-BA55-7441-52C1754510A7}"/>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F9D40754-6419-AA76-08D0-6CA0DF39E452}"/>
              </a:ext>
            </a:extLst>
          </p:cNvPr>
          <p:cNvSpPr>
            <a:spLocks noGrp="1"/>
          </p:cNvSpPr>
          <p:nvPr>
            <p:ph type="sldNum" sz="quarter" idx="12"/>
          </p:nvPr>
        </p:nvSpPr>
        <p:spPr/>
        <p:txBody>
          <a:bodyPr/>
          <a:lstStyle>
            <a:lvl1pPr>
              <a:defRPr/>
            </a:lvl1pPr>
          </a:lstStyle>
          <a:p>
            <a:fld id="{896FAFA2-EF61-47F4-B8F3-A8C6BE343E80}" type="slidenum">
              <a:rPr lang="en-US" altLang="zh-CN"/>
              <a:pPr/>
              <a:t>‹#›</a:t>
            </a:fld>
            <a:endParaRPr lang="en-US" altLang="zh-CN"/>
          </a:p>
        </p:txBody>
      </p:sp>
    </p:spTree>
    <p:extLst>
      <p:ext uri="{BB962C8B-B14F-4D97-AF65-F5344CB8AC3E}">
        <p14:creationId xmlns:p14="http://schemas.microsoft.com/office/powerpoint/2010/main" val="10565785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477DF4D-7808-6AEE-7007-27FC0333FD75}"/>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E9DC3EE0-6FC1-8B83-5485-B9BA0030BC8E}"/>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BE2CB91C-56D2-129E-E678-9BFEE2E99DC7}"/>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A90FF38D-B14B-6CE0-8D8A-BB1C996B5082}"/>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1F902F1A-8A4B-A5C0-0E59-4049C236EFED}"/>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407D5D2E-454F-2101-972B-9CA272DC1E28}"/>
              </a:ext>
            </a:extLst>
          </p:cNvPr>
          <p:cNvSpPr>
            <a:spLocks noGrp="1"/>
          </p:cNvSpPr>
          <p:nvPr>
            <p:ph type="sldNum" sz="quarter" idx="12"/>
          </p:nvPr>
        </p:nvSpPr>
        <p:spPr/>
        <p:txBody>
          <a:bodyPr/>
          <a:lstStyle>
            <a:lvl1pPr>
              <a:defRPr/>
            </a:lvl1pPr>
          </a:lstStyle>
          <a:p>
            <a:fld id="{209A06B5-5E4B-40D3-9D6B-5336561E517D}" type="slidenum">
              <a:rPr lang="en-US" altLang="zh-CN"/>
              <a:pPr/>
              <a:t>‹#›</a:t>
            </a:fld>
            <a:endParaRPr lang="en-US" altLang="zh-CN"/>
          </a:p>
        </p:txBody>
      </p:sp>
    </p:spTree>
    <p:extLst>
      <p:ext uri="{BB962C8B-B14F-4D97-AF65-F5344CB8AC3E}">
        <p14:creationId xmlns:p14="http://schemas.microsoft.com/office/powerpoint/2010/main" val="106560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31FC80C-D6DF-ACA5-7201-47EC5C187310}"/>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11F31918-8F42-5536-2D28-467692CCE199}"/>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B00E48D5-EC8D-328C-D523-22367445A32C}"/>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DE0D5EB5-338B-A34C-C953-A6BABB238831}"/>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16AAD142-DFEA-257F-3B5A-FF95C8EF881B}"/>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C313580B-3E78-F422-85AF-BB8EA3416B69}"/>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2774217A-922D-56A5-9B4E-A8BBBAA9B07D}"/>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BA73B323-8239-0801-6174-67CD6E6ADC29}"/>
              </a:ext>
            </a:extLst>
          </p:cNvPr>
          <p:cNvSpPr>
            <a:spLocks noGrp="1"/>
          </p:cNvSpPr>
          <p:nvPr>
            <p:ph type="sldNum" sz="quarter" idx="12"/>
          </p:nvPr>
        </p:nvSpPr>
        <p:spPr/>
        <p:txBody>
          <a:bodyPr/>
          <a:lstStyle>
            <a:lvl1pPr>
              <a:defRPr/>
            </a:lvl1pPr>
          </a:lstStyle>
          <a:p>
            <a:fld id="{7C50DB84-AC1D-4B26-9D3A-D786D16C5312}" type="slidenum">
              <a:rPr lang="en-US" altLang="zh-CN"/>
              <a:pPr/>
              <a:t>‹#›</a:t>
            </a:fld>
            <a:endParaRPr lang="en-US" altLang="zh-CN"/>
          </a:p>
        </p:txBody>
      </p:sp>
    </p:spTree>
    <p:extLst>
      <p:ext uri="{BB962C8B-B14F-4D97-AF65-F5344CB8AC3E}">
        <p14:creationId xmlns:p14="http://schemas.microsoft.com/office/powerpoint/2010/main" val="24598247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4500BDF-C866-B553-9339-67F8CDFA6D74}"/>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F6A42800-6A0C-D7A6-09B1-6C962ACAD8D9}"/>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5751F5A4-4557-0DBC-5C97-1E82EC8E1554}"/>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874A5B4A-0A9E-8B0E-A584-DE19E6F01C48}"/>
              </a:ext>
            </a:extLst>
          </p:cNvPr>
          <p:cNvSpPr>
            <a:spLocks noGrp="1"/>
          </p:cNvSpPr>
          <p:nvPr>
            <p:ph type="sldNum" sz="quarter" idx="12"/>
          </p:nvPr>
        </p:nvSpPr>
        <p:spPr/>
        <p:txBody>
          <a:bodyPr/>
          <a:lstStyle>
            <a:lvl1pPr>
              <a:defRPr/>
            </a:lvl1pPr>
          </a:lstStyle>
          <a:p>
            <a:fld id="{AABF08B9-3D57-40ED-AD6E-45E1D1185382}" type="slidenum">
              <a:rPr lang="en-US" altLang="zh-CN"/>
              <a:pPr/>
              <a:t>‹#›</a:t>
            </a:fld>
            <a:endParaRPr lang="en-US" altLang="zh-CN"/>
          </a:p>
        </p:txBody>
      </p:sp>
    </p:spTree>
    <p:extLst>
      <p:ext uri="{BB962C8B-B14F-4D97-AF65-F5344CB8AC3E}">
        <p14:creationId xmlns:p14="http://schemas.microsoft.com/office/powerpoint/2010/main" val="35628222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3F8F923B-499C-0C2B-252F-10E88901AA34}"/>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48EA0400-50C6-3329-FD88-A90F95781AAD}"/>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B1B86D4C-F707-A1AD-B4B8-2C4CFB8C0E34}"/>
              </a:ext>
            </a:extLst>
          </p:cNvPr>
          <p:cNvSpPr>
            <a:spLocks noGrp="1"/>
          </p:cNvSpPr>
          <p:nvPr>
            <p:ph type="sldNum" sz="quarter" idx="12"/>
          </p:nvPr>
        </p:nvSpPr>
        <p:spPr/>
        <p:txBody>
          <a:bodyPr/>
          <a:lstStyle>
            <a:lvl1pPr>
              <a:defRPr/>
            </a:lvl1pPr>
          </a:lstStyle>
          <a:p>
            <a:fld id="{C5CC9662-A4E4-45E1-9E0E-4F62755B66FA}" type="slidenum">
              <a:rPr lang="en-US" altLang="zh-CN"/>
              <a:pPr/>
              <a:t>‹#›</a:t>
            </a:fld>
            <a:endParaRPr lang="en-US" altLang="zh-CN"/>
          </a:p>
        </p:txBody>
      </p:sp>
    </p:spTree>
    <p:extLst>
      <p:ext uri="{BB962C8B-B14F-4D97-AF65-F5344CB8AC3E}">
        <p14:creationId xmlns:p14="http://schemas.microsoft.com/office/powerpoint/2010/main" val="276322407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D39CF53-7D61-BBCF-4DE1-2229B0210E31}"/>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7B3C4EEA-BDDD-0FB1-22C2-2F8CF5BA4FC1}"/>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64AA1E14-FD41-8BC0-AABA-7AB40C5E2B3F}"/>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46468C44-289C-BA4E-7A50-B11A91C3D46C}"/>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331E9821-AF5F-0BDA-A75E-DEC797321347}"/>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24244944-D24C-0042-5839-80A68F15CE77}"/>
              </a:ext>
            </a:extLst>
          </p:cNvPr>
          <p:cNvSpPr>
            <a:spLocks noGrp="1"/>
          </p:cNvSpPr>
          <p:nvPr>
            <p:ph type="sldNum" sz="quarter" idx="12"/>
          </p:nvPr>
        </p:nvSpPr>
        <p:spPr/>
        <p:txBody>
          <a:bodyPr/>
          <a:lstStyle>
            <a:lvl1pPr>
              <a:defRPr/>
            </a:lvl1pPr>
          </a:lstStyle>
          <a:p>
            <a:fld id="{5C41E10C-95A6-44C3-B517-681FB5B7540C}" type="slidenum">
              <a:rPr lang="en-US" altLang="zh-CN"/>
              <a:pPr/>
              <a:t>‹#›</a:t>
            </a:fld>
            <a:endParaRPr lang="en-US" altLang="zh-CN"/>
          </a:p>
        </p:txBody>
      </p:sp>
    </p:spTree>
    <p:extLst>
      <p:ext uri="{BB962C8B-B14F-4D97-AF65-F5344CB8AC3E}">
        <p14:creationId xmlns:p14="http://schemas.microsoft.com/office/powerpoint/2010/main" val="19818117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B9904CC-9F99-D146-1359-25F4A42169A6}"/>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48FC6931-95CB-93C6-B0D0-03D2136C64DD}"/>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1469651E-928F-A3FC-E40A-38090DE235A8}"/>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22F93A33-2B92-1D14-6D1F-437FECC8DD5D}"/>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71CB83E3-BA2E-0E8D-994B-6D4C97C4242A}"/>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525581DA-FA08-8167-6984-652539C99C9D}"/>
              </a:ext>
            </a:extLst>
          </p:cNvPr>
          <p:cNvSpPr>
            <a:spLocks noGrp="1"/>
          </p:cNvSpPr>
          <p:nvPr>
            <p:ph type="sldNum" sz="quarter" idx="12"/>
          </p:nvPr>
        </p:nvSpPr>
        <p:spPr/>
        <p:txBody>
          <a:bodyPr/>
          <a:lstStyle>
            <a:lvl1pPr>
              <a:defRPr/>
            </a:lvl1pPr>
          </a:lstStyle>
          <a:p>
            <a:fld id="{3074376F-C245-4E59-BBFE-D2A0FCC76536}" type="slidenum">
              <a:rPr lang="en-US" altLang="zh-CN"/>
              <a:pPr/>
              <a:t>‹#›</a:t>
            </a:fld>
            <a:endParaRPr lang="en-US" altLang="zh-CN"/>
          </a:p>
        </p:txBody>
      </p:sp>
    </p:spTree>
    <p:extLst>
      <p:ext uri="{BB962C8B-B14F-4D97-AF65-F5344CB8AC3E}">
        <p14:creationId xmlns:p14="http://schemas.microsoft.com/office/powerpoint/2010/main" val="4829622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6EEDD0BD-7A4E-B230-E092-0412F1CEDA19}"/>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0D3D150E-75E1-D801-5D2C-0E53EF873991}"/>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33AFC7A0-7D1A-F07F-3A89-688EF8B3FC82}"/>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53A9CA73-1327-8158-5BEA-3D8B37F27C22}"/>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1CBB18FD-0B6F-EE6F-85AE-CF170F66E582}"/>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73CEDBFE-E446-4F64-A4BB-E19A090F1717}"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629A11AE-7C7B-D83F-C3B9-2FB5A5B205B3}"/>
              </a:ext>
            </a:extLst>
          </p:cNvPr>
          <p:cNvSpPr>
            <a:spLocks noGrp="1" noChangeArrowheads="1"/>
          </p:cNvSpPr>
          <p:nvPr>
            <p:ph type="ctrTitle"/>
          </p:nvPr>
        </p:nvSpPr>
        <p:spPr>
          <a:xfrm>
            <a:off x="685800" y="2130425"/>
            <a:ext cx="7772400" cy="1470025"/>
          </a:xfrm>
        </p:spPr>
        <p:txBody>
          <a:bodyPr anchor="ctr"/>
          <a:lstStyle/>
          <a:p>
            <a:r>
              <a:rPr lang="zh-CN" altLang="en-US" sz="4400" b="1"/>
              <a:t>第十三章</a:t>
            </a:r>
          </a:p>
        </p:txBody>
      </p:sp>
      <p:sp>
        <p:nvSpPr>
          <p:cNvPr id="2051" name="Rectangle 3">
            <a:extLst>
              <a:ext uri="{FF2B5EF4-FFF2-40B4-BE49-F238E27FC236}">
                <a16:creationId xmlns:a16="http://schemas.microsoft.com/office/drawing/2014/main" id="{2427E8A5-BA2B-6A10-71C9-6891CA90078B}"/>
              </a:ext>
            </a:extLst>
          </p:cNvPr>
          <p:cNvSpPr>
            <a:spLocks noGrp="1" noChangeArrowheads="1"/>
          </p:cNvSpPr>
          <p:nvPr>
            <p:ph type="subTitle" idx="1"/>
          </p:nvPr>
        </p:nvSpPr>
        <p:spPr>
          <a:xfrm>
            <a:off x="1371600" y="3886200"/>
            <a:ext cx="6400800" cy="1752600"/>
          </a:xfrm>
        </p:spPr>
        <p:txBody>
          <a:bodyPr/>
          <a:lstStyle/>
          <a:p>
            <a:r>
              <a:rPr lang="zh-CN" altLang="en-US" sz="3200" b="1"/>
              <a:t>经纪人营销体系</a:t>
            </a:r>
          </a:p>
          <a:p>
            <a:endParaRPr lang="en-US" altLang="zh-CN" sz="320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画布 100">
            <a:extLst>
              <a:ext uri="{FF2B5EF4-FFF2-40B4-BE49-F238E27FC236}">
                <a16:creationId xmlns:a16="http://schemas.microsoft.com/office/drawing/2014/main" id="{F615445C-7AFF-811F-9192-BADAD7885127}"/>
              </a:ext>
            </a:extLst>
          </p:cNvPr>
          <p:cNvGrpSpPr/>
          <p:nvPr/>
        </p:nvGrpSpPr>
        <p:grpSpPr>
          <a:xfrm>
            <a:off x="539552" y="1417638"/>
            <a:ext cx="8147248" cy="4675658"/>
            <a:chOff x="0" y="0"/>
            <a:chExt cx="4627880" cy="1614805"/>
          </a:xfrm>
        </p:grpSpPr>
        <p:sp>
          <p:nvSpPr>
            <p:cNvPr id="5" name="矩形 4">
              <a:extLst>
                <a:ext uri="{FF2B5EF4-FFF2-40B4-BE49-F238E27FC236}">
                  <a16:creationId xmlns:a16="http://schemas.microsoft.com/office/drawing/2014/main" id="{EE74FC7C-5F2B-BD29-186E-52E7C3F4B74D}"/>
                </a:ext>
              </a:extLst>
            </p:cNvPr>
            <p:cNvSpPr/>
            <p:nvPr/>
          </p:nvSpPr>
          <p:spPr>
            <a:xfrm>
              <a:off x="0" y="0"/>
              <a:ext cx="4627880" cy="1614805"/>
            </a:xfrm>
            <a:prstGeom prst="rect">
              <a:avLst/>
            </a:prstGeom>
            <a:noFill/>
            <a:ln>
              <a:noFill/>
            </a:ln>
          </p:spPr>
        </p:sp>
        <p:sp>
          <p:nvSpPr>
            <p:cNvPr id="6" name="椭圆 5">
              <a:extLst>
                <a:ext uri="{FF2B5EF4-FFF2-40B4-BE49-F238E27FC236}">
                  <a16:creationId xmlns:a16="http://schemas.microsoft.com/office/drawing/2014/main" id="{9A24D24B-4BC1-D01C-97FA-D019E4AB43E8}"/>
                </a:ext>
              </a:extLst>
            </p:cNvPr>
            <p:cNvSpPr/>
            <p:nvPr/>
          </p:nvSpPr>
          <p:spPr>
            <a:xfrm>
              <a:off x="4133669" y="0"/>
              <a:ext cx="466919" cy="1562291"/>
            </a:xfrm>
            <a:prstGeom prst="ellips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upright="1"/>
            <a:lstStyle/>
            <a:p>
              <a:pPr marL="76200" indent="-76200" algn="ctr"/>
              <a:endParaRPr lang="en-US" altLang="zh-CN" sz="2800" b="1"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投</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en-US" sz="2800" b="1" kern="100" dirty="0">
                  <a:effectLst/>
                  <a:latin typeface="宋体" panose="02010600030101010101" pitchFamily="2" charset="-122"/>
                  <a:ea typeface="宋体" panose="02010600030101010101" pitchFamily="2" charset="-122"/>
                  <a:cs typeface="Times New Roman" panose="02020603050405020304" pitchFamily="18" charset="0"/>
                </a:rPr>
                <a:t> </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保</a:t>
              </a:r>
              <a:r>
                <a:rPr lang="en-US" sz="2800" b="1" kern="100" dirty="0">
                  <a:effectLst/>
                  <a:latin typeface="Times New Roman" panose="02020603050405020304" pitchFamily="18" charset="0"/>
                  <a:ea typeface="宋体" panose="02010600030101010101" pitchFamily="2" charset="-122"/>
                  <a:cs typeface="Times New Roman" panose="02020603050405020304" pitchFamily="18" charset="0"/>
                </a:rPr>
                <a:t>      </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en-US" sz="2800" b="1" kern="100" dirty="0">
                  <a:effectLst/>
                  <a:latin typeface="宋体" panose="02010600030101010101" pitchFamily="2" charset="-122"/>
                  <a:ea typeface="宋体" panose="02010600030101010101" pitchFamily="2" charset="-122"/>
                  <a:cs typeface="Times New Roman" panose="02020603050405020304" pitchFamily="18" charset="0"/>
                </a:rPr>
                <a:t> </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人</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7" name="椭圆 6">
              <a:extLst>
                <a:ext uri="{FF2B5EF4-FFF2-40B4-BE49-F238E27FC236}">
                  <a16:creationId xmlns:a16="http://schemas.microsoft.com/office/drawing/2014/main" id="{B16839EB-925B-067C-4AB3-24E845100DC6}"/>
                </a:ext>
              </a:extLst>
            </p:cNvPr>
            <p:cNvSpPr/>
            <p:nvPr/>
          </p:nvSpPr>
          <p:spPr>
            <a:xfrm>
              <a:off x="1800551" y="537539"/>
              <a:ext cx="1192007" cy="622145"/>
            </a:xfrm>
            <a:prstGeom prst="ellips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upright="1"/>
            <a:lstStyle/>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保险经</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纪人</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8" name="椭圆 7">
              <a:extLst>
                <a:ext uri="{FF2B5EF4-FFF2-40B4-BE49-F238E27FC236}">
                  <a16:creationId xmlns:a16="http://schemas.microsoft.com/office/drawing/2014/main" id="{CAEB36D8-B322-CC84-3EF4-7560137A8684}"/>
                </a:ext>
              </a:extLst>
            </p:cNvPr>
            <p:cNvSpPr/>
            <p:nvPr/>
          </p:nvSpPr>
          <p:spPr>
            <a:xfrm>
              <a:off x="198422" y="18234"/>
              <a:ext cx="467656" cy="1500295"/>
            </a:xfrm>
            <a:prstGeom prst="ellips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upright="1"/>
            <a:lstStyle/>
            <a:p>
              <a:pPr marL="76200" indent="-76200" algn="ctr"/>
              <a:endParaRPr lang="en-US" altLang="zh-CN" sz="2800" b="1"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保</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险</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algn="just"/>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公</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司</a:t>
              </a:r>
              <a:endParaRPr lang="zh-CN" sz="28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9" name="自选图形 105">
              <a:extLst>
                <a:ext uri="{FF2B5EF4-FFF2-40B4-BE49-F238E27FC236}">
                  <a16:creationId xmlns:a16="http://schemas.microsoft.com/office/drawing/2014/main" id="{B022568B-77A8-D0B3-625C-D3D21F72AB50}"/>
                </a:ext>
              </a:extLst>
            </p:cNvPr>
            <p:cNvSpPr/>
            <p:nvPr/>
          </p:nvSpPr>
          <p:spPr>
            <a:xfrm>
              <a:off x="728039" y="485754"/>
              <a:ext cx="1039318" cy="339153"/>
            </a:xfrm>
            <a:prstGeom prst="leftArrow">
              <a:avLst>
                <a:gd name="adj1" fmla="val 55435"/>
                <a:gd name="adj2" fmla="val 29992"/>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dirty="0">
                  <a:effectLst/>
                  <a:latin typeface="宋体" panose="02010600030101010101" pitchFamily="2" charset="-122"/>
                  <a:ea typeface="宋体" panose="02010600030101010101" pitchFamily="2" charset="-122"/>
                  <a:cs typeface="Times New Roman" panose="02020603050405020304" pitchFamily="18" charset="0"/>
                </a:rPr>
                <a:t>4</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、询价</a:t>
              </a:r>
            </a:p>
          </p:txBody>
        </p:sp>
        <p:sp>
          <p:nvSpPr>
            <p:cNvPr id="10" name="自选图形 106">
              <a:extLst>
                <a:ext uri="{FF2B5EF4-FFF2-40B4-BE49-F238E27FC236}">
                  <a16:creationId xmlns:a16="http://schemas.microsoft.com/office/drawing/2014/main" id="{74EB97BA-DE09-0D8F-EDC2-5C3A7CC156BE}"/>
                </a:ext>
              </a:extLst>
            </p:cNvPr>
            <p:cNvSpPr/>
            <p:nvPr/>
          </p:nvSpPr>
          <p:spPr>
            <a:xfrm>
              <a:off x="3005835" y="1205634"/>
              <a:ext cx="1095378" cy="341341"/>
            </a:xfrm>
            <a:prstGeom prst="leftArrow">
              <a:avLst>
                <a:gd name="adj1" fmla="val 55435"/>
                <a:gd name="adj2" fmla="val 31407"/>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dirty="0">
                  <a:effectLst/>
                  <a:latin typeface="宋体" panose="02010600030101010101" pitchFamily="2" charset="-122"/>
                  <a:ea typeface="宋体" panose="02010600030101010101" pitchFamily="2" charset="-122"/>
                  <a:cs typeface="Times New Roman" panose="02020603050405020304" pitchFamily="18" charset="0"/>
                </a:rPr>
                <a:t>6</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、确认</a:t>
              </a:r>
            </a:p>
          </p:txBody>
        </p:sp>
        <p:sp>
          <p:nvSpPr>
            <p:cNvPr id="11" name="自选图形 107">
              <a:extLst>
                <a:ext uri="{FF2B5EF4-FFF2-40B4-BE49-F238E27FC236}">
                  <a16:creationId xmlns:a16="http://schemas.microsoft.com/office/drawing/2014/main" id="{5F273965-D740-74CA-78F3-5B2309A620CA}"/>
                </a:ext>
              </a:extLst>
            </p:cNvPr>
            <p:cNvSpPr/>
            <p:nvPr/>
          </p:nvSpPr>
          <p:spPr>
            <a:xfrm>
              <a:off x="3002147" y="138579"/>
              <a:ext cx="1085051" cy="340612"/>
            </a:xfrm>
            <a:prstGeom prst="leftArrow">
              <a:avLst>
                <a:gd name="adj1" fmla="val 55435"/>
                <a:gd name="adj2" fmla="val 31178"/>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a:effectLst/>
                  <a:latin typeface="宋体" panose="02010600030101010101" pitchFamily="2" charset="-122"/>
                  <a:ea typeface="宋体" panose="02010600030101010101" pitchFamily="2" charset="-122"/>
                  <a:cs typeface="Times New Roman" panose="02020603050405020304" pitchFamily="18" charset="0"/>
                </a:rPr>
                <a:t>1</a:t>
              </a:r>
              <a:r>
                <a:rPr lang="zh-CN" sz="2000" kern="100">
                  <a:effectLst/>
                  <a:latin typeface="Times New Roman" panose="02020603050405020304" pitchFamily="18" charset="0"/>
                  <a:ea typeface="宋体" panose="02010600030101010101" pitchFamily="2" charset="-122"/>
                  <a:cs typeface="Times New Roman" panose="02020603050405020304" pitchFamily="18" charset="0"/>
                </a:rPr>
                <a:t>、委托</a:t>
              </a:r>
            </a:p>
          </p:txBody>
        </p:sp>
        <p:sp>
          <p:nvSpPr>
            <p:cNvPr id="12" name="自选图形 108">
              <a:extLst>
                <a:ext uri="{FF2B5EF4-FFF2-40B4-BE49-F238E27FC236}">
                  <a16:creationId xmlns:a16="http://schemas.microsoft.com/office/drawing/2014/main" id="{7A31083D-570F-FE45-8327-DBE97F27D085}"/>
                </a:ext>
              </a:extLst>
            </p:cNvPr>
            <p:cNvSpPr/>
            <p:nvPr/>
          </p:nvSpPr>
          <p:spPr>
            <a:xfrm>
              <a:off x="719188" y="941605"/>
              <a:ext cx="1095378" cy="338423"/>
            </a:xfrm>
            <a:prstGeom prst="leftArrow">
              <a:avLst>
                <a:gd name="adj1" fmla="val 55435"/>
                <a:gd name="adj2" fmla="val 31678"/>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dirty="0">
                  <a:effectLst/>
                  <a:latin typeface="宋体" panose="02010600030101010101" pitchFamily="2" charset="-122"/>
                  <a:ea typeface="宋体" panose="02010600030101010101" pitchFamily="2" charset="-122"/>
                  <a:cs typeface="Times New Roman" panose="02020603050405020304" pitchFamily="18" charset="0"/>
                </a:rPr>
                <a:t>8</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、投保</a:t>
              </a:r>
            </a:p>
          </p:txBody>
        </p:sp>
        <p:sp>
          <p:nvSpPr>
            <p:cNvPr id="13" name="自选图形 109">
              <a:extLst>
                <a:ext uri="{FF2B5EF4-FFF2-40B4-BE49-F238E27FC236}">
                  <a16:creationId xmlns:a16="http://schemas.microsoft.com/office/drawing/2014/main" id="{670C5B19-6B63-2424-F491-92C305BABD92}"/>
                </a:ext>
              </a:extLst>
            </p:cNvPr>
            <p:cNvSpPr/>
            <p:nvPr/>
          </p:nvSpPr>
          <p:spPr>
            <a:xfrm>
              <a:off x="3046405" y="495236"/>
              <a:ext cx="1065135" cy="326024"/>
            </a:xfrm>
            <a:prstGeom prst="rightArrow">
              <a:avLst>
                <a:gd name="adj1" fmla="val 50101"/>
                <a:gd name="adj2" fmla="val 46183"/>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dirty="0">
                  <a:effectLst/>
                  <a:latin typeface="宋体" panose="02010600030101010101" pitchFamily="2" charset="-122"/>
                  <a:ea typeface="宋体" panose="02010600030101010101" pitchFamily="2" charset="-122"/>
                  <a:cs typeface="Times New Roman" panose="02020603050405020304" pitchFamily="18" charset="0"/>
                </a:rPr>
                <a:t>2</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、风险评估</a:t>
              </a:r>
            </a:p>
          </p:txBody>
        </p:sp>
        <p:sp>
          <p:nvSpPr>
            <p:cNvPr id="14" name="自选图形 110">
              <a:extLst>
                <a:ext uri="{FF2B5EF4-FFF2-40B4-BE49-F238E27FC236}">
                  <a16:creationId xmlns:a16="http://schemas.microsoft.com/office/drawing/2014/main" id="{CE3B2452-245C-172B-003C-7E0245E4D587}"/>
                </a:ext>
              </a:extLst>
            </p:cNvPr>
            <p:cNvSpPr/>
            <p:nvPr/>
          </p:nvSpPr>
          <p:spPr>
            <a:xfrm>
              <a:off x="3046405" y="892008"/>
              <a:ext cx="1065135" cy="324566"/>
            </a:xfrm>
            <a:prstGeom prst="rightArrow">
              <a:avLst>
                <a:gd name="adj1" fmla="val 50101"/>
                <a:gd name="adj2" fmla="val 46390"/>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ctr"/>
              <a:r>
                <a:rPr lang="en-US" sz="2000" kern="100" dirty="0">
                  <a:effectLst/>
                  <a:latin typeface="宋体" panose="02010600030101010101" pitchFamily="2" charset="-122"/>
                  <a:ea typeface="宋体" panose="02010600030101010101" pitchFamily="2" charset="-122"/>
                  <a:cs typeface="Times New Roman" panose="02020603050405020304" pitchFamily="18" charset="0"/>
                </a:rPr>
                <a:t>5</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、保险建议</a:t>
              </a:r>
            </a:p>
          </p:txBody>
        </p:sp>
        <p:sp>
          <p:nvSpPr>
            <p:cNvPr id="15" name="矩形 14">
              <a:extLst>
                <a:ext uri="{FF2B5EF4-FFF2-40B4-BE49-F238E27FC236}">
                  <a16:creationId xmlns:a16="http://schemas.microsoft.com/office/drawing/2014/main" id="{B08FA939-D98D-7A15-5037-5FF96938565F}"/>
                </a:ext>
              </a:extLst>
            </p:cNvPr>
            <p:cNvSpPr/>
            <p:nvPr/>
          </p:nvSpPr>
          <p:spPr>
            <a:xfrm>
              <a:off x="2046181" y="99193"/>
              <a:ext cx="700747" cy="408442"/>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just"/>
              <a:r>
                <a:rPr lang="en-US" sz="2000" kern="100" dirty="0">
                  <a:effectLst/>
                  <a:latin typeface="宋体" panose="02010600030101010101" pitchFamily="2" charset="-122"/>
                  <a:ea typeface="宋体" panose="02010600030101010101" pitchFamily="2" charset="-122"/>
                  <a:cs typeface="Times New Roman" panose="02020603050405020304" pitchFamily="18" charset="0"/>
                </a:rPr>
                <a:t>3</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、设计一套或多套保险方案</a:t>
              </a:r>
            </a:p>
          </p:txBody>
        </p:sp>
        <p:sp>
          <p:nvSpPr>
            <p:cNvPr id="16" name="矩形 15">
              <a:extLst>
                <a:ext uri="{FF2B5EF4-FFF2-40B4-BE49-F238E27FC236}">
                  <a16:creationId xmlns:a16="http://schemas.microsoft.com/office/drawing/2014/main" id="{34AF74F5-7146-D4C7-6AEC-657AE57F2282}"/>
                </a:ext>
              </a:extLst>
            </p:cNvPr>
            <p:cNvSpPr/>
            <p:nvPr/>
          </p:nvSpPr>
          <p:spPr>
            <a:xfrm>
              <a:off x="2077161" y="1216574"/>
              <a:ext cx="700747" cy="211515"/>
            </a:xfrm>
            <a:prstGeom prst="rect">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lstStyle/>
            <a:p>
              <a:pPr algn="just"/>
              <a:r>
                <a:rPr lang="en-US" sz="2000" kern="100" dirty="0">
                  <a:effectLst/>
                  <a:latin typeface="宋体" panose="02010600030101010101" pitchFamily="2" charset="-122"/>
                  <a:ea typeface="宋体" panose="02010600030101010101" pitchFamily="2" charset="-122"/>
                  <a:cs typeface="Times New Roman" panose="02020603050405020304" pitchFamily="18" charset="0"/>
                </a:rPr>
                <a:t>7</a:t>
              </a:r>
              <a:r>
                <a:rPr lang="zh-CN" sz="2000" kern="100" dirty="0">
                  <a:effectLst/>
                  <a:latin typeface="Times New Roman" panose="02020603050405020304" pitchFamily="18" charset="0"/>
                  <a:ea typeface="宋体" panose="02010600030101010101" pitchFamily="2" charset="-122"/>
                  <a:cs typeface="Times New Roman" panose="02020603050405020304" pitchFamily="18" charset="0"/>
                </a:rPr>
                <a:t>、制作投保书</a:t>
              </a:r>
            </a:p>
          </p:txBody>
        </p:sp>
      </p:grpSp>
      <p:sp>
        <p:nvSpPr>
          <p:cNvPr id="17" name="标题 16">
            <a:extLst>
              <a:ext uri="{FF2B5EF4-FFF2-40B4-BE49-F238E27FC236}">
                <a16:creationId xmlns:a16="http://schemas.microsoft.com/office/drawing/2014/main" id="{CC15ADFC-2811-17F6-A439-BDFFFD28C44A}"/>
              </a:ext>
            </a:extLst>
          </p:cNvPr>
          <p:cNvSpPr>
            <a:spLocks noGrp="1"/>
          </p:cNvSpPr>
          <p:nvPr>
            <p:ph type="title"/>
          </p:nvPr>
        </p:nvSpPr>
        <p:spPr/>
        <p:txBody>
          <a:bodyPr/>
          <a:lstStyle/>
          <a:p>
            <a:r>
              <a:rPr lang="zh-CN" altLang="en-US" dirty="0"/>
              <a:t>保险经纪公司的工作流程</a:t>
            </a:r>
          </a:p>
        </p:txBody>
      </p:sp>
    </p:spTree>
    <p:extLst>
      <p:ext uri="{BB962C8B-B14F-4D97-AF65-F5344CB8AC3E}">
        <p14:creationId xmlns:p14="http://schemas.microsoft.com/office/powerpoint/2010/main" val="5488454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D77B6734-400D-6D42-C5F1-7837085E1821}"/>
              </a:ext>
            </a:extLst>
          </p:cNvPr>
          <p:cNvSpPr>
            <a:spLocks noGrp="1" noChangeArrowheads="1"/>
          </p:cNvSpPr>
          <p:nvPr>
            <p:ph type="title"/>
          </p:nvPr>
        </p:nvSpPr>
        <p:spPr/>
        <p:txBody>
          <a:bodyPr/>
          <a:lstStyle/>
          <a:p>
            <a:r>
              <a:rPr lang="zh-CN" altLang="en-US"/>
              <a:t>一、</a:t>
            </a:r>
            <a:r>
              <a:rPr lang="zh-CN" altLang="en-US" b="1"/>
              <a:t>安排保险</a:t>
            </a:r>
            <a:r>
              <a:rPr lang="zh-CN" altLang="en-US"/>
              <a:t> </a:t>
            </a:r>
          </a:p>
        </p:txBody>
      </p:sp>
      <p:sp>
        <p:nvSpPr>
          <p:cNvPr id="15363" name="Rectangle 3">
            <a:extLst>
              <a:ext uri="{FF2B5EF4-FFF2-40B4-BE49-F238E27FC236}">
                <a16:creationId xmlns:a16="http://schemas.microsoft.com/office/drawing/2014/main" id="{FB2F9A4A-A5E3-F953-5645-88D540E3295C}"/>
              </a:ext>
            </a:extLst>
          </p:cNvPr>
          <p:cNvSpPr>
            <a:spLocks noGrp="1" noChangeArrowheads="1"/>
          </p:cNvSpPr>
          <p:nvPr>
            <p:ph type="body" idx="1"/>
          </p:nvPr>
        </p:nvSpPr>
        <p:spPr/>
        <p:txBody>
          <a:bodyPr/>
          <a:lstStyle/>
          <a:p>
            <a:pPr marL="609600" indent="-609600"/>
            <a:r>
              <a:rPr lang="zh-CN" altLang="en-US" dirty="0"/>
              <a:t>确定客户，争取更多委托 </a:t>
            </a:r>
          </a:p>
          <a:p>
            <a:pPr marL="609600" indent="-609600"/>
            <a:r>
              <a:rPr lang="zh-CN" altLang="en-US" dirty="0"/>
              <a:t>风险评估</a:t>
            </a:r>
            <a:endParaRPr lang="en-US" altLang="zh-CN" dirty="0"/>
          </a:p>
          <a:p>
            <a:pPr marL="1009650" lvl="1" indent="-609600"/>
            <a:r>
              <a:rPr lang="zh-CN" altLang="en-US" dirty="0"/>
              <a:t>按照风险管理的周期对客户风险进行评估</a:t>
            </a:r>
          </a:p>
          <a:p>
            <a:pPr marL="609600" indent="-609600"/>
            <a:r>
              <a:rPr lang="zh-CN" altLang="en-US" dirty="0"/>
              <a:t>选择保险公司</a:t>
            </a:r>
            <a:endParaRPr lang="en-US" altLang="zh-CN" dirty="0"/>
          </a:p>
          <a:p>
            <a:pPr marL="1009650" lvl="1" indent="-609600"/>
            <a:r>
              <a:rPr lang="zh-CN" altLang="en-US" dirty="0"/>
              <a:t>为客户设计保险方案、询价并选择保险公司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D77B6734-400D-6D42-C5F1-7837085E1821}"/>
              </a:ext>
            </a:extLst>
          </p:cNvPr>
          <p:cNvSpPr>
            <a:spLocks noGrp="1" noChangeArrowheads="1"/>
          </p:cNvSpPr>
          <p:nvPr>
            <p:ph type="title"/>
          </p:nvPr>
        </p:nvSpPr>
        <p:spPr/>
        <p:txBody>
          <a:bodyPr/>
          <a:lstStyle/>
          <a:p>
            <a:r>
              <a:rPr lang="zh-CN" altLang="en-US"/>
              <a:t>一、</a:t>
            </a:r>
            <a:r>
              <a:rPr lang="zh-CN" altLang="en-US" b="1"/>
              <a:t>安排保险</a:t>
            </a:r>
            <a:r>
              <a:rPr lang="zh-CN" altLang="en-US"/>
              <a:t> </a:t>
            </a:r>
          </a:p>
        </p:txBody>
      </p:sp>
      <p:graphicFrame>
        <p:nvGraphicFramePr>
          <p:cNvPr id="3" name="表格 2">
            <a:extLst>
              <a:ext uri="{FF2B5EF4-FFF2-40B4-BE49-F238E27FC236}">
                <a16:creationId xmlns:a16="http://schemas.microsoft.com/office/drawing/2014/main" id="{88F981EA-A10D-9903-61D8-47DEDC1FC8E8}"/>
              </a:ext>
            </a:extLst>
          </p:cNvPr>
          <p:cNvGraphicFramePr>
            <a:graphicFrameLocks noGrp="1"/>
          </p:cNvGraphicFramePr>
          <p:nvPr>
            <p:extLst>
              <p:ext uri="{D42A27DB-BD31-4B8C-83A1-F6EECF244321}">
                <p14:modId xmlns:p14="http://schemas.microsoft.com/office/powerpoint/2010/main" val="3009057313"/>
              </p:ext>
            </p:extLst>
          </p:nvPr>
        </p:nvGraphicFramePr>
        <p:xfrm>
          <a:off x="302840" y="1772816"/>
          <a:ext cx="8517632" cy="4240491"/>
        </p:xfrm>
        <a:graphic>
          <a:graphicData uri="http://schemas.openxmlformats.org/drawingml/2006/table">
            <a:tbl>
              <a:tblPr firstRow="1">
                <a:tableStyleId>{3C2FFA5D-87B4-456A-9821-1D502468CF0F}</a:tableStyleId>
              </a:tblPr>
              <a:tblGrid>
                <a:gridCol w="4562447">
                  <a:extLst>
                    <a:ext uri="{9D8B030D-6E8A-4147-A177-3AD203B41FA5}">
                      <a16:colId xmlns:a16="http://schemas.microsoft.com/office/drawing/2014/main" val="3935244685"/>
                    </a:ext>
                  </a:extLst>
                </a:gridCol>
                <a:gridCol w="3955185">
                  <a:extLst>
                    <a:ext uri="{9D8B030D-6E8A-4147-A177-3AD203B41FA5}">
                      <a16:colId xmlns:a16="http://schemas.microsoft.com/office/drawing/2014/main" val="1148208986"/>
                    </a:ext>
                  </a:extLst>
                </a:gridCol>
              </a:tblGrid>
              <a:tr h="555491">
                <a:tc>
                  <a:txBody>
                    <a:bodyPr/>
                    <a:lstStyle/>
                    <a:p>
                      <a:pPr algn="ctr"/>
                      <a:r>
                        <a:rPr lang="zh-CN" sz="2400" kern="100">
                          <a:effectLst/>
                        </a:rPr>
                        <a:t>大型企业客户</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400" kern="100">
                          <a:effectLst/>
                        </a:rPr>
                        <a:t>小型企业客户</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166446708"/>
                  </a:ext>
                </a:extLst>
              </a:tr>
              <a:tr h="555491">
                <a:tc>
                  <a:txBody>
                    <a:bodyPr/>
                    <a:lstStyle/>
                    <a:p>
                      <a:pPr algn="just"/>
                      <a:r>
                        <a:rPr lang="zh-CN" sz="2400" kern="100">
                          <a:effectLst/>
                        </a:rPr>
                        <a:t>对风险管理和保险经纪人的经营方法非常熟悉</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对保险条款和风险管理不熟悉</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301953797"/>
                  </a:ext>
                </a:extLst>
              </a:tr>
              <a:tr h="1110980">
                <a:tc>
                  <a:txBody>
                    <a:bodyPr/>
                    <a:lstStyle/>
                    <a:p>
                      <a:pPr algn="just"/>
                      <a:r>
                        <a:rPr lang="zh-CN" sz="2400" kern="100">
                          <a:effectLst/>
                        </a:rPr>
                        <a:t>需要适合自己特殊需要的保障计划，而不是传统的定式保险合同，需要专业化的风险管理服务</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需要购买标准的保险保障产品</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82759352"/>
                  </a:ext>
                </a:extLst>
              </a:tr>
              <a:tr h="555491">
                <a:tc>
                  <a:txBody>
                    <a:bodyPr/>
                    <a:lstStyle/>
                    <a:p>
                      <a:pPr algn="just"/>
                      <a:r>
                        <a:rPr lang="zh-CN" sz="2400" kern="100">
                          <a:effectLst/>
                        </a:rPr>
                        <a:t>有些从事国际性业务，营业场所众多</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a:effectLst/>
                        </a:rPr>
                        <a:t>营业场所单一且较为集中</a:t>
                      </a:r>
                      <a:endParaRPr lang="zh-CN" sz="24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356163486"/>
                  </a:ext>
                </a:extLst>
              </a:tr>
              <a:tr h="1110980">
                <a:tc>
                  <a:txBody>
                    <a:bodyPr/>
                    <a:lstStyle/>
                    <a:p>
                      <a:pPr algn="just"/>
                      <a:r>
                        <a:rPr lang="zh-CN" sz="2400" kern="100">
                          <a:effectLst/>
                        </a:rPr>
                        <a:t>有足够的人力和财力资源保证，能够选择运用除了传统保险机制以外的其他风险转移方法</a:t>
                      </a:r>
                      <a:endParaRPr lang="zh-CN" sz="24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400" kern="100" dirty="0">
                          <a:effectLst/>
                        </a:rPr>
                        <a:t>保险是转移风险的重要方法，损失承受能力非常有限</a:t>
                      </a:r>
                      <a:endParaRPr lang="zh-CN" sz="24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435708602"/>
                  </a:ext>
                </a:extLst>
              </a:tr>
            </a:tbl>
          </a:graphicData>
        </a:graphic>
      </p:graphicFrame>
    </p:spTree>
    <p:extLst>
      <p:ext uri="{BB962C8B-B14F-4D97-AF65-F5344CB8AC3E}">
        <p14:creationId xmlns:p14="http://schemas.microsoft.com/office/powerpoint/2010/main" val="19608096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F041577A-168C-8416-9C65-CF2D81FFD5DD}"/>
              </a:ext>
            </a:extLst>
          </p:cNvPr>
          <p:cNvSpPr>
            <a:spLocks noGrp="1" noChangeArrowheads="1"/>
          </p:cNvSpPr>
          <p:nvPr>
            <p:ph type="title"/>
          </p:nvPr>
        </p:nvSpPr>
        <p:spPr/>
        <p:txBody>
          <a:bodyPr/>
          <a:lstStyle/>
          <a:p>
            <a:r>
              <a:rPr lang="zh-CN" altLang="en-US" b="1" dirty="0"/>
              <a:t>二、协助索赔</a:t>
            </a:r>
            <a:r>
              <a:rPr lang="zh-CN" altLang="en-US" dirty="0"/>
              <a:t> </a:t>
            </a:r>
          </a:p>
        </p:txBody>
      </p:sp>
      <p:grpSp>
        <p:nvGrpSpPr>
          <p:cNvPr id="15" name="画布 51">
            <a:extLst>
              <a:ext uri="{FF2B5EF4-FFF2-40B4-BE49-F238E27FC236}">
                <a16:creationId xmlns:a16="http://schemas.microsoft.com/office/drawing/2014/main" id="{EA3F909C-DCB6-19BF-A1E7-EB1AD397561B}"/>
              </a:ext>
            </a:extLst>
          </p:cNvPr>
          <p:cNvGrpSpPr/>
          <p:nvPr/>
        </p:nvGrpSpPr>
        <p:grpSpPr>
          <a:xfrm>
            <a:off x="1043608" y="1340768"/>
            <a:ext cx="7200800" cy="4896544"/>
            <a:chOff x="0" y="0"/>
            <a:chExt cx="3688715" cy="2358558"/>
          </a:xfrm>
        </p:grpSpPr>
        <p:sp>
          <p:nvSpPr>
            <p:cNvPr id="16" name="矩形 15">
              <a:extLst>
                <a:ext uri="{FF2B5EF4-FFF2-40B4-BE49-F238E27FC236}">
                  <a16:creationId xmlns:a16="http://schemas.microsoft.com/office/drawing/2014/main" id="{2F2A8B61-81BC-DDBA-42C0-A960FB3FAE84}"/>
                </a:ext>
              </a:extLst>
            </p:cNvPr>
            <p:cNvSpPr/>
            <p:nvPr/>
          </p:nvSpPr>
          <p:spPr>
            <a:xfrm>
              <a:off x="0" y="0"/>
              <a:ext cx="3688715" cy="2358390"/>
            </a:xfrm>
            <a:prstGeom prst="rect">
              <a:avLst/>
            </a:prstGeom>
            <a:solidFill>
              <a:prstClr val="white"/>
            </a:solidFill>
          </p:spPr>
        </p:sp>
        <p:sp>
          <p:nvSpPr>
            <p:cNvPr id="17" name="椭圆 16">
              <a:extLst>
                <a:ext uri="{FF2B5EF4-FFF2-40B4-BE49-F238E27FC236}">
                  <a16:creationId xmlns:a16="http://schemas.microsoft.com/office/drawing/2014/main" id="{B12ABF3D-AE7A-2288-78EE-C5B70A1556D7}"/>
                </a:ext>
              </a:extLst>
            </p:cNvPr>
            <p:cNvSpPr/>
            <p:nvPr/>
          </p:nvSpPr>
          <p:spPr>
            <a:xfrm>
              <a:off x="1426810" y="3"/>
              <a:ext cx="985380" cy="688931"/>
            </a:xfrm>
            <a:prstGeom prst="ellipse">
              <a:avLst/>
            </a:prstGeom>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pPr algn="ctr"/>
              <a:r>
                <a:rPr lang="zh-CN" sz="2400" kern="100">
                  <a:effectLst/>
                  <a:latin typeface="Times New Roman" panose="02020603050405020304" pitchFamily="18" charset="0"/>
                  <a:ea typeface="宋体" panose="02010600030101010101" pitchFamily="2" charset="-122"/>
                  <a:cs typeface="Times New Roman" panose="02020603050405020304" pitchFamily="18" charset="0"/>
                </a:rPr>
                <a:t>保险经纪人</a:t>
              </a:r>
            </a:p>
          </p:txBody>
        </p:sp>
        <p:sp>
          <p:nvSpPr>
            <p:cNvPr id="18" name="椭圆 17">
              <a:extLst>
                <a:ext uri="{FF2B5EF4-FFF2-40B4-BE49-F238E27FC236}">
                  <a16:creationId xmlns:a16="http://schemas.microsoft.com/office/drawing/2014/main" id="{A0429602-E919-C357-0CBA-4828EE4BE875}"/>
                </a:ext>
              </a:extLst>
            </p:cNvPr>
            <p:cNvSpPr/>
            <p:nvPr/>
          </p:nvSpPr>
          <p:spPr>
            <a:xfrm>
              <a:off x="0" y="1611093"/>
              <a:ext cx="984885" cy="688340"/>
            </a:xfrm>
            <a:prstGeom prst="ellipse">
              <a:avLst/>
            </a:prstGeom>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保险公司</a:t>
              </a:r>
            </a:p>
          </p:txBody>
        </p:sp>
        <p:sp>
          <p:nvSpPr>
            <p:cNvPr id="19" name="椭圆 18">
              <a:extLst>
                <a:ext uri="{FF2B5EF4-FFF2-40B4-BE49-F238E27FC236}">
                  <a16:creationId xmlns:a16="http://schemas.microsoft.com/office/drawing/2014/main" id="{2D156811-EBEC-86C4-9BF9-CDD34264EE11}"/>
                </a:ext>
              </a:extLst>
            </p:cNvPr>
            <p:cNvSpPr/>
            <p:nvPr/>
          </p:nvSpPr>
          <p:spPr>
            <a:xfrm>
              <a:off x="2668045" y="1648671"/>
              <a:ext cx="984885" cy="688340"/>
            </a:xfrm>
            <a:prstGeom prst="ellipse">
              <a:avLst/>
            </a:prstGeom>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投保人</a:t>
              </a:r>
            </a:p>
          </p:txBody>
        </p:sp>
        <p:sp>
          <p:nvSpPr>
            <p:cNvPr id="22" name="箭头: 下 21">
              <a:extLst>
                <a:ext uri="{FF2B5EF4-FFF2-40B4-BE49-F238E27FC236}">
                  <a16:creationId xmlns:a16="http://schemas.microsoft.com/office/drawing/2014/main" id="{2C3A6C0A-0D1E-4347-63F1-D710D0EF5087}"/>
                </a:ext>
              </a:extLst>
            </p:cNvPr>
            <p:cNvSpPr/>
            <p:nvPr/>
          </p:nvSpPr>
          <p:spPr>
            <a:xfrm rot="9174829">
              <a:off x="2322071" y="675255"/>
              <a:ext cx="321945" cy="1092835"/>
            </a:xfrm>
            <a:prstGeom prst="downArrow">
              <a:avLst/>
            </a:prstGeom>
            <a:ln/>
          </p:spPr>
          <p:style>
            <a:lnRef idx="1">
              <a:schemeClr val="accent5"/>
            </a:lnRef>
            <a:fillRef idx="2">
              <a:schemeClr val="accent5"/>
            </a:fillRef>
            <a:effectRef idx="1">
              <a:schemeClr val="accent5"/>
            </a:effectRef>
            <a:fontRef idx="minor">
              <a:schemeClr val="dk1"/>
            </a:fontRef>
          </p:style>
          <p:txBody>
            <a:bodyPr rot="0" spcFirstLastPara="0" vert="vert270" wrap="square" lIns="0" tIns="0" rIns="0" bIns="0" numCol="1" spcCol="0" rtlCol="0" fromWordArt="0" anchor="ctr" anchorCtr="0" forceAA="0" compatLnSpc="1">
              <a:prstTxWarp prst="textNoShape">
                <a:avLst/>
              </a:prstTxWarp>
              <a:noAutofit/>
            </a:bodyPr>
            <a:lstStyle/>
            <a:p>
              <a:pPr algn="ctr"/>
              <a:r>
                <a:rPr lang="en-US" sz="2400" kern="100" dirty="0">
                  <a:effectLst/>
                  <a:latin typeface="Times New Roman" panose="02020603050405020304" pitchFamily="18" charset="0"/>
                  <a:ea typeface="宋体" panose="02010600030101010101" pitchFamily="2" charset="-122"/>
                  <a:cs typeface="Times New Roman" panose="02020603050405020304" pitchFamily="18" charset="0"/>
                </a:rPr>
                <a:t>1</a:t>
              </a: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出险通知</a:t>
              </a:r>
            </a:p>
          </p:txBody>
        </p:sp>
        <p:sp>
          <p:nvSpPr>
            <p:cNvPr id="23" name="箭头: 下 22">
              <a:extLst>
                <a:ext uri="{FF2B5EF4-FFF2-40B4-BE49-F238E27FC236}">
                  <a16:creationId xmlns:a16="http://schemas.microsoft.com/office/drawing/2014/main" id="{1BFB1BB3-438B-B51E-4C6C-2C86ECE04071}"/>
                </a:ext>
              </a:extLst>
            </p:cNvPr>
            <p:cNvSpPr/>
            <p:nvPr/>
          </p:nvSpPr>
          <p:spPr>
            <a:xfrm rot="9035851">
              <a:off x="2722684" y="479574"/>
              <a:ext cx="321945" cy="1092835"/>
            </a:xfrm>
            <a:prstGeom prst="downArrow">
              <a:avLst/>
            </a:prstGeom>
            <a:ln/>
          </p:spPr>
          <p:style>
            <a:lnRef idx="1">
              <a:schemeClr val="accent5"/>
            </a:lnRef>
            <a:fillRef idx="2">
              <a:schemeClr val="accent5"/>
            </a:fillRef>
            <a:effectRef idx="1">
              <a:schemeClr val="accent5"/>
            </a:effectRef>
            <a:fontRef idx="minor">
              <a:schemeClr val="dk1"/>
            </a:fontRef>
          </p:style>
          <p:txBody>
            <a:bodyPr rot="0" spcFirstLastPara="0" vert="vert270" wrap="square" lIns="0" tIns="0" rIns="0" bIns="0" numCol="1" spcCol="0" rtlCol="0" fromWordArt="0" anchor="ctr" anchorCtr="0" forceAA="0" compatLnSpc="1">
              <a:prstTxWarp prst="textNoShape">
                <a:avLst/>
              </a:prstTxWarp>
              <a:noAutofit/>
            </a:bodyPr>
            <a:lstStyle/>
            <a:p>
              <a:pPr algn="ctr"/>
              <a:r>
                <a:rPr lang="en-US" sz="2400" kern="100" dirty="0">
                  <a:effectLst/>
                  <a:latin typeface="Times New Roman" panose="02020603050405020304" pitchFamily="18" charset="0"/>
                  <a:ea typeface="宋体" panose="02010600030101010101" pitchFamily="2" charset="-122"/>
                  <a:cs typeface="Times New Roman" panose="02020603050405020304" pitchFamily="18" charset="0"/>
                </a:rPr>
                <a:t>3</a:t>
              </a: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协助查勘</a:t>
              </a:r>
            </a:p>
          </p:txBody>
        </p:sp>
        <p:sp>
          <p:nvSpPr>
            <p:cNvPr id="24" name="自选图形 123">
              <a:extLst>
                <a:ext uri="{FF2B5EF4-FFF2-40B4-BE49-F238E27FC236}">
                  <a16:creationId xmlns:a16="http://schemas.microsoft.com/office/drawing/2014/main" id="{C8257CFA-18A7-0664-895D-B0470FDB63B4}"/>
                </a:ext>
              </a:extLst>
            </p:cNvPr>
            <p:cNvSpPr/>
            <p:nvPr/>
          </p:nvSpPr>
          <p:spPr>
            <a:xfrm>
              <a:off x="1035148" y="1702951"/>
              <a:ext cx="1515885" cy="324485"/>
            </a:xfrm>
            <a:prstGeom prst="rightArrow">
              <a:avLst>
                <a:gd name="adj1" fmla="val 50101"/>
                <a:gd name="adj2" fmla="val 61681"/>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en-US" sz="2400" kern="100" dirty="0">
                  <a:effectLst/>
                  <a:latin typeface="Times New Roman" panose="02020603050405020304" pitchFamily="18" charset="0"/>
                  <a:ea typeface="宋体" panose="02010600030101010101" pitchFamily="2" charset="-122"/>
                  <a:cs typeface="Times New Roman" panose="02020603050405020304" pitchFamily="18" charset="0"/>
                </a:rPr>
                <a:t>3</a:t>
              </a: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、现场查勘</a:t>
              </a:r>
            </a:p>
          </p:txBody>
        </p:sp>
        <p:sp>
          <p:nvSpPr>
            <p:cNvPr id="25" name="自选图形 122">
              <a:extLst>
                <a:ext uri="{FF2B5EF4-FFF2-40B4-BE49-F238E27FC236}">
                  <a16:creationId xmlns:a16="http://schemas.microsoft.com/office/drawing/2014/main" id="{CA0CF871-49B3-2E67-54BA-EEA39BBC4015}"/>
                </a:ext>
              </a:extLst>
            </p:cNvPr>
            <p:cNvSpPr/>
            <p:nvPr/>
          </p:nvSpPr>
          <p:spPr>
            <a:xfrm>
              <a:off x="1034461" y="2057394"/>
              <a:ext cx="1524687" cy="301164"/>
            </a:xfrm>
            <a:prstGeom prst="rightArrow">
              <a:avLst>
                <a:gd name="adj1" fmla="val 50101"/>
                <a:gd name="adj2" fmla="val 67869"/>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en-US" sz="2400" kern="100" dirty="0">
                  <a:effectLst/>
                  <a:latin typeface="Times New Roman" panose="02020603050405020304" pitchFamily="18" charset="0"/>
                  <a:ea typeface="宋体" panose="02010600030101010101" pitchFamily="2" charset="-122"/>
                  <a:cs typeface="Times New Roman" panose="02020603050405020304" pitchFamily="18" charset="0"/>
                </a:rPr>
                <a:t>5</a:t>
              </a: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、赔款</a:t>
              </a:r>
            </a:p>
          </p:txBody>
        </p:sp>
      </p:grpSp>
      <p:sp>
        <p:nvSpPr>
          <p:cNvPr id="26" name="箭头: 下 25">
            <a:extLst>
              <a:ext uri="{FF2B5EF4-FFF2-40B4-BE49-F238E27FC236}">
                <a16:creationId xmlns:a16="http://schemas.microsoft.com/office/drawing/2014/main" id="{EFD68ECF-DE09-2E10-9405-31FAEF766359}"/>
              </a:ext>
            </a:extLst>
          </p:cNvPr>
          <p:cNvSpPr/>
          <p:nvPr/>
        </p:nvSpPr>
        <p:spPr>
          <a:xfrm rot="2089466">
            <a:off x="2541694" y="2448965"/>
            <a:ext cx="677451" cy="2252855"/>
          </a:xfrm>
          <a:prstGeom prst="downArrow">
            <a:avLst/>
          </a:prstGeom>
          <a:ln/>
        </p:spPr>
        <p:style>
          <a:lnRef idx="1">
            <a:schemeClr val="accent5"/>
          </a:lnRef>
          <a:fillRef idx="2">
            <a:schemeClr val="accent5"/>
          </a:fillRef>
          <a:effectRef idx="1">
            <a:schemeClr val="accent5"/>
          </a:effectRef>
          <a:fontRef idx="minor">
            <a:schemeClr val="dk1"/>
          </a:fontRef>
        </p:style>
        <p:txBody>
          <a:bodyPr rot="0" spcFirstLastPara="0" vert="vert270" wrap="square" lIns="0" tIns="0" rIns="0" bIns="0" numCol="1" spcCol="0" rtlCol="0" fromWordArt="0" anchor="ctr" anchorCtr="0" forceAA="0" compatLnSpc="1">
            <a:prstTxWarp prst="textNoShape">
              <a:avLst/>
            </a:prstTxWarp>
            <a:noAutofit/>
          </a:bodyPr>
          <a:lstStyle/>
          <a:p>
            <a:pPr algn="ctr"/>
            <a:r>
              <a:rPr lang="en-US" sz="2400" kern="100" dirty="0">
                <a:effectLst/>
                <a:latin typeface="Times New Roman" panose="02020603050405020304" pitchFamily="18" charset="0"/>
                <a:ea typeface="宋体" panose="02010600030101010101" pitchFamily="2" charset="-122"/>
                <a:cs typeface="Times New Roman" panose="02020603050405020304" pitchFamily="18" charset="0"/>
              </a:rPr>
              <a:t>2</a:t>
            </a: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迅速通知</a:t>
            </a:r>
          </a:p>
        </p:txBody>
      </p:sp>
      <p:sp>
        <p:nvSpPr>
          <p:cNvPr id="27" name="箭头: 下 26">
            <a:extLst>
              <a:ext uri="{FF2B5EF4-FFF2-40B4-BE49-F238E27FC236}">
                <a16:creationId xmlns:a16="http://schemas.microsoft.com/office/drawing/2014/main" id="{A45137C6-7B35-C78C-15A2-A9DE0DE1AE04}"/>
              </a:ext>
            </a:extLst>
          </p:cNvPr>
          <p:cNvSpPr/>
          <p:nvPr/>
        </p:nvSpPr>
        <p:spPr>
          <a:xfrm rot="2089466">
            <a:off x="3149196" y="2857694"/>
            <a:ext cx="677451" cy="2252855"/>
          </a:xfrm>
          <a:prstGeom prst="downArrow">
            <a:avLst/>
          </a:prstGeom>
          <a:ln/>
        </p:spPr>
        <p:style>
          <a:lnRef idx="1">
            <a:schemeClr val="accent5"/>
          </a:lnRef>
          <a:fillRef idx="2">
            <a:schemeClr val="accent5"/>
          </a:fillRef>
          <a:effectRef idx="1">
            <a:schemeClr val="accent5"/>
          </a:effectRef>
          <a:fontRef idx="minor">
            <a:schemeClr val="dk1"/>
          </a:fontRef>
        </p:style>
        <p:txBody>
          <a:bodyPr rot="0" spcFirstLastPara="0" vert="vert270" wrap="square" lIns="0" tIns="0" rIns="0" bIns="0" numCol="1" spcCol="0" rtlCol="0" fromWordArt="0" anchor="ctr" anchorCtr="0" forceAA="0" compatLnSpc="1">
            <a:prstTxWarp prst="textNoShape">
              <a:avLst/>
            </a:prstTxWarp>
            <a:noAutofit/>
          </a:bodyPr>
          <a:lstStyle/>
          <a:p>
            <a:pPr algn="ctr"/>
            <a:r>
              <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4</a:t>
            </a:r>
            <a:r>
              <a:rPr lang="zh-CN" altLang="en-US" sz="2400" kern="100" dirty="0">
                <a:effectLst/>
                <a:latin typeface="Times New Roman" panose="02020603050405020304" pitchFamily="18" charset="0"/>
                <a:ea typeface="宋体" panose="02010600030101010101" pitchFamily="2" charset="-122"/>
                <a:cs typeface="Times New Roman" panose="02020603050405020304" pitchFamily="18" charset="0"/>
              </a:rPr>
              <a:t>代理索赔</a:t>
            </a:r>
            <a:endParaRPr 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Tree>
    <p:extLst>
      <p:ext uri="{BB962C8B-B14F-4D97-AF65-F5344CB8AC3E}">
        <p14:creationId xmlns:p14="http://schemas.microsoft.com/office/powerpoint/2010/main" val="16434902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F041577A-168C-8416-9C65-CF2D81FFD5DD}"/>
              </a:ext>
            </a:extLst>
          </p:cNvPr>
          <p:cNvSpPr>
            <a:spLocks noGrp="1" noChangeArrowheads="1"/>
          </p:cNvSpPr>
          <p:nvPr>
            <p:ph type="title"/>
          </p:nvPr>
        </p:nvSpPr>
        <p:spPr/>
        <p:txBody>
          <a:bodyPr/>
          <a:lstStyle/>
          <a:p>
            <a:r>
              <a:rPr lang="zh-CN" altLang="en-US" b="1"/>
              <a:t>二、协助索赔</a:t>
            </a:r>
            <a:r>
              <a:rPr lang="zh-CN" altLang="en-US"/>
              <a:t> </a:t>
            </a:r>
          </a:p>
        </p:txBody>
      </p:sp>
      <p:sp>
        <p:nvSpPr>
          <p:cNvPr id="16387" name="Rectangle 3">
            <a:extLst>
              <a:ext uri="{FF2B5EF4-FFF2-40B4-BE49-F238E27FC236}">
                <a16:creationId xmlns:a16="http://schemas.microsoft.com/office/drawing/2014/main" id="{06D05B46-D51C-1299-760D-1D543B84081B}"/>
              </a:ext>
            </a:extLst>
          </p:cNvPr>
          <p:cNvSpPr>
            <a:spLocks noGrp="1" noChangeArrowheads="1"/>
          </p:cNvSpPr>
          <p:nvPr>
            <p:ph type="body" idx="1"/>
          </p:nvPr>
        </p:nvSpPr>
        <p:spPr/>
        <p:txBody>
          <a:bodyPr/>
          <a:lstStyle/>
          <a:p>
            <a:r>
              <a:rPr lang="zh-CN" altLang="en-US" sz="2800"/>
              <a:t>保险经纪人在协助被保险人索赔时的基本职责：</a:t>
            </a:r>
          </a:p>
          <a:p>
            <a:pPr lvl="1"/>
            <a:r>
              <a:rPr lang="zh-CN" altLang="en-US" sz="2400"/>
              <a:t>迅速向保险人递交出险通知书；</a:t>
            </a:r>
          </a:p>
          <a:p>
            <a:pPr lvl="1"/>
            <a:r>
              <a:rPr lang="zh-CN" altLang="en-US" sz="2400"/>
              <a:t>根据保单提醒被保险人注意自己的权利和义务；</a:t>
            </a:r>
          </a:p>
          <a:p>
            <a:pPr lvl="1"/>
            <a:r>
              <a:rPr lang="zh-CN" altLang="en-US" sz="2400"/>
              <a:t>安排完成索赔申请；</a:t>
            </a:r>
          </a:p>
          <a:p>
            <a:pPr lvl="1"/>
            <a:r>
              <a:rPr lang="zh-CN" altLang="en-US" sz="2400"/>
              <a:t>确定是否已经指定了公估人，并告知客户公估人的作用；</a:t>
            </a:r>
          </a:p>
          <a:p>
            <a:pPr lvl="1"/>
            <a:r>
              <a:rPr lang="zh-CN" altLang="en-US" sz="2400"/>
              <a:t>协助被保险人准备该索赔的文件和信息；</a:t>
            </a:r>
          </a:p>
          <a:p>
            <a:pPr lvl="1"/>
            <a:r>
              <a:rPr lang="zh-CN" altLang="en-US" sz="2400"/>
              <a:t>如果遇到了重大损失，保险经纪人应该出席公估人和保险公司的现场会议。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EE2EA1C7-B77A-2912-977A-5EE50C98B43A}"/>
              </a:ext>
            </a:extLst>
          </p:cNvPr>
          <p:cNvSpPr>
            <a:spLocks noGrp="1" noChangeArrowheads="1"/>
          </p:cNvSpPr>
          <p:nvPr>
            <p:ph type="title"/>
          </p:nvPr>
        </p:nvSpPr>
        <p:spPr/>
        <p:txBody>
          <a:bodyPr/>
          <a:lstStyle/>
          <a:p>
            <a:r>
              <a:rPr lang="zh-CN" altLang="en-US" b="1"/>
              <a:t>三、其他服务</a:t>
            </a:r>
          </a:p>
        </p:txBody>
      </p:sp>
      <p:grpSp>
        <p:nvGrpSpPr>
          <p:cNvPr id="3" name="画布 124">
            <a:extLst>
              <a:ext uri="{FF2B5EF4-FFF2-40B4-BE49-F238E27FC236}">
                <a16:creationId xmlns:a16="http://schemas.microsoft.com/office/drawing/2014/main" id="{BF6041C6-F782-2C98-FCB0-CFCAA4466C29}"/>
              </a:ext>
            </a:extLst>
          </p:cNvPr>
          <p:cNvGrpSpPr/>
          <p:nvPr/>
        </p:nvGrpSpPr>
        <p:grpSpPr>
          <a:xfrm>
            <a:off x="755576" y="1628800"/>
            <a:ext cx="7560840" cy="3816424"/>
            <a:chOff x="0" y="0"/>
            <a:chExt cx="3846195" cy="1485900"/>
          </a:xfrm>
        </p:grpSpPr>
        <p:sp>
          <p:nvSpPr>
            <p:cNvPr id="4" name="矩形 3">
              <a:extLst>
                <a:ext uri="{FF2B5EF4-FFF2-40B4-BE49-F238E27FC236}">
                  <a16:creationId xmlns:a16="http://schemas.microsoft.com/office/drawing/2014/main" id="{CF0EC2F0-05D6-CADA-8E29-4C7C0C99243A}"/>
                </a:ext>
              </a:extLst>
            </p:cNvPr>
            <p:cNvSpPr/>
            <p:nvPr/>
          </p:nvSpPr>
          <p:spPr>
            <a:xfrm>
              <a:off x="0" y="0"/>
              <a:ext cx="3846195" cy="1485900"/>
            </a:xfrm>
            <a:prstGeom prst="rect">
              <a:avLst/>
            </a:prstGeom>
            <a:noFill/>
            <a:ln>
              <a:noFill/>
            </a:ln>
          </p:spPr>
        </p:sp>
        <p:sp>
          <p:nvSpPr>
            <p:cNvPr id="5" name="椭圆 4">
              <a:extLst>
                <a:ext uri="{FF2B5EF4-FFF2-40B4-BE49-F238E27FC236}">
                  <a16:creationId xmlns:a16="http://schemas.microsoft.com/office/drawing/2014/main" id="{14D187D8-86EE-EFD6-7A88-2FB874EEC2E2}"/>
                </a:ext>
              </a:extLst>
            </p:cNvPr>
            <p:cNvSpPr/>
            <p:nvPr/>
          </p:nvSpPr>
          <p:spPr>
            <a:xfrm>
              <a:off x="2915997" y="439861"/>
              <a:ext cx="737428" cy="643379"/>
            </a:xfrm>
            <a:prstGeom prst="ellips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upright="1"/>
            <a:lstStyle/>
            <a:p>
              <a:pPr algn="ctr"/>
              <a:r>
                <a:rPr lang="zh-CN" sz="2400" b="1" kern="100" dirty="0">
                  <a:effectLst/>
                  <a:latin typeface="Times New Roman" panose="02020603050405020304" pitchFamily="18" charset="0"/>
                  <a:ea typeface="宋体" panose="02010600030101010101" pitchFamily="2" charset="-122"/>
                  <a:cs typeface="Times New Roman" panose="02020603050405020304" pitchFamily="18" charset="0"/>
                </a:rPr>
                <a:t>投保人</a:t>
              </a:r>
              <a:endParaRPr 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6" name="椭圆 5">
              <a:extLst>
                <a:ext uri="{FF2B5EF4-FFF2-40B4-BE49-F238E27FC236}">
                  <a16:creationId xmlns:a16="http://schemas.microsoft.com/office/drawing/2014/main" id="{10709DDE-03AC-E14C-A538-E5A28E07DFF3}"/>
                </a:ext>
              </a:extLst>
            </p:cNvPr>
            <p:cNvSpPr/>
            <p:nvPr/>
          </p:nvSpPr>
          <p:spPr>
            <a:xfrm>
              <a:off x="46473" y="465392"/>
              <a:ext cx="729553" cy="622955"/>
            </a:xfrm>
            <a:prstGeom prst="ellipse">
              <a:avLst/>
            </a:prstGeom>
            <a:ln>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upright="1"/>
            <a:lstStyle/>
            <a:p>
              <a:pPr marL="76200" indent="-76200" algn="ctr"/>
              <a:r>
                <a:rPr lang="zh-CN" sz="2400" b="1" kern="100" dirty="0">
                  <a:effectLst/>
                  <a:latin typeface="Times New Roman" panose="02020603050405020304" pitchFamily="18" charset="0"/>
                  <a:ea typeface="宋体" panose="02010600030101010101" pitchFamily="2" charset="-122"/>
                  <a:cs typeface="Times New Roman" panose="02020603050405020304" pitchFamily="18" charset="0"/>
                </a:rPr>
                <a:t>保险经</a:t>
              </a:r>
              <a:endParaRPr 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marL="76200" indent="-76200" algn="ctr"/>
              <a:r>
                <a:rPr lang="zh-CN" sz="2400" b="1" kern="100" dirty="0">
                  <a:effectLst/>
                  <a:latin typeface="Times New Roman" panose="02020603050405020304" pitchFamily="18" charset="0"/>
                  <a:ea typeface="宋体" panose="02010600030101010101" pitchFamily="2" charset="-122"/>
                  <a:cs typeface="Times New Roman" panose="02020603050405020304" pitchFamily="18" charset="0"/>
                </a:rPr>
                <a:t>纪人</a:t>
              </a:r>
              <a:endParaRPr 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p:txBody>
        </p:sp>
        <p:sp>
          <p:nvSpPr>
            <p:cNvPr id="7" name="自选图形 128">
              <a:extLst>
                <a:ext uri="{FF2B5EF4-FFF2-40B4-BE49-F238E27FC236}">
                  <a16:creationId xmlns:a16="http://schemas.microsoft.com/office/drawing/2014/main" id="{8DE801B0-1154-4430-B2B7-18BCE8F838B2}"/>
                </a:ext>
              </a:extLst>
            </p:cNvPr>
            <p:cNvSpPr/>
            <p:nvPr/>
          </p:nvSpPr>
          <p:spPr>
            <a:xfrm>
              <a:off x="940525" y="1034367"/>
              <a:ext cx="1973997" cy="326796"/>
            </a:xfrm>
            <a:prstGeom prst="rightArrow">
              <a:avLst>
                <a:gd name="adj1" fmla="val 50101"/>
                <a:gd name="adj2" fmla="val 58563"/>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风险转移、化解的建议</a:t>
              </a:r>
            </a:p>
          </p:txBody>
        </p:sp>
        <p:sp>
          <p:nvSpPr>
            <p:cNvPr id="8" name="自选图形 129">
              <a:extLst>
                <a:ext uri="{FF2B5EF4-FFF2-40B4-BE49-F238E27FC236}">
                  <a16:creationId xmlns:a16="http://schemas.microsoft.com/office/drawing/2014/main" id="{C509C5DA-4C0A-87BD-98FC-B43E29BA232D}"/>
                </a:ext>
              </a:extLst>
            </p:cNvPr>
            <p:cNvSpPr/>
            <p:nvPr/>
          </p:nvSpPr>
          <p:spPr>
            <a:xfrm>
              <a:off x="949377" y="736750"/>
              <a:ext cx="1973997" cy="324608"/>
            </a:xfrm>
            <a:prstGeom prst="rightArrow">
              <a:avLst>
                <a:gd name="adj1" fmla="val 50101"/>
                <a:gd name="adj2" fmla="val 61531"/>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密切关注风险的变化</a:t>
              </a:r>
            </a:p>
          </p:txBody>
        </p:sp>
        <p:sp>
          <p:nvSpPr>
            <p:cNvPr id="9" name="自选图形 130">
              <a:extLst>
                <a:ext uri="{FF2B5EF4-FFF2-40B4-BE49-F238E27FC236}">
                  <a16:creationId xmlns:a16="http://schemas.microsoft.com/office/drawing/2014/main" id="{3166E658-61B8-4AB1-C077-96688CDB5BE4}"/>
                </a:ext>
              </a:extLst>
            </p:cNvPr>
            <p:cNvSpPr/>
            <p:nvPr/>
          </p:nvSpPr>
          <p:spPr>
            <a:xfrm>
              <a:off x="919871" y="118901"/>
              <a:ext cx="1974734" cy="323878"/>
            </a:xfrm>
            <a:prstGeom prst="rightArrow">
              <a:avLst>
                <a:gd name="adj1" fmla="val 50101"/>
                <a:gd name="adj2" fmla="val 52678"/>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调查分析风险</a:t>
              </a:r>
            </a:p>
          </p:txBody>
        </p:sp>
        <p:sp>
          <p:nvSpPr>
            <p:cNvPr id="10" name="自选图形 131">
              <a:extLst>
                <a:ext uri="{FF2B5EF4-FFF2-40B4-BE49-F238E27FC236}">
                  <a16:creationId xmlns:a16="http://schemas.microsoft.com/office/drawing/2014/main" id="{B3260D8F-D2F5-8FBB-EEB9-D998930D8B06}"/>
                </a:ext>
              </a:extLst>
            </p:cNvPr>
            <p:cNvSpPr/>
            <p:nvPr/>
          </p:nvSpPr>
          <p:spPr>
            <a:xfrm>
              <a:off x="938312" y="434026"/>
              <a:ext cx="1974734" cy="323878"/>
            </a:xfrm>
            <a:prstGeom prst="rightArrow">
              <a:avLst>
                <a:gd name="adj1" fmla="val 50101"/>
                <a:gd name="adj2" fmla="val 57834"/>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lIns="0" tIns="0" rIns="0" bIns="0" upright="1">
              <a:noAutofit/>
            </a:bodyPr>
            <a:lstStyle/>
            <a:p>
              <a:pPr algn="ctr"/>
              <a:r>
                <a:rPr lang="zh-CN" sz="2400" kern="100" dirty="0">
                  <a:effectLst/>
                  <a:latin typeface="Times New Roman" panose="02020603050405020304" pitchFamily="18" charset="0"/>
                  <a:ea typeface="宋体" panose="02010600030101010101" pitchFamily="2" charset="-122"/>
                  <a:cs typeface="Times New Roman" panose="02020603050405020304" pitchFamily="18" charset="0"/>
                </a:rPr>
                <a:t>提出防灾防损的建议</a:t>
              </a:r>
            </a:p>
          </p:txBody>
        </p:sp>
      </p:grpSp>
    </p:spTree>
    <p:extLst>
      <p:ext uri="{BB962C8B-B14F-4D97-AF65-F5344CB8AC3E}">
        <p14:creationId xmlns:p14="http://schemas.microsoft.com/office/powerpoint/2010/main" val="17133374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EE2EA1C7-B77A-2912-977A-5EE50C98B43A}"/>
              </a:ext>
            </a:extLst>
          </p:cNvPr>
          <p:cNvSpPr>
            <a:spLocks noGrp="1" noChangeArrowheads="1"/>
          </p:cNvSpPr>
          <p:nvPr>
            <p:ph type="title"/>
          </p:nvPr>
        </p:nvSpPr>
        <p:spPr/>
        <p:txBody>
          <a:bodyPr/>
          <a:lstStyle/>
          <a:p>
            <a:r>
              <a:rPr lang="zh-CN" altLang="en-US" b="1"/>
              <a:t>三、其他服务</a:t>
            </a:r>
          </a:p>
        </p:txBody>
      </p:sp>
      <p:sp>
        <p:nvSpPr>
          <p:cNvPr id="17411" name="Rectangle 3">
            <a:extLst>
              <a:ext uri="{FF2B5EF4-FFF2-40B4-BE49-F238E27FC236}">
                <a16:creationId xmlns:a16="http://schemas.microsoft.com/office/drawing/2014/main" id="{9BE5C696-0F42-DAF4-AA69-E534FF307462}"/>
              </a:ext>
            </a:extLst>
          </p:cNvPr>
          <p:cNvSpPr>
            <a:spLocks noGrp="1" noChangeArrowheads="1"/>
          </p:cNvSpPr>
          <p:nvPr>
            <p:ph type="body" idx="1"/>
          </p:nvPr>
        </p:nvSpPr>
        <p:spPr/>
        <p:txBody>
          <a:bodyPr/>
          <a:lstStyle/>
          <a:p>
            <a:r>
              <a:rPr lang="zh-CN" altLang="en-US"/>
              <a:t>提供防灾、防损</a:t>
            </a:r>
          </a:p>
          <a:p>
            <a:r>
              <a:rPr lang="zh-CN" altLang="en-US"/>
              <a:t>风险评估</a:t>
            </a:r>
          </a:p>
          <a:p>
            <a:r>
              <a:rPr lang="zh-CN" altLang="en-US"/>
              <a:t>风险管理咨询服务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D5459CB-425E-B723-4203-9FAF6CC2CA66}"/>
              </a:ext>
            </a:extLst>
          </p:cNvPr>
          <p:cNvSpPr>
            <a:spLocks noGrp="1"/>
          </p:cNvSpPr>
          <p:nvPr>
            <p:ph type="title"/>
          </p:nvPr>
        </p:nvSpPr>
        <p:spPr/>
        <p:txBody>
          <a:bodyPr/>
          <a:lstStyle/>
          <a:p>
            <a:r>
              <a:rPr lang="zh-CN" altLang="en-US" dirty="0"/>
              <a:t>四、经纪人的业务发展</a:t>
            </a:r>
          </a:p>
        </p:txBody>
      </p:sp>
      <p:sp>
        <p:nvSpPr>
          <p:cNvPr id="3" name="内容占位符 2">
            <a:extLst>
              <a:ext uri="{FF2B5EF4-FFF2-40B4-BE49-F238E27FC236}">
                <a16:creationId xmlns:a16="http://schemas.microsoft.com/office/drawing/2014/main" id="{D840BD33-F0DD-6418-1672-506A9682F17B}"/>
              </a:ext>
            </a:extLst>
          </p:cNvPr>
          <p:cNvSpPr>
            <a:spLocks noGrp="1"/>
          </p:cNvSpPr>
          <p:nvPr>
            <p:ph idx="1"/>
          </p:nvPr>
        </p:nvSpPr>
        <p:spPr>
          <a:xfrm>
            <a:off x="457200" y="1600201"/>
            <a:ext cx="8229600" cy="748680"/>
          </a:xfrm>
        </p:spPr>
        <p:txBody>
          <a:bodyPr/>
          <a:lstStyle/>
          <a:p>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保险经纪公司已经逐渐演变为风险管理的供应商，而并非仅是保险市场的一种营销渠道。</a:t>
            </a:r>
            <a:endParaRPr lang="zh-CN" altLang="en-US" sz="2400" dirty="0"/>
          </a:p>
        </p:txBody>
      </p:sp>
      <p:graphicFrame>
        <p:nvGraphicFramePr>
          <p:cNvPr id="4" name="表格 3">
            <a:extLst>
              <a:ext uri="{FF2B5EF4-FFF2-40B4-BE49-F238E27FC236}">
                <a16:creationId xmlns:a16="http://schemas.microsoft.com/office/drawing/2014/main" id="{B38DB5EE-6F00-F3B4-1753-0BCA413ABDB8}"/>
              </a:ext>
            </a:extLst>
          </p:cNvPr>
          <p:cNvGraphicFramePr>
            <a:graphicFrameLocks noGrp="1"/>
          </p:cNvGraphicFramePr>
          <p:nvPr>
            <p:extLst>
              <p:ext uri="{D42A27DB-BD31-4B8C-83A1-F6EECF244321}">
                <p14:modId xmlns:p14="http://schemas.microsoft.com/office/powerpoint/2010/main" val="2507826712"/>
              </p:ext>
            </p:extLst>
          </p:nvPr>
        </p:nvGraphicFramePr>
        <p:xfrm>
          <a:off x="251520" y="2420888"/>
          <a:ext cx="8784975" cy="4272336"/>
        </p:xfrm>
        <a:graphic>
          <a:graphicData uri="http://schemas.openxmlformats.org/drawingml/2006/table">
            <a:tbl>
              <a:tblPr firstRow="1" bandRow="1">
                <a:tableStyleId>{5C22544A-7EE6-4342-B048-85BDC9FD1C3A}</a:tableStyleId>
              </a:tblPr>
              <a:tblGrid>
                <a:gridCol w="2927638">
                  <a:extLst>
                    <a:ext uri="{9D8B030D-6E8A-4147-A177-3AD203B41FA5}">
                      <a16:colId xmlns:a16="http://schemas.microsoft.com/office/drawing/2014/main" val="1616383423"/>
                    </a:ext>
                  </a:extLst>
                </a:gridCol>
                <a:gridCol w="3132635">
                  <a:extLst>
                    <a:ext uri="{9D8B030D-6E8A-4147-A177-3AD203B41FA5}">
                      <a16:colId xmlns:a16="http://schemas.microsoft.com/office/drawing/2014/main" val="3414753540"/>
                    </a:ext>
                  </a:extLst>
                </a:gridCol>
                <a:gridCol w="2724702">
                  <a:extLst>
                    <a:ext uri="{9D8B030D-6E8A-4147-A177-3AD203B41FA5}">
                      <a16:colId xmlns:a16="http://schemas.microsoft.com/office/drawing/2014/main" val="592170003"/>
                    </a:ext>
                  </a:extLst>
                </a:gridCol>
              </a:tblGrid>
              <a:tr h="381642">
                <a:tc>
                  <a:txBody>
                    <a:bodyPr/>
                    <a:lstStyle/>
                    <a:p>
                      <a:pPr algn="ctr"/>
                      <a:r>
                        <a:rPr lang="zh-CN" sz="2000" kern="100" dirty="0">
                          <a:effectLst/>
                        </a:rPr>
                        <a:t>直接保险经纪服务</a:t>
                      </a:r>
                      <a:endParaRPr lang="zh-CN" sz="2000" kern="100" dirty="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100">
                          <a:effectLst/>
                        </a:rPr>
                        <a:t>其他咨询服务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ctr"/>
                      <a:r>
                        <a:rPr lang="zh-CN" sz="2000" kern="100">
                          <a:effectLst/>
                        </a:rPr>
                        <a:t>再保险经纪服务</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067066536"/>
                  </a:ext>
                </a:extLst>
              </a:tr>
              <a:tr h="381642">
                <a:tc>
                  <a:txBody>
                    <a:bodyPr/>
                    <a:lstStyle/>
                    <a:p>
                      <a:pPr algn="just"/>
                      <a:r>
                        <a:rPr lang="zh-CN" sz="2000" kern="100">
                          <a:effectLst/>
                        </a:rPr>
                        <a:t>理赔管理与咨询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资产管理</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巨灾风险建模</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730976060"/>
                  </a:ext>
                </a:extLst>
              </a:tr>
              <a:tr h="381642">
                <a:tc>
                  <a:txBody>
                    <a:bodyPr/>
                    <a:lstStyle/>
                    <a:p>
                      <a:pPr algn="just"/>
                      <a:r>
                        <a:rPr lang="zh-CN" sz="2000" kern="100">
                          <a:effectLst/>
                        </a:rPr>
                        <a:t>损失控制与设计服务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员工养老金咨询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保险精算服务</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45566674"/>
                  </a:ext>
                </a:extLst>
              </a:tr>
              <a:tr h="381642">
                <a:tc>
                  <a:txBody>
                    <a:bodyPr/>
                    <a:lstStyle/>
                    <a:p>
                      <a:pPr algn="just"/>
                      <a:r>
                        <a:rPr lang="zh-CN" sz="2000" kern="100">
                          <a:effectLst/>
                        </a:rPr>
                        <a:t>专业自保管理</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管理咨询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再保险责任自然终止服务</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534919667"/>
                  </a:ext>
                </a:extLst>
              </a:tr>
              <a:tr h="381642">
                <a:tc>
                  <a:txBody>
                    <a:bodyPr/>
                    <a:lstStyle/>
                    <a:p>
                      <a:pPr algn="just"/>
                      <a:r>
                        <a:rPr lang="zh-CN" sz="2000" kern="100">
                          <a:effectLst/>
                        </a:rPr>
                        <a:t>风险管理服务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人力资源外包</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巨灾管理咨询</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221702542"/>
                  </a:ext>
                </a:extLst>
              </a:tr>
              <a:tr h="381642">
                <a:tc>
                  <a:txBody>
                    <a:bodyPr/>
                    <a:lstStyle/>
                    <a:p>
                      <a:pPr algn="just"/>
                      <a:r>
                        <a:rPr lang="zh-CN" sz="2000" kern="100">
                          <a:effectLst/>
                        </a:rPr>
                        <a:t>并购咨询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环境风险</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风险证券化</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177298641"/>
                  </a:ext>
                </a:extLst>
              </a:tr>
              <a:tr h="381642">
                <a:tc>
                  <a:txBody>
                    <a:bodyPr/>
                    <a:lstStyle/>
                    <a:p>
                      <a:pPr algn="just"/>
                      <a:r>
                        <a:rPr lang="zh-CN" sz="2000" kern="100">
                          <a:effectLst/>
                        </a:rPr>
                        <a:t>非传统风险管理咨询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破坏与恐怖主义风险</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网络服务</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4022310081"/>
                  </a:ext>
                </a:extLst>
              </a:tr>
              <a:tr h="381642">
                <a:tc>
                  <a:txBody>
                    <a:bodyPr/>
                    <a:lstStyle/>
                    <a:p>
                      <a:pPr algn="just"/>
                      <a:r>
                        <a:rPr lang="zh-CN" sz="2000" kern="100">
                          <a:effectLst/>
                        </a:rPr>
                        <a:t>信息服务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政治风险咨询</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动态金融分析（</a:t>
                      </a:r>
                      <a:r>
                        <a:rPr lang="en-US" sz="2000" kern="100">
                          <a:effectLst/>
                        </a:rPr>
                        <a:t>DFA</a:t>
                      </a:r>
                      <a:r>
                        <a:rPr lang="zh-CN" sz="2000" kern="100">
                          <a:effectLst/>
                        </a:rPr>
                        <a:t>）</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676824345"/>
                  </a:ext>
                </a:extLst>
              </a:tr>
              <a:tr h="381642">
                <a:tc>
                  <a:txBody>
                    <a:bodyPr/>
                    <a:lstStyle/>
                    <a:p>
                      <a:pPr algn="just"/>
                      <a:r>
                        <a:rPr lang="zh-CN" sz="2000" kern="100">
                          <a:effectLst/>
                        </a:rPr>
                        <a:t>保单签订与管理</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业务连续性与规划</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en-US" sz="2000" kern="100">
                          <a:effectLst/>
                        </a:rPr>
                        <a:t> </a:t>
                      </a:r>
                      <a:endParaRPr lang="zh-CN" sz="2000" kern="10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113518176"/>
                  </a:ext>
                </a:extLst>
              </a:tr>
              <a:tr h="381642">
                <a:tc>
                  <a:txBody>
                    <a:bodyPr/>
                    <a:lstStyle/>
                    <a:p>
                      <a:pPr algn="just"/>
                      <a:r>
                        <a:rPr lang="zh-CN" sz="2000" kern="100">
                          <a:effectLst/>
                        </a:rPr>
                        <a:t>保险精算服务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zh-CN" sz="2000" kern="100">
                          <a:effectLst/>
                        </a:rPr>
                        <a:t>紧急情况事前规划与评估服务</a:t>
                      </a:r>
                      <a:endParaRPr lang="zh-CN" sz="2000" kern="100">
                        <a:effectLst/>
                        <a:latin typeface="Times New Roman" panose="02020603050405020304" pitchFamily="18" charset="0"/>
                        <a:ea typeface="宋体" panose="02010600030101010101" pitchFamily="2" charset="-122"/>
                      </a:endParaRPr>
                    </a:p>
                  </a:txBody>
                  <a:tcPr marL="68580" marR="68580" marT="0" marB="0"/>
                </a:tc>
                <a:tc>
                  <a:txBody>
                    <a:bodyPr/>
                    <a:lstStyle/>
                    <a:p>
                      <a:pPr algn="just"/>
                      <a:r>
                        <a:rPr lang="en-US" sz="2000" kern="100" dirty="0">
                          <a:effectLst/>
                        </a:rPr>
                        <a:t> </a:t>
                      </a:r>
                      <a:endParaRPr lang="zh-CN" sz="2000" kern="100" dirty="0">
                        <a:effectLst/>
                        <a:latin typeface="Times New Roman" panose="02020603050405020304" pitchFamily="18" charset="0"/>
                        <a:ea typeface="宋体" panose="02010600030101010101" pitchFamily="2" charset="-122"/>
                      </a:endParaRPr>
                    </a:p>
                  </a:txBody>
                  <a:tcPr marL="68580" marR="68580" marT="0" marB="0"/>
                </a:tc>
                <a:extLst>
                  <a:ext uri="{0D108BD9-81ED-4DB2-BD59-A6C34878D82A}">
                    <a16:rowId xmlns:a16="http://schemas.microsoft.com/office/drawing/2014/main" val="2359665736"/>
                  </a:ext>
                </a:extLst>
              </a:tr>
            </a:tbl>
          </a:graphicData>
        </a:graphic>
      </p:graphicFrame>
    </p:spTree>
    <p:extLst>
      <p:ext uri="{BB962C8B-B14F-4D97-AF65-F5344CB8AC3E}">
        <p14:creationId xmlns:p14="http://schemas.microsoft.com/office/powerpoint/2010/main" val="5843255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7A3C695-A985-906E-D79F-1AD8B4D70695}"/>
              </a:ext>
            </a:extLst>
          </p:cNvPr>
          <p:cNvSpPr>
            <a:spLocks noGrp="1"/>
          </p:cNvSpPr>
          <p:nvPr>
            <p:ph type="title"/>
          </p:nvPr>
        </p:nvSpPr>
        <p:spPr/>
        <p:txBody>
          <a:bodyPr/>
          <a:lstStyle/>
          <a:p>
            <a:r>
              <a:rPr lang="zh-CN" altLang="en-US" dirty="0"/>
              <a:t>五、保险经纪人应对全面风险管理的发展趋势</a:t>
            </a:r>
          </a:p>
        </p:txBody>
      </p:sp>
      <p:sp>
        <p:nvSpPr>
          <p:cNvPr id="3" name="内容占位符 2">
            <a:extLst>
              <a:ext uri="{FF2B5EF4-FFF2-40B4-BE49-F238E27FC236}">
                <a16:creationId xmlns:a16="http://schemas.microsoft.com/office/drawing/2014/main" id="{0525DCA1-4777-BC7A-9C33-543CB20B372F}"/>
              </a:ext>
            </a:extLst>
          </p:cNvPr>
          <p:cNvSpPr>
            <a:spLocks noGrp="1"/>
          </p:cNvSpPr>
          <p:nvPr>
            <p:ph idx="1"/>
          </p:nvPr>
        </p:nvSpPr>
        <p:spPr/>
        <p:txBody>
          <a:bodyPr/>
          <a:lstStyle/>
          <a:p>
            <a:pPr algn="just">
              <a:spcBef>
                <a:spcPts val="600"/>
              </a:spcBef>
              <a:spcAft>
                <a:spcPts val="0"/>
              </a:spcAft>
            </a:pPr>
            <a:r>
              <a:rPr lang="zh-CN" altLang="zh-CN" sz="2400" kern="100" dirty="0">
                <a:effectLst/>
                <a:latin typeface="Times New Roman" panose="02020603050405020304" pitchFamily="18" charset="0"/>
                <a:ea typeface="宋体" panose="02010600030101010101" pitchFamily="2" charset="-122"/>
              </a:rPr>
              <a:t>信息需求增加使保险经纪公司面对机会</a:t>
            </a:r>
          </a:p>
          <a:p>
            <a:pPr algn="just">
              <a:spcBef>
                <a:spcPts val="600"/>
              </a:spcBef>
              <a:spcAft>
                <a:spcPts val="0"/>
              </a:spcAft>
            </a:pPr>
            <a:r>
              <a:rPr lang="zh-CN" altLang="zh-CN" sz="2400" kern="100" dirty="0">
                <a:effectLst/>
                <a:latin typeface="Times New Roman" panose="02020603050405020304" pitchFamily="18" charset="0"/>
                <a:ea typeface="宋体" panose="02010600030101010101" pitchFamily="2" charset="-122"/>
              </a:rPr>
              <a:t>全球化提高了对保险经纪公司的服务需求</a:t>
            </a:r>
          </a:p>
          <a:p>
            <a:pPr algn="just">
              <a:spcBef>
                <a:spcPts val="600"/>
              </a:spcBef>
              <a:spcAft>
                <a:spcPts val="0"/>
              </a:spcAft>
            </a:pPr>
            <a:r>
              <a:rPr lang="zh-CN" altLang="zh-CN" sz="2400" kern="100" dirty="0">
                <a:effectLst/>
                <a:latin typeface="Times New Roman" panose="02020603050405020304" pitchFamily="18" charset="0"/>
                <a:ea typeface="宋体" panose="02010600030101010101" pitchFamily="2" charset="-122"/>
              </a:rPr>
              <a:t>风险状况越来越复杂，增加了市场对于经纪公司风险管理服务的需求</a:t>
            </a:r>
          </a:p>
          <a:p>
            <a:pPr algn="just">
              <a:spcBef>
                <a:spcPts val="600"/>
              </a:spcBef>
              <a:spcAft>
                <a:spcPts val="0"/>
              </a:spcAft>
            </a:pPr>
            <a:r>
              <a:rPr lang="zh-CN" altLang="zh-CN" sz="2400" kern="100" dirty="0">
                <a:effectLst/>
                <a:latin typeface="Times New Roman" panose="02020603050405020304" pitchFamily="18" charset="0"/>
                <a:ea typeface="宋体" panose="02010600030101010101" pitchFamily="2" charset="-122"/>
              </a:rPr>
              <a:t>越来越多的客户选择非传统风险转移工具，为自保管理服务提供商机</a:t>
            </a:r>
          </a:p>
          <a:p>
            <a:pPr algn="just">
              <a:spcBef>
                <a:spcPts val="600"/>
              </a:spcBef>
              <a:spcAft>
                <a:spcPts val="0"/>
              </a:spcAft>
            </a:pPr>
            <a:r>
              <a:rPr lang="zh-CN" altLang="zh-CN" sz="2400" kern="100" dirty="0">
                <a:effectLst/>
                <a:latin typeface="Times New Roman" panose="02020603050405020304" pitchFamily="18" charset="0"/>
                <a:ea typeface="宋体" panose="02010600030101010101" pitchFamily="2" charset="-122"/>
              </a:rPr>
              <a:t>新兴保险市场出现了大量的增长潜力，为保险经纪公司提供了商机</a:t>
            </a:r>
          </a:p>
          <a:p>
            <a:endParaRPr lang="zh-CN" altLang="en-US" dirty="0"/>
          </a:p>
        </p:txBody>
      </p:sp>
    </p:spTree>
    <p:extLst>
      <p:ext uri="{BB962C8B-B14F-4D97-AF65-F5344CB8AC3E}">
        <p14:creationId xmlns:p14="http://schemas.microsoft.com/office/powerpoint/2010/main" val="21635459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6" name="Rectangle 4">
            <a:extLst>
              <a:ext uri="{FF2B5EF4-FFF2-40B4-BE49-F238E27FC236}">
                <a16:creationId xmlns:a16="http://schemas.microsoft.com/office/drawing/2014/main" id="{154BD12D-9564-4352-EFB5-850582E23E29}"/>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8437" name="Rectangle 5">
            <a:extLst>
              <a:ext uri="{FF2B5EF4-FFF2-40B4-BE49-F238E27FC236}">
                <a16:creationId xmlns:a16="http://schemas.microsoft.com/office/drawing/2014/main" id="{BD2F9B76-18BC-FF70-2DEA-53AE0F8FD3F2}"/>
              </a:ext>
            </a:extLst>
          </p:cNvPr>
          <p:cNvSpPr>
            <a:spLocks noGrp="1" noChangeArrowheads="1"/>
          </p:cNvSpPr>
          <p:nvPr>
            <p:ph type="subTitle" idx="1"/>
          </p:nvPr>
        </p:nvSpPr>
        <p:spPr>
          <a:xfrm>
            <a:off x="1371600" y="3886200"/>
            <a:ext cx="6400800" cy="1752600"/>
          </a:xfrm>
        </p:spPr>
        <p:txBody>
          <a:bodyPr/>
          <a:lstStyle/>
          <a:p>
            <a:r>
              <a:rPr lang="zh-CN" altLang="en-US" sz="3200"/>
              <a:t>保险经纪人的业务管理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BD79E061-F6B4-47DD-2808-98537C2A551C}"/>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071FC4E3-7E68-124D-5B0D-9FC65DC0477A}"/>
              </a:ext>
            </a:extLst>
          </p:cNvPr>
          <p:cNvSpPr>
            <a:spLocks noGrp="1" noChangeArrowheads="1"/>
          </p:cNvSpPr>
          <p:nvPr>
            <p:ph type="subTitle" idx="1"/>
          </p:nvPr>
        </p:nvSpPr>
        <p:spPr>
          <a:xfrm>
            <a:off x="1371600" y="3886200"/>
            <a:ext cx="6400800" cy="1752600"/>
          </a:xfrm>
        </p:spPr>
        <p:txBody>
          <a:bodyPr/>
          <a:lstStyle/>
          <a:p>
            <a:r>
              <a:rPr lang="zh-CN" altLang="en-US" sz="3200"/>
              <a:t>经纪人营销体系的特点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EEE5D2AE-0A34-71DC-989D-E5A3A7405813}"/>
              </a:ext>
            </a:extLst>
          </p:cNvPr>
          <p:cNvSpPr>
            <a:spLocks noGrp="1" noChangeArrowheads="1"/>
          </p:cNvSpPr>
          <p:nvPr>
            <p:ph type="title"/>
          </p:nvPr>
        </p:nvSpPr>
        <p:spPr/>
        <p:txBody>
          <a:bodyPr/>
          <a:lstStyle/>
          <a:p>
            <a:r>
              <a:rPr lang="zh-CN" altLang="en-US" b="1"/>
              <a:t>一、保险经纪人的业务管理</a:t>
            </a:r>
            <a:r>
              <a:rPr lang="zh-CN" altLang="en-US"/>
              <a:t> </a:t>
            </a:r>
          </a:p>
        </p:txBody>
      </p:sp>
      <p:sp>
        <p:nvSpPr>
          <p:cNvPr id="20483" name="Rectangle 3">
            <a:extLst>
              <a:ext uri="{FF2B5EF4-FFF2-40B4-BE49-F238E27FC236}">
                <a16:creationId xmlns:a16="http://schemas.microsoft.com/office/drawing/2014/main" id="{BCCFCA73-C8BA-52B3-5ACE-3C68C3E17757}"/>
              </a:ext>
            </a:extLst>
          </p:cNvPr>
          <p:cNvSpPr>
            <a:spLocks noGrp="1" noChangeArrowheads="1"/>
          </p:cNvSpPr>
          <p:nvPr>
            <p:ph type="body" idx="1"/>
          </p:nvPr>
        </p:nvSpPr>
        <p:spPr/>
        <p:txBody>
          <a:bodyPr/>
          <a:lstStyle/>
          <a:p>
            <a:pPr>
              <a:lnSpc>
                <a:spcPct val="80000"/>
              </a:lnSpc>
            </a:pPr>
            <a:r>
              <a:rPr lang="zh-CN" altLang="en-US" sz="2800" dirty="0"/>
              <a:t>我国的</a:t>
            </a:r>
            <a:r>
              <a:rPr lang="en-US" altLang="zh-CN" sz="2800" dirty="0"/>
              <a:t>《</a:t>
            </a:r>
            <a:r>
              <a:rPr lang="zh-CN" altLang="en-US" sz="2800" dirty="0"/>
              <a:t>保险经纪机构管理规定</a:t>
            </a:r>
            <a:r>
              <a:rPr lang="en-US" altLang="zh-CN" sz="2800" dirty="0"/>
              <a:t>》</a:t>
            </a:r>
            <a:r>
              <a:rPr lang="zh-CN" altLang="en-US" sz="2800" dirty="0"/>
              <a:t>中没有明确限定保险经纪人只能从事财产保险业务或人身保险业务，但是规定了经纪人能够从事的业务范围。</a:t>
            </a:r>
            <a:endParaRPr lang="en-US" altLang="zh-CN" sz="1800" kern="100" dirty="0">
              <a:latin typeface="Times New Roman" panose="02020603050405020304" pitchFamily="18" charset="0"/>
              <a:ea typeface="宋体" panose="02010600030101010101" pitchFamily="2" charset="-122"/>
            </a:endParaRPr>
          </a:p>
          <a:p>
            <a:pPr lvl="1">
              <a:lnSpc>
                <a:spcPct val="8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投保人拟订投保方案</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8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选择保险公司以及办理投保手续</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8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协助被保险人或者受益人进行索赔</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8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再保险经纪业务</a:t>
            </a:r>
            <a:endParaRPr lang="en-US" altLang="zh-CN" sz="2400" kern="100" dirty="0">
              <a:effectLst/>
              <a:latin typeface="Times New Roman" panose="02020603050405020304" pitchFamily="18" charset="0"/>
              <a:ea typeface="宋体" panose="02010600030101010101" pitchFamily="2" charset="-122"/>
              <a:cs typeface="Times New Roman" panose="02020603050405020304" pitchFamily="18" charset="0"/>
            </a:endParaRPr>
          </a:p>
          <a:p>
            <a:pPr lvl="1">
              <a:lnSpc>
                <a:spcPct val="80000"/>
              </a:lnSpc>
            </a:pPr>
            <a:r>
              <a:rPr lang="zh-CN" altLang="zh-CN" sz="2400" kern="100" dirty="0">
                <a:effectLst/>
                <a:latin typeface="Times New Roman" panose="02020603050405020304" pitchFamily="18" charset="0"/>
                <a:ea typeface="宋体" panose="02010600030101010101" pitchFamily="2" charset="-122"/>
                <a:cs typeface="Times New Roman" panose="02020603050405020304" pitchFamily="18" charset="0"/>
              </a:rPr>
              <a:t>为委托人提供防灾、防损或风险评估、风险管理咨询服务</a:t>
            </a:r>
            <a:endParaRPr lang="zh-CN" altLang="en-US" sz="2400"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EEE5D2AE-0A34-71DC-989D-E5A3A7405813}"/>
              </a:ext>
            </a:extLst>
          </p:cNvPr>
          <p:cNvSpPr>
            <a:spLocks noGrp="1" noChangeArrowheads="1"/>
          </p:cNvSpPr>
          <p:nvPr>
            <p:ph type="title"/>
          </p:nvPr>
        </p:nvSpPr>
        <p:spPr/>
        <p:txBody>
          <a:bodyPr/>
          <a:lstStyle/>
          <a:p>
            <a:r>
              <a:rPr lang="zh-CN" altLang="en-US" b="1"/>
              <a:t>一、保险经纪人的业务管理</a:t>
            </a:r>
            <a:r>
              <a:rPr lang="zh-CN" altLang="en-US"/>
              <a:t> </a:t>
            </a:r>
          </a:p>
        </p:txBody>
      </p:sp>
      <p:sp>
        <p:nvSpPr>
          <p:cNvPr id="20483" name="Rectangle 3">
            <a:extLst>
              <a:ext uri="{FF2B5EF4-FFF2-40B4-BE49-F238E27FC236}">
                <a16:creationId xmlns:a16="http://schemas.microsoft.com/office/drawing/2014/main" id="{BCCFCA73-C8BA-52B3-5ACE-3C68C3E17757}"/>
              </a:ext>
            </a:extLst>
          </p:cNvPr>
          <p:cNvSpPr>
            <a:spLocks noGrp="1" noChangeArrowheads="1"/>
          </p:cNvSpPr>
          <p:nvPr>
            <p:ph type="body" idx="1"/>
          </p:nvPr>
        </p:nvSpPr>
        <p:spPr/>
        <p:txBody>
          <a:bodyPr/>
          <a:lstStyle/>
          <a:p>
            <a:pPr>
              <a:lnSpc>
                <a:spcPct val="80000"/>
              </a:lnSpc>
            </a:pPr>
            <a:r>
              <a:rPr lang="zh-CN" altLang="en-US" sz="2800" dirty="0"/>
              <a:t>其他详细规定：</a:t>
            </a: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保险经纪机构从事保险经纪业务时，应当与委托人签订书面委托合同。</a:t>
            </a: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应当建立专门账簿，记载保险经纪业务收支情况</a:t>
            </a:r>
          </a:p>
          <a:p>
            <a:pPr indent="266700" algn="just">
              <a:spcBef>
                <a:spcPts val="600"/>
              </a:spcBef>
            </a:pPr>
            <a:r>
              <a:rPr lang="zh-CN" altLang="zh-CN" sz="2400" kern="100" dirty="0">
                <a:solidFill>
                  <a:srgbClr val="403F3D"/>
                </a:solidFill>
                <a:effectLst/>
                <a:latin typeface="����"/>
                <a:ea typeface="宋体" panose="02010600030101010101" pitchFamily="2" charset="-122"/>
                <a:cs typeface="宋体" panose="02010600030101010101" pitchFamily="2" charset="-122"/>
              </a:rPr>
              <a:t>应当建立完整规范的业务档案</a:t>
            </a:r>
            <a:endParaRPr lang="en-US" altLang="zh-CN" sz="2400" kern="100" dirty="0">
              <a:solidFill>
                <a:srgbClr val="403F3D"/>
              </a:solidFill>
              <a:effectLst/>
              <a:latin typeface="����"/>
              <a:ea typeface="宋体" panose="02010600030101010101" pitchFamily="2" charset="-122"/>
              <a:cs typeface="宋体" panose="02010600030101010101" pitchFamily="2" charset="-122"/>
            </a:endParaRP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在开展业务过程中，应当制作规范的客户告知书</a:t>
            </a:r>
            <a:endParaRPr lang="en-US" altLang="zh-CN" sz="2400" kern="100" dirty="0">
              <a:effectLst/>
              <a:latin typeface="Times New Roman" panose="02020603050405020304" pitchFamily="18" charset="0"/>
              <a:ea typeface="宋体" panose="02010600030101010101" pitchFamily="2" charset="-122"/>
            </a:endParaRP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不得销售非保险金融产品</a:t>
            </a:r>
            <a:endParaRPr lang="en-US" altLang="zh-CN" sz="2400" kern="100" dirty="0">
              <a:effectLst/>
              <a:latin typeface="Times New Roman" panose="02020603050405020304" pitchFamily="18" charset="0"/>
              <a:ea typeface="宋体" panose="02010600030101010101" pitchFamily="2" charset="-122"/>
            </a:endParaRPr>
          </a:p>
          <a:p>
            <a:pPr indent="266700" algn="just">
              <a:spcBef>
                <a:spcPts val="600"/>
              </a:spcBef>
            </a:pPr>
            <a:r>
              <a:rPr lang="zh-CN" altLang="zh-CN" sz="2400" kern="100" dirty="0">
                <a:effectLst/>
                <a:latin typeface="Times New Roman" panose="02020603050405020304" pitchFamily="18" charset="0"/>
                <a:ea typeface="宋体" panose="02010600030101010101" pitchFamily="2" charset="-122"/>
              </a:rPr>
              <a:t>不得与非法从事保险业务或者保险中介业务的机构或者个人发生保险经纪业务往来</a:t>
            </a:r>
          </a:p>
        </p:txBody>
      </p:sp>
    </p:spTree>
    <p:extLst>
      <p:ext uri="{BB962C8B-B14F-4D97-AF65-F5344CB8AC3E}">
        <p14:creationId xmlns:p14="http://schemas.microsoft.com/office/powerpoint/2010/main" val="69064040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21C1CAB0-ECF8-1D83-AAEE-9A20A8714C9C}"/>
              </a:ext>
            </a:extLst>
          </p:cNvPr>
          <p:cNvSpPr>
            <a:spLocks noGrp="1" noChangeArrowheads="1"/>
          </p:cNvSpPr>
          <p:nvPr>
            <p:ph type="title"/>
          </p:nvPr>
        </p:nvSpPr>
        <p:spPr/>
        <p:txBody>
          <a:bodyPr/>
          <a:lstStyle/>
          <a:p>
            <a:r>
              <a:rPr lang="zh-CN" altLang="en-US" b="1"/>
              <a:t>二、保险经纪人的报酬</a:t>
            </a:r>
            <a:r>
              <a:rPr lang="zh-CN" altLang="en-US"/>
              <a:t> </a:t>
            </a:r>
          </a:p>
        </p:txBody>
      </p:sp>
      <p:sp>
        <p:nvSpPr>
          <p:cNvPr id="21507" name="Rectangle 3">
            <a:extLst>
              <a:ext uri="{FF2B5EF4-FFF2-40B4-BE49-F238E27FC236}">
                <a16:creationId xmlns:a16="http://schemas.microsoft.com/office/drawing/2014/main" id="{7DC0E291-1DAB-F7FB-AE90-95514515288D}"/>
              </a:ext>
            </a:extLst>
          </p:cNvPr>
          <p:cNvSpPr>
            <a:spLocks noGrp="1" noChangeArrowheads="1"/>
          </p:cNvSpPr>
          <p:nvPr>
            <p:ph type="body" idx="1"/>
          </p:nvPr>
        </p:nvSpPr>
        <p:spPr/>
        <p:txBody>
          <a:bodyPr/>
          <a:lstStyle/>
          <a:p>
            <a:r>
              <a:rPr lang="zh-CN" altLang="en-US"/>
              <a:t>保险经纪人主要以收取佣金为利润来源</a:t>
            </a:r>
          </a:p>
          <a:p>
            <a:r>
              <a:rPr lang="zh-CN" altLang="en-US"/>
              <a:t>支付给保险经纪人的主要补偿形式是首年佣金和后续佣金。</a:t>
            </a:r>
          </a:p>
          <a:p>
            <a:r>
              <a:rPr lang="zh-CN" altLang="en-US"/>
              <a:t>保险经纪公司有时也从客户那里获得服务费，而不是从保险公司那里领取佣金。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2222BD54-B1AE-3F0F-1E3E-8B951F0FD482}"/>
              </a:ext>
            </a:extLst>
          </p:cNvPr>
          <p:cNvSpPr>
            <a:spLocks noGrp="1" noChangeArrowheads="1"/>
          </p:cNvSpPr>
          <p:nvPr>
            <p:ph type="title"/>
          </p:nvPr>
        </p:nvSpPr>
        <p:spPr/>
        <p:txBody>
          <a:bodyPr/>
          <a:lstStyle/>
          <a:p>
            <a:r>
              <a:rPr lang="zh-CN" altLang="en-US" b="1"/>
              <a:t>三、保险经纪人的道德</a:t>
            </a:r>
            <a:r>
              <a:rPr lang="zh-CN" altLang="en-US"/>
              <a:t> </a:t>
            </a:r>
          </a:p>
        </p:txBody>
      </p:sp>
      <p:sp>
        <p:nvSpPr>
          <p:cNvPr id="22531" name="Rectangle 3">
            <a:extLst>
              <a:ext uri="{FF2B5EF4-FFF2-40B4-BE49-F238E27FC236}">
                <a16:creationId xmlns:a16="http://schemas.microsoft.com/office/drawing/2014/main" id="{9B2A484A-8A33-0918-E9F8-5020C01BF395}"/>
              </a:ext>
            </a:extLst>
          </p:cNvPr>
          <p:cNvSpPr>
            <a:spLocks noGrp="1" noChangeArrowheads="1"/>
          </p:cNvSpPr>
          <p:nvPr>
            <p:ph type="body" idx="1"/>
          </p:nvPr>
        </p:nvSpPr>
        <p:spPr/>
        <p:txBody>
          <a:bodyPr/>
          <a:lstStyle/>
          <a:p>
            <a:r>
              <a:rPr lang="zh-CN" altLang="en-US" dirty="0"/>
              <a:t>不得有欺骗保险公司、投保人、被保险人或者受益人的行为</a:t>
            </a:r>
          </a:p>
          <a:p>
            <a:r>
              <a:rPr lang="zh-CN" altLang="en-US" dirty="0"/>
              <a:t>不得有不正当竞争行为</a:t>
            </a:r>
          </a:p>
          <a:p>
            <a:r>
              <a:rPr lang="en-US" altLang="zh-CN" dirty="0"/>
              <a:t>《</a:t>
            </a:r>
            <a:r>
              <a:rPr lang="zh-CN" altLang="en-US" dirty="0"/>
              <a:t>保险经纪从业人员职业道德指引</a:t>
            </a:r>
            <a:r>
              <a:rPr lang="en-US" altLang="zh-CN" dirty="0"/>
              <a:t>》</a:t>
            </a:r>
            <a:r>
              <a:rPr lang="zh-CN" altLang="en-US" dirty="0"/>
              <a:t>规范保险经纪人的职业道德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2222BD54-B1AE-3F0F-1E3E-8B951F0FD482}"/>
              </a:ext>
            </a:extLst>
          </p:cNvPr>
          <p:cNvSpPr>
            <a:spLocks noGrp="1" noChangeArrowheads="1"/>
          </p:cNvSpPr>
          <p:nvPr>
            <p:ph type="title"/>
          </p:nvPr>
        </p:nvSpPr>
        <p:spPr/>
        <p:txBody>
          <a:bodyPr/>
          <a:lstStyle/>
          <a:p>
            <a:r>
              <a:rPr lang="zh-CN" altLang="en-US" b="1"/>
              <a:t>三、保险经纪人的道德</a:t>
            </a:r>
            <a:r>
              <a:rPr lang="zh-CN" altLang="en-US"/>
              <a:t> </a:t>
            </a:r>
          </a:p>
        </p:txBody>
      </p:sp>
      <p:sp>
        <p:nvSpPr>
          <p:cNvPr id="22531" name="Rectangle 3">
            <a:extLst>
              <a:ext uri="{FF2B5EF4-FFF2-40B4-BE49-F238E27FC236}">
                <a16:creationId xmlns:a16="http://schemas.microsoft.com/office/drawing/2014/main" id="{9B2A484A-8A33-0918-E9F8-5020C01BF395}"/>
              </a:ext>
            </a:extLst>
          </p:cNvPr>
          <p:cNvSpPr>
            <a:spLocks noGrp="1" noChangeArrowheads="1"/>
          </p:cNvSpPr>
          <p:nvPr>
            <p:ph type="body" idx="1"/>
          </p:nvPr>
        </p:nvSpPr>
        <p:spPr>
          <a:xfrm>
            <a:off x="457200" y="1600200"/>
            <a:ext cx="8507288" cy="4525963"/>
          </a:xfrm>
        </p:spPr>
        <p:txBody>
          <a:bodyPr/>
          <a:lstStyle/>
          <a:p>
            <a:pPr marL="285750" lvl="1" algn="just">
              <a:spcBef>
                <a:spcPts val="600"/>
              </a:spcBef>
              <a:buFont typeface="Wingdings" panose="05000000000000000000" pitchFamily="2" charset="2"/>
              <a:buChar char="l"/>
              <a:tabLst>
                <a:tab pos="466725" algn="l"/>
              </a:tabLst>
            </a:pPr>
            <a:r>
              <a:rPr lang="zh-CN" altLang="zh-CN" sz="2400" kern="100" dirty="0">
                <a:effectLst/>
                <a:latin typeface="Times New Roman" panose="02020603050405020304" pitchFamily="18" charset="0"/>
                <a:ea typeface="宋体" panose="02010600030101010101" pitchFamily="2" charset="-122"/>
              </a:rPr>
              <a:t>《保险经纪人监管规定》规定保险经纪人及其从业人员不得：</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欺骗保险人、投保人、被保险人或者受益人</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隐瞒与保险合同有关的重要情况</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阻碍投保人履行如实告知义务，或者诱导其不履行如实告知义务</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给予或承诺给予投保人、被保险人或受益人保险合同约定外的利益</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利用行政权力、职务或者职业便利以及其他不正当手段强迫、引诱或者限制投保人订立保险合同</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伪造、擅自变更保险合同</a:t>
            </a:r>
            <a:r>
              <a:rPr lang="zh-CN" altLang="zh-CN" sz="2000" kern="100">
                <a:effectLst/>
                <a:latin typeface="Times New Roman" panose="02020603050405020304" pitchFamily="18" charset="0"/>
                <a:ea typeface="宋体" panose="02010600030101010101" pitchFamily="2" charset="-122"/>
              </a:rPr>
              <a:t>，或为</a:t>
            </a:r>
            <a:r>
              <a:rPr lang="zh-CN" altLang="zh-CN" sz="2000" kern="100" dirty="0">
                <a:effectLst/>
                <a:latin typeface="Times New Roman" panose="02020603050405020304" pitchFamily="18" charset="0"/>
                <a:ea typeface="宋体" panose="02010600030101010101" pitchFamily="2" charset="-122"/>
              </a:rPr>
              <a:t>保险合同当事人提供虚假证明材料</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挪用、截留、侵占保险费或者保险金</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利用业务便利为其他机构或者个人牟取不正当利益</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串通投保人、被保险人或者受益人，骗取保险金</a:t>
            </a:r>
          </a:p>
          <a:p>
            <a:pPr lvl="1" indent="-342900" algn="just">
              <a:spcBef>
                <a:spcPts val="600"/>
              </a:spcBef>
              <a:spcAft>
                <a:spcPts val="0"/>
              </a:spcAft>
              <a:buFont typeface="Wingdings" panose="05000000000000000000" pitchFamily="2" charset="2"/>
              <a:buChar char=""/>
              <a:tabLst>
                <a:tab pos="266700" algn="l"/>
              </a:tabLst>
            </a:pPr>
            <a:r>
              <a:rPr lang="zh-CN" altLang="zh-CN" sz="2000" kern="100" dirty="0">
                <a:effectLst/>
                <a:latin typeface="Times New Roman" panose="02020603050405020304" pitchFamily="18" charset="0"/>
                <a:ea typeface="宋体" panose="02010600030101010101" pitchFamily="2" charset="-122"/>
              </a:rPr>
              <a:t>泄露在业务活动中知悉的保险人、投保人、被保险人的商业秘密</a:t>
            </a:r>
          </a:p>
        </p:txBody>
      </p:sp>
    </p:spTree>
    <p:extLst>
      <p:ext uri="{BB962C8B-B14F-4D97-AF65-F5344CB8AC3E}">
        <p14:creationId xmlns:p14="http://schemas.microsoft.com/office/powerpoint/2010/main" val="30984714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26E05E75-95FA-B32C-B8D2-9D8B4BD28B5E}"/>
              </a:ext>
            </a:extLst>
          </p:cNvPr>
          <p:cNvSpPr>
            <a:spLocks noGrp="1" noChangeArrowheads="1"/>
          </p:cNvSpPr>
          <p:nvPr>
            <p:ph type="title"/>
          </p:nvPr>
        </p:nvSpPr>
        <p:spPr/>
        <p:txBody>
          <a:bodyPr/>
          <a:lstStyle/>
          <a:p>
            <a:r>
              <a:rPr lang="zh-CN" altLang="en-US"/>
              <a:t>一、</a:t>
            </a:r>
            <a:r>
              <a:rPr lang="zh-CN" altLang="en-US" b="1"/>
              <a:t>保险经纪人的概念</a:t>
            </a:r>
            <a:r>
              <a:rPr lang="zh-CN" altLang="en-US"/>
              <a:t> </a:t>
            </a:r>
          </a:p>
        </p:txBody>
      </p:sp>
      <p:grpSp>
        <p:nvGrpSpPr>
          <p:cNvPr id="5124" name="Group 4">
            <a:extLst>
              <a:ext uri="{FF2B5EF4-FFF2-40B4-BE49-F238E27FC236}">
                <a16:creationId xmlns:a16="http://schemas.microsoft.com/office/drawing/2014/main" id="{989202C5-E036-9C61-09C4-D1CDCA1263AC}"/>
              </a:ext>
            </a:extLst>
          </p:cNvPr>
          <p:cNvGrpSpPr>
            <a:grpSpLocks noChangeAspect="1"/>
          </p:cNvGrpSpPr>
          <p:nvPr/>
        </p:nvGrpSpPr>
        <p:grpSpPr bwMode="auto">
          <a:xfrm>
            <a:off x="611560" y="2132856"/>
            <a:ext cx="7651750" cy="3932237"/>
            <a:chOff x="3020" y="2283"/>
            <a:chExt cx="5225" cy="2717"/>
          </a:xfrm>
        </p:grpSpPr>
        <p:sp>
          <p:nvSpPr>
            <p:cNvPr id="5125" name="AutoShape 5">
              <a:extLst>
                <a:ext uri="{FF2B5EF4-FFF2-40B4-BE49-F238E27FC236}">
                  <a16:creationId xmlns:a16="http://schemas.microsoft.com/office/drawing/2014/main" id="{7A6CC416-0624-9857-5558-B13528C3F6AB}"/>
                </a:ext>
              </a:extLst>
            </p:cNvPr>
            <p:cNvSpPr>
              <a:spLocks noChangeAspect="1" noChangeArrowheads="1"/>
            </p:cNvSpPr>
            <p:nvPr/>
          </p:nvSpPr>
          <p:spPr bwMode="auto">
            <a:xfrm>
              <a:off x="3020" y="2283"/>
              <a:ext cx="5225" cy="271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sz="2000"/>
            </a:p>
          </p:txBody>
        </p:sp>
        <p:grpSp>
          <p:nvGrpSpPr>
            <p:cNvPr id="5126" name="Group 6">
              <a:extLst>
                <a:ext uri="{FF2B5EF4-FFF2-40B4-BE49-F238E27FC236}">
                  <a16:creationId xmlns:a16="http://schemas.microsoft.com/office/drawing/2014/main" id="{D80C7ADE-A95D-22C3-277E-BDFB3AEBADA5}"/>
                </a:ext>
              </a:extLst>
            </p:cNvPr>
            <p:cNvGrpSpPr>
              <a:grpSpLocks/>
            </p:cNvGrpSpPr>
            <p:nvPr/>
          </p:nvGrpSpPr>
          <p:grpSpPr bwMode="auto">
            <a:xfrm>
              <a:off x="3020" y="2283"/>
              <a:ext cx="5187" cy="2549"/>
              <a:chOff x="3020" y="2283"/>
              <a:chExt cx="5187" cy="2549"/>
            </a:xfrm>
          </p:grpSpPr>
          <p:sp>
            <p:nvSpPr>
              <p:cNvPr id="5127" name="Oval 7">
                <a:extLst>
                  <a:ext uri="{FF2B5EF4-FFF2-40B4-BE49-F238E27FC236}">
                    <a16:creationId xmlns:a16="http://schemas.microsoft.com/office/drawing/2014/main" id="{19EA2781-D721-1780-3E89-060E3C8F2431}"/>
                  </a:ext>
                </a:extLst>
              </p:cNvPr>
              <p:cNvSpPr>
                <a:spLocks noChangeArrowheads="1"/>
              </p:cNvSpPr>
              <p:nvPr/>
            </p:nvSpPr>
            <p:spPr bwMode="auto">
              <a:xfrm>
                <a:off x="3020" y="2283"/>
                <a:ext cx="633" cy="2549"/>
              </a:xfrm>
              <a:prstGeom prst="ellipse">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a:lstStyle>
                <a:lvl1pPr>
                  <a:defRPr>
                    <a:solidFill>
                      <a:schemeClr val="tx1"/>
                    </a:solidFill>
                    <a:latin typeface="Arial" panose="020B0604020202020204" pitchFamily="34" charset="0"/>
                    <a:ea typeface="宋体" panose="02010600030101010101" pitchFamily="2" charset="-122"/>
                  </a:defRPr>
                </a:lvl1pPr>
                <a:lvl2pPr indent="-277813">
                  <a:defRPr>
                    <a:solidFill>
                      <a:schemeClr val="tx1"/>
                    </a:solidFill>
                    <a:latin typeface="Arial" panose="020B0604020202020204" pitchFamily="34" charset="0"/>
                    <a:ea typeface="宋体" panose="02010600030101010101" pitchFamily="2" charset="-122"/>
                  </a:defRPr>
                </a:lvl2pPr>
                <a:lvl3pPr>
                  <a:defRPr>
                    <a:solidFill>
                      <a:schemeClr val="tx1"/>
                    </a:solidFill>
                    <a:latin typeface="Arial" panose="020B0604020202020204" pitchFamily="34" charset="0"/>
                    <a:ea typeface="宋体" panose="02010600030101010101" pitchFamily="2" charset="-122"/>
                  </a:defRPr>
                </a:lvl3pPr>
                <a:lvl4pPr>
                  <a:defRPr>
                    <a:solidFill>
                      <a:schemeClr val="tx1"/>
                    </a:solidFill>
                    <a:latin typeface="Arial" panose="020B0604020202020204" pitchFamily="34" charset="0"/>
                    <a:ea typeface="宋体" panose="02010600030101010101" pitchFamily="2" charset="-122"/>
                  </a:defRPr>
                </a:lvl4pPr>
                <a:lvl5pPr>
                  <a:defRPr>
                    <a:solidFill>
                      <a:schemeClr val="tx1"/>
                    </a:solidFill>
                    <a:latin typeface="Arial" panose="020B0604020202020204" pitchFamily="34" charset="0"/>
                    <a:ea typeface="宋体" panose="02010600030101010101" pitchFamily="2" charset="-122"/>
                  </a:defRPr>
                </a:lvl5pPr>
                <a:lvl6pPr fontAlgn="base">
                  <a:spcBef>
                    <a:spcPct val="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a:r>
                  <a:rPr lang="zh-CN" altLang="en-US" sz="2800" b="1" dirty="0">
                    <a:latin typeface="Times New Roman" panose="02020603050405020304" pitchFamily="18" charset="0"/>
                  </a:rPr>
                  <a:t>投</a:t>
                </a:r>
              </a:p>
              <a:p>
                <a:pPr lvl="1" algn="ctr"/>
                <a:endParaRPr lang="zh-CN" altLang="en-US" sz="2800" b="1" dirty="0">
                  <a:latin typeface="Times New Roman" panose="02020603050405020304" pitchFamily="18" charset="0"/>
                </a:endParaRPr>
              </a:p>
              <a:p>
                <a:pPr lvl="1" algn="ctr"/>
                <a:r>
                  <a:rPr lang="zh-CN" altLang="en-US" sz="2800" b="1" dirty="0">
                    <a:latin typeface="Times New Roman" panose="02020603050405020304" pitchFamily="18" charset="0"/>
                  </a:rPr>
                  <a:t>保      </a:t>
                </a:r>
              </a:p>
              <a:p>
                <a:pPr lvl="1" algn="ctr"/>
                <a:endParaRPr lang="zh-CN" altLang="en-US" sz="2800" b="1" dirty="0">
                  <a:latin typeface="Times New Roman" panose="02020603050405020304" pitchFamily="18" charset="0"/>
                </a:endParaRPr>
              </a:p>
              <a:p>
                <a:pPr lvl="1" algn="ctr"/>
                <a:r>
                  <a:rPr lang="zh-CN" altLang="en-US" sz="2800" b="1" dirty="0">
                    <a:latin typeface="Times New Roman" panose="02020603050405020304" pitchFamily="18" charset="0"/>
                  </a:rPr>
                  <a:t>人</a:t>
                </a:r>
                <a:endParaRPr lang="zh-CN" altLang="en-US" sz="2800" dirty="0"/>
              </a:p>
            </p:txBody>
          </p:sp>
          <p:sp>
            <p:nvSpPr>
              <p:cNvPr id="5128" name="Oval 8">
                <a:extLst>
                  <a:ext uri="{FF2B5EF4-FFF2-40B4-BE49-F238E27FC236}">
                    <a16:creationId xmlns:a16="http://schemas.microsoft.com/office/drawing/2014/main" id="{DBDABF63-52BE-BC8A-F5C4-BA4E3A12E6FF}"/>
                  </a:ext>
                </a:extLst>
              </p:cNvPr>
              <p:cNvSpPr>
                <a:spLocks noChangeArrowheads="1"/>
              </p:cNvSpPr>
              <p:nvPr/>
            </p:nvSpPr>
            <p:spPr bwMode="auto">
              <a:xfrm>
                <a:off x="5386" y="2301"/>
                <a:ext cx="634" cy="2479"/>
              </a:xfrm>
              <a:prstGeom prst="ellipse">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a:lstStyle>
                <a:lvl1pPr>
                  <a:defRPr>
                    <a:solidFill>
                      <a:schemeClr val="tx1"/>
                    </a:solidFill>
                    <a:latin typeface="Arial" panose="020B0604020202020204" pitchFamily="34" charset="0"/>
                    <a:ea typeface="宋体" panose="02010600030101010101" pitchFamily="2" charset="-122"/>
                  </a:defRPr>
                </a:lvl1pPr>
                <a:lvl2pPr indent="-277813">
                  <a:defRPr>
                    <a:solidFill>
                      <a:schemeClr val="tx1"/>
                    </a:solidFill>
                    <a:latin typeface="Arial" panose="020B0604020202020204" pitchFamily="34" charset="0"/>
                    <a:ea typeface="宋体" panose="02010600030101010101" pitchFamily="2" charset="-122"/>
                  </a:defRPr>
                </a:lvl2pPr>
                <a:lvl3pPr>
                  <a:defRPr>
                    <a:solidFill>
                      <a:schemeClr val="tx1"/>
                    </a:solidFill>
                    <a:latin typeface="Arial" panose="020B0604020202020204" pitchFamily="34" charset="0"/>
                    <a:ea typeface="宋体" panose="02010600030101010101" pitchFamily="2" charset="-122"/>
                  </a:defRPr>
                </a:lvl3pPr>
                <a:lvl4pPr>
                  <a:defRPr>
                    <a:solidFill>
                      <a:schemeClr val="tx1"/>
                    </a:solidFill>
                    <a:latin typeface="Arial" panose="020B0604020202020204" pitchFamily="34" charset="0"/>
                    <a:ea typeface="宋体" panose="02010600030101010101" pitchFamily="2" charset="-122"/>
                  </a:defRPr>
                </a:lvl4pPr>
                <a:lvl5pPr>
                  <a:defRPr>
                    <a:solidFill>
                      <a:schemeClr val="tx1"/>
                    </a:solidFill>
                    <a:latin typeface="Arial" panose="020B0604020202020204" pitchFamily="34" charset="0"/>
                    <a:ea typeface="宋体" panose="02010600030101010101" pitchFamily="2" charset="-122"/>
                  </a:defRPr>
                </a:lvl5pPr>
                <a:lvl6pPr fontAlgn="base">
                  <a:spcBef>
                    <a:spcPct val="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a:r>
                  <a:rPr lang="zh-CN" altLang="en-US" sz="2800" b="1" dirty="0">
                    <a:latin typeface="Times New Roman" panose="02020603050405020304" pitchFamily="18" charset="0"/>
                  </a:rPr>
                  <a:t>保</a:t>
                </a:r>
              </a:p>
              <a:p>
                <a:pPr lvl="1" algn="ctr"/>
                <a:r>
                  <a:rPr lang="zh-CN" altLang="en-US" sz="2800" b="1" dirty="0">
                    <a:latin typeface="Times New Roman" panose="02020603050405020304" pitchFamily="18" charset="0"/>
                  </a:rPr>
                  <a:t>险</a:t>
                </a:r>
              </a:p>
              <a:p>
                <a:pPr lvl="1" algn="ctr"/>
                <a:r>
                  <a:rPr lang="zh-CN" altLang="en-US" sz="2800" b="1" dirty="0">
                    <a:latin typeface="Times New Roman" panose="02020603050405020304" pitchFamily="18" charset="0"/>
                  </a:rPr>
                  <a:t>经</a:t>
                </a:r>
              </a:p>
              <a:p>
                <a:pPr lvl="1" algn="ctr"/>
                <a:r>
                  <a:rPr lang="zh-CN" altLang="en-US" sz="2800" b="1" dirty="0">
                    <a:latin typeface="Times New Roman" panose="02020603050405020304" pitchFamily="18" charset="0"/>
                  </a:rPr>
                  <a:t>纪</a:t>
                </a:r>
              </a:p>
              <a:p>
                <a:pPr lvl="1" algn="ctr"/>
                <a:r>
                  <a:rPr lang="zh-CN" altLang="en-US" sz="2800" b="1" dirty="0">
                    <a:latin typeface="Times New Roman" panose="02020603050405020304" pitchFamily="18" charset="0"/>
                  </a:rPr>
                  <a:t>人</a:t>
                </a:r>
                <a:endParaRPr lang="zh-CN" altLang="en-US" sz="2800" dirty="0"/>
              </a:p>
            </p:txBody>
          </p:sp>
          <p:sp>
            <p:nvSpPr>
              <p:cNvPr id="5129" name="Oval 9">
                <a:extLst>
                  <a:ext uri="{FF2B5EF4-FFF2-40B4-BE49-F238E27FC236}">
                    <a16:creationId xmlns:a16="http://schemas.microsoft.com/office/drawing/2014/main" id="{5362660C-92DE-3EF3-F250-20D51F4BF4F8}"/>
                  </a:ext>
                </a:extLst>
              </p:cNvPr>
              <p:cNvSpPr>
                <a:spLocks noChangeArrowheads="1"/>
              </p:cNvSpPr>
              <p:nvPr/>
            </p:nvSpPr>
            <p:spPr bwMode="auto">
              <a:xfrm>
                <a:off x="7573" y="2304"/>
                <a:ext cx="634" cy="2427"/>
              </a:xfrm>
              <a:prstGeom prst="ellipse">
                <a:avLst/>
              </a:prstGeom>
              <a:ln>
                <a:headEnd/>
                <a:tailEnd/>
              </a:ln>
            </p:spPr>
            <p:style>
              <a:lnRef idx="2">
                <a:schemeClr val="accent1">
                  <a:shade val="50000"/>
                </a:schemeClr>
              </a:lnRef>
              <a:fillRef idx="1">
                <a:schemeClr val="accent1"/>
              </a:fillRef>
              <a:effectRef idx="0">
                <a:schemeClr val="accent1"/>
              </a:effectRef>
              <a:fontRef idx="minor">
                <a:schemeClr val="lt1"/>
              </a:fontRef>
            </p:style>
            <p:txBody>
              <a:bodyPr/>
              <a:lstStyle>
                <a:lvl1pPr>
                  <a:defRPr>
                    <a:solidFill>
                      <a:schemeClr val="tx1"/>
                    </a:solidFill>
                    <a:latin typeface="Arial" panose="020B0604020202020204" pitchFamily="34" charset="0"/>
                    <a:ea typeface="宋体" panose="02010600030101010101" pitchFamily="2" charset="-122"/>
                  </a:defRPr>
                </a:lvl1pPr>
                <a:lvl2pPr indent="-277813">
                  <a:defRPr>
                    <a:solidFill>
                      <a:schemeClr val="tx1"/>
                    </a:solidFill>
                    <a:latin typeface="Arial" panose="020B0604020202020204" pitchFamily="34" charset="0"/>
                    <a:ea typeface="宋体" panose="02010600030101010101" pitchFamily="2" charset="-122"/>
                  </a:defRPr>
                </a:lvl2pPr>
                <a:lvl3pPr>
                  <a:defRPr>
                    <a:solidFill>
                      <a:schemeClr val="tx1"/>
                    </a:solidFill>
                    <a:latin typeface="Arial" panose="020B0604020202020204" pitchFamily="34" charset="0"/>
                    <a:ea typeface="宋体" panose="02010600030101010101" pitchFamily="2" charset="-122"/>
                  </a:defRPr>
                </a:lvl3pPr>
                <a:lvl4pPr>
                  <a:defRPr>
                    <a:solidFill>
                      <a:schemeClr val="tx1"/>
                    </a:solidFill>
                    <a:latin typeface="Arial" panose="020B0604020202020204" pitchFamily="34" charset="0"/>
                    <a:ea typeface="宋体" panose="02010600030101010101" pitchFamily="2" charset="-122"/>
                  </a:defRPr>
                </a:lvl4pPr>
                <a:lvl5pPr>
                  <a:defRPr>
                    <a:solidFill>
                      <a:schemeClr val="tx1"/>
                    </a:solidFill>
                    <a:latin typeface="Arial" panose="020B0604020202020204" pitchFamily="34" charset="0"/>
                    <a:ea typeface="宋体" panose="02010600030101010101" pitchFamily="2" charset="-122"/>
                  </a:defRPr>
                </a:lvl5pPr>
                <a:lvl6pPr fontAlgn="base">
                  <a:spcBef>
                    <a:spcPct val="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lvl="1" algn="ctr"/>
                <a:r>
                  <a:rPr lang="zh-CN" altLang="en-US" sz="2800" b="1" dirty="0">
                    <a:latin typeface="Times New Roman" panose="02020603050405020304" pitchFamily="18" charset="0"/>
                  </a:rPr>
                  <a:t>保</a:t>
                </a:r>
              </a:p>
              <a:p>
                <a:pPr lvl="1" algn="ctr"/>
                <a:r>
                  <a:rPr lang="zh-CN" altLang="en-US" sz="2800" b="1" dirty="0">
                    <a:latin typeface="Times New Roman" panose="02020603050405020304" pitchFamily="18" charset="0"/>
                  </a:rPr>
                  <a:t>险</a:t>
                </a:r>
              </a:p>
              <a:p>
                <a:pPr lvl="1" algn="ctr"/>
                <a:r>
                  <a:rPr lang="zh-CN" altLang="en-US" sz="2800" b="1" dirty="0">
                    <a:latin typeface="Times New Roman" panose="02020603050405020304" pitchFamily="18" charset="0"/>
                  </a:rPr>
                  <a:t>公</a:t>
                </a:r>
              </a:p>
              <a:p>
                <a:pPr lvl="1" algn="ctr"/>
                <a:r>
                  <a:rPr lang="zh-CN" altLang="en-US" sz="2800" b="1" dirty="0">
                    <a:latin typeface="Times New Roman" panose="02020603050405020304" pitchFamily="18" charset="0"/>
                  </a:rPr>
                  <a:t>司</a:t>
                </a:r>
                <a:endParaRPr lang="zh-CN" altLang="en-US" sz="2800" dirty="0"/>
              </a:p>
            </p:txBody>
          </p:sp>
          <p:grpSp>
            <p:nvGrpSpPr>
              <p:cNvPr id="5130" name="Group 10">
                <a:extLst>
                  <a:ext uri="{FF2B5EF4-FFF2-40B4-BE49-F238E27FC236}">
                    <a16:creationId xmlns:a16="http://schemas.microsoft.com/office/drawing/2014/main" id="{5B5C4B84-1C08-3145-4F42-55842A7A0512}"/>
                  </a:ext>
                </a:extLst>
              </p:cNvPr>
              <p:cNvGrpSpPr>
                <a:grpSpLocks/>
              </p:cNvGrpSpPr>
              <p:nvPr/>
            </p:nvGrpSpPr>
            <p:grpSpPr bwMode="auto">
              <a:xfrm>
                <a:off x="3684" y="2472"/>
                <a:ext cx="1649" cy="2086"/>
                <a:chOff x="3446" y="2490"/>
                <a:chExt cx="1649" cy="2086"/>
              </a:xfrm>
            </p:grpSpPr>
            <p:sp>
              <p:nvSpPr>
                <p:cNvPr id="5131" name="AutoShape 11">
                  <a:extLst>
                    <a:ext uri="{FF2B5EF4-FFF2-40B4-BE49-F238E27FC236}">
                      <a16:creationId xmlns:a16="http://schemas.microsoft.com/office/drawing/2014/main" id="{578E3A19-2587-10D7-6F6D-C68E70B0EE8B}"/>
                    </a:ext>
                  </a:extLst>
                </p:cNvPr>
                <p:cNvSpPr>
                  <a:spLocks noChangeArrowheads="1"/>
                </p:cNvSpPr>
                <p:nvPr/>
              </p:nvSpPr>
              <p:spPr bwMode="auto">
                <a:xfrm>
                  <a:off x="3461" y="2490"/>
                  <a:ext cx="1626" cy="465"/>
                </a:xfrm>
                <a:prstGeom prst="leftArrow">
                  <a:avLst>
                    <a:gd name="adj1" fmla="val 55435"/>
                    <a:gd name="adj2" fmla="val 34612"/>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风险咨询</a:t>
                  </a:r>
                  <a:endParaRPr lang="zh-CN" altLang="en-US" sz="2000" dirty="0">
                    <a:solidFill>
                      <a:schemeClr val="tx1"/>
                    </a:solidFill>
                  </a:endParaRPr>
                </a:p>
              </p:txBody>
            </p:sp>
            <p:sp>
              <p:nvSpPr>
                <p:cNvPr id="5132" name="AutoShape 12">
                  <a:extLst>
                    <a:ext uri="{FF2B5EF4-FFF2-40B4-BE49-F238E27FC236}">
                      <a16:creationId xmlns:a16="http://schemas.microsoft.com/office/drawing/2014/main" id="{A399710E-481A-B4A8-95C3-D1410834E16E}"/>
                    </a:ext>
                  </a:extLst>
                </p:cNvPr>
                <p:cNvSpPr>
                  <a:spLocks noChangeArrowheads="1"/>
                </p:cNvSpPr>
                <p:nvPr/>
              </p:nvSpPr>
              <p:spPr bwMode="auto">
                <a:xfrm>
                  <a:off x="3469" y="4109"/>
                  <a:ext cx="1626" cy="467"/>
                </a:xfrm>
                <a:prstGeom prst="leftArrow">
                  <a:avLst>
                    <a:gd name="adj1" fmla="val 55435"/>
                    <a:gd name="adj2" fmla="val 34463"/>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代为索赔</a:t>
                  </a:r>
                </a:p>
              </p:txBody>
            </p:sp>
            <p:sp>
              <p:nvSpPr>
                <p:cNvPr id="5133" name="AutoShape 13">
                  <a:extLst>
                    <a:ext uri="{FF2B5EF4-FFF2-40B4-BE49-F238E27FC236}">
                      <a16:creationId xmlns:a16="http://schemas.microsoft.com/office/drawing/2014/main" id="{B7799E18-807C-1363-B9DA-854EE0C2695E}"/>
                    </a:ext>
                  </a:extLst>
                </p:cNvPr>
                <p:cNvSpPr>
                  <a:spLocks noChangeArrowheads="1"/>
                </p:cNvSpPr>
                <p:nvPr/>
              </p:nvSpPr>
              <p:spPr bwMode="auto">
                <a:xfrm>
                  <a:off x="3446" y="3596"/>
                  <a:ext cx="1627" cy="466"/>
                </a:xfrm>
                <a:prstGeom prst="leftArrow">
                  <a:avLst>
                    <a:gd name="adj1" fmla="val 55435"/>
                    <a:gd name="adj2" fmla="val 34559"/>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代为投保</a:t>
                  </a:r>
                </a:p>
              </p:txBody>
            </p:sp>
            <p:sp>
              <p:nvSpPr>
                <p:cNvPr id="5134" name="AutoShape 14">
                  <a:extLst>
                    <a:ext uri="{FF2B5EF4-FFF2-40B4-BE49-F238E27FC236}">
                      <a16:creationId xmlns:a16="http://schemas.microsoft.com/office/drawing/2014/main" id="{94624EBE-83E7-CA93-6C35-7B8D455BCA17}"/>
                    </a:ext>
                  </a:extLst>
                </p:cNvPr>
                <p:cNvSpPr>
                  <a:spLocks noChangeArrowheads="1"/>
                </p:cNvSpPr>
                <p:nvPr/>
              </p:nvSpPr>
              <p:spPr bwMode="auto">
                <a:xfrm>
                  <a:off x="3449" y="3058"/>
                  <a:ext cx="1625" cy="464"/>
                </a:xfrm>
                <a:prstGeom prst="leftArrow">
                  <a:avLst>
                    <a:gd name="adj1" fmla="val 55435"/>
                    <a:gd name="adj2" fmla="val 34665"/>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拟订方案</a:t>
                  </a:r>
                  <a:endParaRPr lang="zh-CN" altLang="en-US" sz="2000" dirty="0">
                    <a:solidFill>
                      <a:schemeClr val="tx1"/>
                    </a:solidFill>
                  </a:endParaRPr>
                </a:p>
              </p:txBody>
            </p:sp>
          </p:grpSp>
          <p:sp>
            <p:nvSpPr>
              <p:cNvPr id="5135" name="AutoShape 15">
                <a:extLst>
                  <a:ext uri="{FF2B5EF4-FFF2-40B4-BE49-F238E27FC236}">
                    <a16:creationId xmlns:a16="http://schemas.microsoft.com/office/drawing/2014/main" id="{EF7BD916-C4EE-0378-4F02-E8F54C9CC94A}"/>
                  </a:ext>
                </a:extLst>
              </p:cNvPr>
              <p:cNvSpPr>
                <a:spLocks noChangeArrowheads="1"/>
              </p:cNvSpPr>
              <p:nvPr/>
            </p:nvSpPr>
            <p:spPr bwMode="auto">
              <a:xfrm>
                <a:off x="6066" y="2697"/>
                <a:ext cx="1445" cy="446"/>
              </a:xfrm>
              <a:prstGeom prst="rightArrow">
                <a:avLst>
                  <a:gd name="adj1" fmla="val 50102"/>
                  <a:gd name="adj2" fmla="val 46319"/>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拓展业务</a:t>
                </a:r>
              </a:p>
            </p:txBody>
          </p:sp>
          <p:sp>
            <p:nvSpPr>
              <p:cNvPr id="5136" name="AutoShape 16">
                <a:extLst>
                  <a:ext uri="{FF2B5EF4-FFF2-40B4-BE49-F238E27FC236}">
                    <a16:creationId xmlns:a16="http://schemas.microsoft.com/office/drawing/2014/main" id="{20A8DE98-3AF6-1EA7-17F9-19AC622098AF}"/>
                  </a:ext>
                </a:extLst>
              </p:cNvPr>
              <p:cNvSpPr>
                <a:spLocks noChangeArrowheads="1"/>
              </p:cNvSpPr>
              <p:nvPr/>
            </p:nvSpPr>
            <p:spPr bwMode="auto">
              <a:xfrm>
                <a:off x="6077" y="3231"/>
                <a:ext cx="1445" cy="446"/>
              </a:xfrm>
              <a:prstGeom prst="rightArrow">
                <a:avLst>
                  <a:gd name="adj1" fmla="val 50102"/>
                  <a:gd name="adj2" fmla="val 46319"/>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安排再保险</a:t>
                </a:r>
              </a:p>
            </p:txBody>
          </p:sp>
          <p:sp>
            <p:nvSpPr>
              <p:cNvPr id="5137" name="AutoShape 17">
                <a:extLst>
                  <a:ext uri="{FF2B5EF4-FFF2-40B4-BE49-F238E27FC236}">
                    <a16:creationId xmlns:a16="http://schemas.microsoft.com/office/drawing/2014/main" id="{9E03E64E-7DC0-7C77-ACF7-5A7BD574C744}"/>
                  </a:ext>
                </a:extLst>
              </p:cNvPr>
              <p:cNvSpPr>
                <a:spLocks noChangeArrowheads="1"/>
              </p:cNvSpPr>
              <p:nvPr/>
            </p:nvSpPr>
            <p:spPr bwMode="auto">
              <a:xfrm>
                <a:off x="6075" y="3811"/>
                <a:ext cx="1445" cy="446"/>
              </a:xfrm>
              <a:prstGeom prst="rightArrow">
                <a:avLst>
                  <a:gd name="adj1" fmla="val 50102"/>
                  <a:gd name="adj2" fmla="val 46319"/>
                </a:avLst>
              </a:prstGeom>
              <a:ln>
                <a:headEnd/>
                <a:tailEnd/>
              </a:ln>
            </p:spPr>
            <p:style>
              <a:lnRef idx="2">
                <a:schemeClr val="accent5">
                  <a:shade val="50000"/>
                </a:schemeClr>
              </a:lnRef>
              <a:fillRef idx="1">
                <a:schemeClr val="accent5"/>
              </a:fillRef>
              <a:effectRef idx="0">
                <a:schemeClr val="accent5"/>
              </a:effectRef>
              <a:fontRef idx="minor">
                <a:schemeClr val="lt1"/>
              </a:fontRef>
            </p:style>
            <p:txBody>
              <a:bodyPr lIns="0" tIns="0" rIns="0" bIns="0"/>
              <a:lstStyle/>
              <a:p>
                <a:pPr algn="ctr"/>
                <a:r>
                  <a:rPr lang="zh-CN" altLang="en-US" sz="2000" dirty="0">
                    <a:solidFill>
                      <a:schemeClr val="tx1"/>
                    </a:solidFill>
                    <a:latin typeface="Times New Roman" panose="02020603050405020304" pitchFamily="18" charset="0"/>
                  </a:rPr>
                  <a:t>合理索赔</a:t>
                </a:r>
              </a:p>
            </p:txBody>
          </p:sp>
        </p:grpSp>
      </p:gr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01" name="Rectangle 157">
            <a:extLst>
              <a:ext uri="{FF2B5EF4-FFF2-40B4-BE49-F238E27FC236}">
                <a16:creationId xmlns:a16="http://schemas.microsoft.com/office/drawing/2014/main" id="{453FEC67-3D9C-F49B-8D69-CA951513F692}"/>
              </a:ext>
            </a:extLst>
          </p:cNvPr>
          <p:cNvSpPr>
            <a:spLocks noGrp="1" noChangeArrowheads="1"/>
          </p:cNvSpPr>
          <p:nvPr>
            <p:ph type="title"/>
          </p:nvPr>
        </p:nvSpPr>
        <p:spPr>
          <a:xfrm>
            <a:off x="468313" y="260350"/>
            <a:ext cx="8229600" cy="1143000"/>
          </a:xfrm>
        </p:spPr>
        <p:txBody>
          <a:bodyPr/>
          <a:lstStyle/>
          <a:p>
            <a:r>
              <a:rPr lang="zh-CN" altLang="en-US" sz="3600" b="1"/>
              <a:t>保险经纪人与保险公司业务员的区别</a:t>
            </a:r>
            <a:r>
              <a:rPr lang="zh-CN" altLang="en-US" sz="3600"/>
              <a:t> </a:t>
            </a:r>
          </a:p>
        </p:txBody>
      </p:sp>
      <p:graphicFrame>
        <p:nvGraphicFramePr>
          <p:cNvPr id="6308" name="Group 164">
            <a:extLst>
              <a:ext uri="{FF2B5EF4-FFF2-40B4-BE49-F238E27FC236}">
                <a16:creationId xmlns:a16="http://schemas.microsoft.com/office/drawing/2014/main" id="{03BDF28B-3243-842D-7B01-144BFFBD794C}"/>
              </a:ext>
            </a:extLst>
          </p:cNvPr>
          <p:cNvGraphicFramePr>
            <a:graphicFrameLocks noGrp="1"/>
          </p:cNvGraphicFramePr>
          <p:nvPr>
            <p:ph idx="1"/>
            <p:extLst>
              <p:ext uri="{D42A27DB-BD31-4B8C-83A1-F6EECF244321}">
                <p14:modId xmlns:p14="http://schemas.microsoft.com/office/powerpoint/2010/main" val="1070973996"/>
              </p:ext>
            </p:extLst>
          </p:nvPr>
        </p:nvGraphicFramePr>
        <p:xfrm>
          <a:off x="179512" y="1340768"/>
          <a:ext cx="8784977" cy="5303520"/>
        </p:xfrm>
        <a:graphic>
          <a:graphicData uri="http://schemas.openxmlformats.org/drawingml/2006/table">
            <a:tbl>
              <a:tblPr firstRow="1" firstCol="1">
                <a:tableStyleId>{3C2FFA5D-87B4-456A-9821-1D502468CF0F}</a:tableStyleId>
              </a:tblPr>
              <a:tblGrid>
                <a:gridCol w="1337066">
                  <a:extLst>
                    <a:ext uri="{9D8B030D-6E8A-4147-A177-3AD203B41FA5}">
                      <a16:colId xmlns:a16="http://schemas.microsoft.com/office/drawing/2014/main" val="1937848845"/>
                    </a:ext>
                  </a:extLst>
                </a:gridCol>
                <a:gridCol w="3746833">
                  <a:extLst>
                    <a:ext uri="{9D8B030D-6E8A-4147-A177-3AD203B41FA5}">
                      <a16:colId xmlns:a16="http://schemas.microsoft.com/office/drawing/2014/main" val="871649366"/>
                    </a:ext>
                  </a:extLst>
                </a:gridCol>
                <a:gridCol w="3701078">
                  <a:extLst>
                    <a:ext uri="{9D8B030D-6E8A-4147-A177-3AD203B41FA5}">
                      <a16:colId xmlns:a16="http://schemas.microsoft.com/office/drawing/2014/main" val="527797537"/>
                    </a:ext>
                  </a:extLst>
                </a:gridCol>
              </a:tblGrid>
              <a:tr h="387496">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保险公司业务员</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保险经纪人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706999991"/>
                  </a:ext>
                </a:extLst>
              </a:tr>
              <a:tr h="67811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角色不同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保险公司的正式员工</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保险经纪公司的员工，与保险公司没有任何聘用关系</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016702113"/>
                  </a:ext>
                </a:extLst>
              </a:tr>
              <a:tr h="67811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chemeClr val="tx1"/>
                          </a:solidFill>
                          <a:effectLst/>
                        </a:rPr>
                        <a:t>成本不同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chemeClr val="tx1"/>
                          </a:solidFill>
                          <a:effectLst/>
                        </a:rPr>
                        <a:t>不但要支付工资和展业费，还要提供办公场所，进行培训等</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chemeClr val="tx1"/>
                          </a:solidFill>
                          <a:effectLst/>
                        </a:rPr>
                        <a:t>只是在保险业务产生时支付佣金</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801324742"/>
                  </a:ext>
                </a:extLst>
              </a:tr>
              <a:tr h="387496">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立场不同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代表保险公司，先公司、后客户</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代表被保险人的利益</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966270767"/>
                  </a:ext>
                </a:extLst>
              </a:tr>
              <a:tr h="67811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独立性不同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从属于保险公司，保险公司可以直接管理和控制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完全独立，保险公司无法控制</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1585201386"/>
                  </a:ext>
                </a:extLst>
              </a:tr>
              <a:tr h="67811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保单内容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仅对某一险种从事招揽行为，对其他风险、核保及理赔不了解</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熟悉保险市场，对保单条款及内容、核保、理赔有相当了解</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1393015664"/>
                  </a:ext>
                </a:extLst>
              </a:tr>
              <a:tr h="678119">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产品不同</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仅销售本公司的产品，并仅提供对该保险公司有利的费率及条款</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4588"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会提供</a:t>
                      </a:r>
                      <a:r>
                        <a:rPr kumimoji="0" lang="en-US" altLang="zh-CN" sz="2000" b="0" u="none" strike="noStrike" cap="none" normalizeH="0" baseline="0">
                          <a:ln>
                            <a:noFill/>
                          </a:ln>
                          <a:solidFill>
                            <a:srgbClr val="000000"/>
                          </a:solidFill>
                          <a:effectLst/>
                        </a:rPr>
                        <a:t>2-3</a:t>
                      </a:r>
                      <a:r>
                        <a:rPr kumimoji="0" lang="zh-CN" altLang="en-US" sz="2000" b="0" u="none" strike="noStrike" cap="none" normalizeH="0" baseline="0">
                          <a:ln>
                            <a:noFill/>
                          </a:ln>
                          <a:solidFill>
                            <a:srgbClr val="000000"/>
                          </a:solidFill>
                          <a:effectLst/>
                        </a:rPr>
                        <a:t>家保险公司的产品，并比较费率和条款</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4175322627"/>
                  </a:ext>
                </a:extLst>
              </a:tr>
              <a:tr h="968741">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ctr" defTabSz="914400" rtl="0" eaLnBrk="1" fontAlgn="base" latinLnBrk="0" hangingPunct="1">
                        <a:lnSpc>
                          <a:spcPct val="100000"/>
                        </a:lnSpc>
                        <a:spcBef>
                          <a:spcPct val="0"/>
                        </a:spcBef>
                        <a:spcAft>
                          <a:spcPct val="0"/>
                        </a:spcAft>
                        <a:buClrTx/>
                        <a:buSzTx/>
                        <a:buFontTx/>
                        <a:buNone/>
                        <a:tabLst/>
                      </a:pPr>
                      <a:r>
                        <a:rPr kumimoji="0" lang="zh-CN" altLang="en-US" sz="2000" b="1" u="none" strike="noStrike" cap="none" normalizeH="0" baseline="0">
                          <a:ln>
                            <a:noFill/>
                          </a:ln>
                          <a:solidFill>
                            <a:srgbClr val="000000"/>
                          </a:solidFill>
                          <a:effectLst/>
                        </a:rPr>
                        <a:t>理赔</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a:ln>
                            <a:noFill/>
                          </a:ln>
                          <a:solidFill>
                            <a:srgbClr val="000000"/>
                          </a:solidFill>
                          <a:effectLst/>
                        </a:rPr>
                        <a:t>从公司利益出发，以尽可能少赔为原则</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anchor="ctr" horzOverflow="overflow"/>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marL="822325" indent="-285750">
                        <a:spcBef>
                          <a:spcPct val="20000"/>
                        </a:spcBef>
                        <a:defRPr sz="2400">
                          <a:solidFill>
                            <a:schemeClr val="tx1"/>
                          </a:solidFill>
                          <a:latin typeface="Arial" panose="020B0604020202020204" pitchFamily="34" charset="0"/>
                          <a:ea typeface="宋体" panose="02010600030101010101" pitchFamily="2" charset="-122"/>
                        </a:defRPr>
                      </a:lvl2pPr>
                      <a:lvl3pPr marL="1230313" indent="-228600">
                        <a:spcBef>
                          <a:spcPct val="20000"/>
                        </a:spcBef>
                        <a:defRPr sz="2000">
                          <a:solidFill>
                            <a:schemeClr val="tx1"/>
                          </a:solidFill>
                          <a:latin typeface="Arial" panose="020B0604020202020204" pitchFamily="34" charset="0"/>
                          <a:ea typeface="宋体" panose="02010600030101010101" pitchFamily="2" charset="-122"/>
                        </a:defRPr>
                      </a:lvl3pPr>
                      <a:lvl4pPr marL="16383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2000" b="0" u="none" strike="noStrike" cap="none" normalizeH="0" baseline="0" dirty="0">
                          <a:ln>
                            <a:noFill/>
                          </a:ln>
                          <a:solidFill>
                            <a:srgbClr val="000000"/>
                          </a:solidFill>
                          <a:effectLst/>
                        </a:rPr>
                        <a:t>以专业的知识和丰富理赔经验，协助被保险人处理赔案，争取合理的赔偿</a:t>
                      </a:r>
                      <a:endParaRPr kumimoji="0" lang="zh-CN" altLang="en-US" sz="20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anchor="ctr" horzOverflow="overflow"/>
                </a:tc>
                <a:extLst>
                  <a:ext uri="{0D108BD9-81ED-4DB2-BD59-A6C34878D82A}">
                    <a16:rowId xmlns:a16="http://schemas.microsoft.com/office/drawing/2014/main" val="3070166080"/>
                  </a:ext>
                </a:extLst>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7A3A9BD6-5CB2-1D06-D21B-A9468F3A23DA}"/>
              </a:ext>
            </a:extLst>
          </p:cNvPr>
          <p:cNvSpPr>
            <a:spLocks noGrp="1" noChangeArrowheads="1"/>
          </p:cNvSpPr>
          <p:nvPr>
            <p:ph type="title"/>
          </p:nvPr>
        </p:nvSpPr>
        <p:spPr/>
        <p:txBody>
          <a:bodyPr/>
          <a:lstStyle/>
          <a:p>
            <a:r>
              <a:rPr lang="zh-CN" altLang="en-US"/>
              <a:t>二、</a:t>
            </a:r>
            <a:r>
              <a:rPr lang="zh-CN" altLang="en-US" b="1"/>
              <a:t>经纪人营销体系的特点</a:t>
            </a:r>
            <a:r>
              <a:rPr lang="zh-CN" altLang="en-US"/>
              <a:t> </a:t>
            </a:r>
          </a:p>
        </p:txBody>
      </p:sp>
      <p:graphicFrame>
        <p:nvGraphicFramePr>
          <p:cNvPr id="8245" name="Group 53">
            <a:extLst>
              <a:ext uri="{FF2B5EF4-FFF2-40B4-BE49-F238E27FC236}">
                <a16:creationId xmlns:a16="http://schemas.microsoft.com/office/drawing/2014/main" id="{1C1F4B34-1003-98FD-60DF-10F49C136B2A}"/>
              </a:ext>
            </a:extLst>
          </p:cNvPr>
          <p:cNvGraphicFramePr>
            <a:graphicFrameLocks noGrp="1"/>
          </p:cNvGraphicFramePr>
          <p:nvPr>
            <p:ph idx="1"/>
            <p:extLst>
              <p:ext uri="{D42A27DB-BD31-4B8C-83A1-F6EECF244321}">
                <p14:modId xmlns:p14="http://schemas.microsoft.com/office/powerpoint/2010/main" val="3306953765"/>
              </p:ext>
            </p:extLst>
          </p:nvPr>
        </p:nvGraphicFramePr>
        <p:xfrm>
          <a:off x="357188" y="1143000"/>
          <a:ext cx="8229600" cy="5720398"/>
        </p:xfrm>
        <a:graphic>
          <a:graphicData uri="http://schemas.openxmlformats.org/drawingml/2006/table">
            <a:tbl>
              <a:tblPr bandRow="1">
                <a:tableStyleId>{3C2FFA5D-87B4-456A-9821-1D502468CF0F}</a:tableStyleId>
              </a:tblPr>
              <a:tblGrid>
                <a:gridCol w="8229600">
                  <a:extLst>
                    <a:ext uri="{9D8B030D-6E8A-4147-A177-3AD203B41FA5}">
                      <a16:colId xmlns:a16="http://schemas.microsoft.com/office/drawing/2014/main" val="3314361663"/>
                    </a:ext>
                  </a:extLst>
                </a:gridCol>
              </a:tblGrid>
              <a:tr h="37782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经纪人营销体系的优点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002577055"/>
                  </a:ext>
                </a:extLst>
              </a:tr>
              <a:tr h="1563688">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利用经纪人公司的启动费用比较低</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不会产生固定的外勤费用</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可以进行营业的地域广</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经纪人丰富的知识能够向消费者进行详细的解释</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可以为消费者提供个性化的产品和服务</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利用专业中介，提高投保效率和理赔效率</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3490225674"/>
                  </a:ext>
                </a:extLst>
              </a:tr>
              <a:tr h="3587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经纪人营销体系的缺点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84570030"/>
                  </a:ext>
                </a:extLst>
              </a:tr>
              <a:tr h="854075">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被动展业</a:t>
                      </a:r>
                      <a:endParaRPr kumimoji="0" lang="zh-CN" altLang="en-US" sz="18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无法与消费者进行面对面的直接沟通</a:t>
                      </a:r>
                      <a:endParaRPr kumimoji="0" lang="zh-CN" altLang="en-US" sz="18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保险公司控制经纪人的能力比较弱</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02470510"/>
                  </a:ext>
                </a:extLst>
              </a:tr>
              <a:tr h="358775">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适应经纪人营销体系的产品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619201406"/>
                  </a:ext>
                </a:extLst>
              </a:tr>
              <a:tr h="615950">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非常复杂的产品</a:t>
                      </a:r>
                      <a:endParaRPr kumimoji="0" lang="zh-CN" altLang="en-US" sz="1800" b="0" u="none" strike="noStrike" cap="none" normalizeH="0" baseline="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a:ln>
                            <a:noFill/>
                          </a:ln>
                          <a:solidFill>
                            <a:srgbClr val="000000"/>
                          </a:solidFill>
                          <a:effectLst/>
                        </a:rPr>
                        <a:t>具有个性化的产品</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4219705596"/>
                  </a:ext>
                </a:extLst>
              </a:tr>
              <a:tr h="404813">
                <a:tc>
                  <a:txBody>
                    <a:bodyPr/>
                    <a:lstStyle>
                      <a:lvl1pPr marL="342900" indent="-342900">
                        <a:spcBef>
                          <a:spcPct val="20000"/>
                        </a:spcBef>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defRPr>
                          <a:solidFill>
                            <a:schemeClr val="tx1"/>
                          </a:solidFill>
                          <a:latin typeface="Arial" panose="020B0604020202020204" pitchFamily="34" charset="0"/>
                          <a:ea typeface="宋体" panose="02010600030101010101" pitchFamily="2" charset="-122"/>
                        </a:defRPr>
                      </a:lvl4pPr>
                      <a:lvl5pPr marL="2057400" indent="-228600">
                        <a:spcBef>
                          <a:spcPct val="20000"/>
                        </a:spcBef>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pPr>
                      <a:r>
                        <a:rPr kumimoji="0" lang="zh-CN" altLang="en-US" sz="1800" b="1" u="none" strike="noStrike" cap="none" normalizeH="0" baseline="0">
                          <a:ln>
                            <a:noFill/>
                          </a:ln>
                          <a:solidFill>
                            <a:srgbClr val="000000"/>
                          </a:solidFill>
                          <a:effectLst/>
                        </a:rPr>
                        <a:t>保险公司采用经纪人营销体系的注意事项</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1172422253"/>
                  </a:ext>
                </a:extLst>
              </a:tr>
              <a:tr h="850900">
                <a:tc>
                  <a:txBody>
                    <a:bodyPr/>
                    <a:lstStyle>
                      <a:lvl1pPr marL="342900" indent="-342900">
                        <a:spcBef>
                          <a:spcPct val="20000"/>
                        </a:spcBef>
                        <a:tabLst>
                          <a:tab pos="46672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6672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6672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6672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66725" algn="l"/>
                        </a:tabLst>
                        <a:defRPr>
                          <a:solidFill>
                            <a:schemeClr val="tx1"/>
                          </a:solidFill>
                          <a:latin typeface="Arial" panose="020B0604020202020204" pitchFamily="34" charset="0"/>
                          <a:ea typeface="宋体" panose="02010600030101010101" pitchFamily="2" charset="-122"/>
                        </a:defRPr>
                      </a:lvl9pPr>
                    </a:lstStyle>
                    <a:p>
                      <a:pPr marL="742950" marR="0" lvl="1" indent="-285750" algn="l" defTabSz="914400" rtl="0" eaLnBrk="1" fontAlgn="base" latinLnBrk="0" hangingPunct="1">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保险公司应该通过推荐、直接邮寄和商业广告等方式扩大影响</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与保险经纪人保持联系，宣传公司的最新产品</a:t>
                      </a:r>
                      <a:endParaRPr kumimoji="0" lang="zh-CN" altLang="en-US" sz="1800" b="0" u="none" strike="noStrike" cap="none" normalizeH="0" baseline="0" dirty="0">
                        <a:ln>
                          <a:noFill/>
                        </a:ln>
                        <a:solidFill>
                          <a:schemeClr val="tx1"/>
                        </a:solidFill>
                        <a:effectLst/>
                      </a:endParaRPr>
                    </a:p>
                    <a:p>
                      <a:pPr marL="742950" marR="0" lvl="1" indent="-285750" algn="l" defTabSz="914400" rtl="0" eaLnBrk="0" fontAlgn="base" latinLnBrk="0" hangingPunct="0">
                        <a:lnSpc>
                          <a:spcPct val="100000"/>
                        </a:lnSpc>
                        <a:spcBef>
                          <a:spcPct val="0"/>
                        </a:spcBef>
                        <a:spcAft>
                          <a:spcPct val="0"/>
                        </a:spcAft>
                        <a:buClrTx/>
                        <a:buSzTx/>
                        <a:buFont typeface="Wingdings" panose="05000000000000000000" pitchFamily="2" charset="2"/>
                        <a:buChar char=""/>
                        <a:tabLst>
                          <a:tab pos="466725" algn="l"/>
                        </a:tabLst>
                      </a:pPr>
                      <a:r>
                        <a:rPr kumimoji="0" lang="zh-CN" altLang="en-US" sz="1800" b="0" u="none" strike="noStrike" cap="none" normalizeH="0" baseline="0" dirty="0">
                          <a:ln>
                            <a:noFill/>
                          </a:ln>
                          <a:solidFill>
                            <a:srgbClr val="000000"/>
                          </a:solidFill>
                          <a:effectLst/>
                        </a:rPr>
                        <a:t>根据经纪人的要求灵活进行产品设计和产品组合</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horzOverflow="overflow"/>
                </a:tc>
                <a:extLst>
                  <a:ext uri="{0D108BD9-81ED-4DB2-BD59-A6C34878D82A}">
                    <a16:rowId xmlns:a16="http://schemas.microsoft.com/office/drawing/2014/main" val="2179707265"/>
                  </a:ext>
                </a:extLst>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6938E652-E1FA-9032-08CB-E14FC4911767}"/>
              </a:ext>
            </a:extLst>
          </p:cNvPr>
          <p:cNvSpPr>
            <a:spLocks noGrp="1" noChangeArrowheads="1"/>
          </p:cNvSpPr>
          <p:nvPr>
            <p:ph type="title"/>
          </p:nvPr>
        </p:nvSpPr>
        <p:spPr/>
        <p:txBody>
          <a:bodyPr/>
          <a:lstStyle/>
          <a:p>
            <a:r>
              <a:rPr lang="zh-CN" altLang="en-US"/>
              <a:t>三、</a:t>
            </a:r>
            <a:r>
              <a:rPr lang="zh-CN" altLang="en-US" b="1"/>
              <a:t>保险经纪人的作用</a:t>
            </a:r>
            <a:r>
              <a:rPr lang="zh-CN" altLang="en-US"/>
              <a:t> </a:t>
            </a:r>
          </a:p>
        </p:txBody>
      </p:sp>
      <p:sp>
        <p:nvSpPr>
          <p:cNvPr id="10243" name="Rectangle 3">
            <a:extLst>
              <a:ext uri="{FF2B5EF4-FFF2-40B4-BE49-F238E27FC236}">
                <a16:creationId xmlns:a16="http://schemas.microsoft.com/office/drawing/2014/main" id="{D99954D5-EEFB-2B76-6AD0-8D54BF0661E4}"/>
              </a:ext>
            </a:extLst>
          </p:cNvPr>
          <p:cNvSpPr>
            <a:spLocks noGrp="1" noChangeArrowheads="1"/>
          </p:cNvSpPr>
          <p:nvPr>
            <p:ph type="body" idx="1"/>
          </p:nvPr>
        </p:nvSpPr>
        <p:spPr/>
        <p:txBody>
          <a:bodyPr/>
          <a:lstStyle/>
          <a:p>
            <a:r>
              <a:rPr lang="zh-CN" altLang="en-US"/>
              <a:t>保险经纪人能够向被保险人提供全面的服务 </a:t>
            </a:r>
          </a:p>
          <a:p>
            <a:r>
              <a:rPr lang="zh-CN" altLang="en-US"/>
              <a:t>保险经纪人能提高保险公司的工作效率</a:t>
            </a:r>
          </a:p>
          <a:p>
            <a:pPr lvl="1"/>
            <a:r>
              <a:rPr lang="zh-CN" altLang="en-US"/>
              <a:t>保险经纪人有利于保险公司开展业务。</a:t>
            </a:r>
          </a:p>
          <a:p>
            <a:pPr lvl="1"/>
            <a:r>
              <a:rPr lang="zh-CN" altLang="en-US"/>
              <a:t>保险经纪人有利于保险公司的理赔业务。</a:t>
            </a:r>
          </a:p>
          <a:p>
            <a:pPr lvl="1"/>
            <a:r>
              <a:rPr lang="zh-CN" altLang="en-US"/>
              <a:t>在保险市场上，保险经纪人把保险公司的再保险份额顺利的推销出去，消除了保险公司进行分保和再保的忧虑，大大降低了保险公司的经营风险。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10D905DC-A16C-4D29-C65F-EC01A7A63C3C}"/>
              </a:ext>
            </a:extLst>
          </p:cNvPr>
          <p:cNvSpPr>
            <a:spLocks noGrp="1" noChangeArrowheads="1"/>
          </p:cNvSpPr>
          <p:nvPr>
            <p:ph type="title"/>
          </p:nvPr>
        </p:nvSpPr>
        <p:spPr/>
        <p:txBody>
          <a:bodyPr/>
          <a:lstStyle/>
          <a:p>
            <a:pPr marL="1117600" indent="-1117600"/>
            <a:r>
              <a:rPr lang="zh-CN" altLang="en-US"/>
              <a:t>四、</a:t>
            </a:r>
            <a:r>
              <a:rPr lang="zh-CN" altLang="en-US" b="1"/>
              <a:t>保险经纪人的种类</a:t>
            </a:r>
          </a:p>
        </p:txBody>
      </p:sp>
      <p:sp>
        <p:nvSpPr>
          <p:cNvPr id="11267" name="Rectangle 3">
            <a:extLst>
              <a:ext uri="{FF2B5EF4-FFF2-40B4-BE49-F238E27FC236}">
                <a16:creationId xmlns:a16="http://schemas.microsoft.com/office/drawing/2014/main" id="{8B545A44-CA25-1D61-6931-AF0CA692BAD5}"/>
              </a:ext>
            </a:extLst>
          </p:cNvPr>
          <p:cNvSpPr>
            <a:spLocks noGrp="1" noChangeArrowheads="1"/>
          </p:cNvSpPr>
          <p:nvPr>
            <p:ph type="body" idx="1"/>
          </p:nvPr>
        </p:nvSpPr>
        <p:spPr/>
        <p:txBody>
          <a:bodyPr/>
          <a:lstStyle/>
          <a:p>
            <a:pPr marL="609600" indent="-609600"/>
            <a:r>
              <a:rPr lang="zh-CN" altLang="en-US" dirty="0"/>
              <a:t>根据委托方划分：</a:t>
            </a:r>
          </a:p>
          <a:p>
            <a:pPr marL="990600" lvl="1" indent="-533400"/>
            <a:r>
              <a:rPr lang="zh-CN" altLang="en-US" dirty="0"/>
              <a:t>直接保险经纪人</a:t>
            </a:r>
            <a:endParaRPr lang="en-US" altLang="zh-CN" dirty="0"/>
          </a:p>
          <a:p>
            <a:pPr marL="1390650" lvl="2" indent="-533400"/>
            <a:r>
              <a:rPr lang="zh-CN" altLang="en-US" dirty="0"/>
              <a:t>指直接介于投保人和保险人之间、 直接接受投保人委托的保险经纪人。</a:t>
            </a:r>
          </a:p>
          <a:p>
            <a:pPr marL="1371600" lvl="2" indent="-457200"/>
            <a:r>
              <a:rPr lang="zh-CN" altLang="en-US" dirty="0"/>
              <a:t>可分为寿险经纪人和非寿险经纪人。 </a:t>
            </a:r>
          </a:p>
          <a:p>
            <a:pPr marL="990600" lvl="1" indent="-533400"/>
            <a:r>
              <a:rPr lang="zh-CN" altLang="en-US" dirty="0"/>
              <a:t>再保险经纪人</a:t>
            </a:r>
            <a:endParaRPr lang="en-US" altLang="zh-CN" dirty="0"/>
          </a:p>
          <a:p>
            <a:pPr marL="1390650" lvl="2" indent="-533400"/>
            <a:r>
              <a:rPr lang="zh-CN" altLang="en-US" dirty="0"/>
              <a:t>指促成再保险分出公司与分入公司建立再保险关系的保险经纪人。 </a:t>
            </a:r>
          </a:p>
          <a:p>
            <a:pPr marL="609600" indent="-609600"/>
            <a:r>
              <a:rPr lang="zh-CN" altLang="en-US" dirty="0"/>
              <a:t>根据人员规模划分</a:t>
            </a:r>
            <a:endParaRPr lang="en-US" altLang="zh-CN" dirty="0"/>
          </a:p>
          <a:p>
            <a:pPr marL="1009650" lvl="1" indent="-609600"/>
            <a:r>
              <a:rPr lang="zh-CN" altLang="en-US" dirty="0"/>
              <a:t>小型保险经纪人和大型保险经纪人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2DFDB8F7-5A3E-E6A7-BCE7-E5A799D77AC4}"/>
              </a:ext>
            </a:extLst>
          </p:cNvPr>
          <p:cNvSpPr>
            <a:spLocks noGrp="1" noChangeArrowheads="1"/>
          </p:cNvSpPr>
          <p:nvPr>
            <p:ph type="title"/>
          </p:nvPr>
        </p:nvSpPr>
        <p:spPr/>
        <p:txBody>
          <a:bodyPr/>
          <a:lstStyle/>
          <a:p>
            <a:r>
              <a:rPr lang="zh-CN" altLang="en-US"/>
              <a:t>四、</a:t>
            </a:r>
            <a:r>
              <a:rPr lang="zh-CN" altLang="en-US" b="1"/>
              <a:t>保险经纪人的种类</a:t>
            </a:r>
          </a:p>
        </p:txBody>
      </p:sp>
      <p:sp>
        <p:nvSpPr>
          <p:cNvPr id="12291" name="Rectangle 3">
            <a:extLst>
              <a:ext uri="{FF2B5EF4-FFF2-40B4-BE49-F238E27FC236}">
                <a16:creationId xmlns:a16="http://schemas.microsoft.com/office/drawing/2014/main" id="{BDCBBF8C-65BD-C588-1DE5-9EC16158685C}"/>
              </a:ext>
            </a:extLst>
          </p:cNvPr>
          <p:cNvSpPr>
            <a:spLocks noGrp="1" noChangeArrowheads="1"/>
          </p:cNvSpPr>
          <p:nvPr>
            <p:ph type="body" idx="1"/>
          </p:nvPr>
        </p:nvSpPr>
        <p:spPr/>
        <p:txBody>
          <a:bodyPr/>
          <a:lstStyle/>
          <a:p>
            <a:r>
              <a:rPr lang="zh-CN" altLang="en-US" dirty="0"/>
              <a:t>根据组织形式划分：</a:t>
            </a:r>
          </a:p>
          <a:p>
            <a:pPr lvl="1"/>
            <a:r>
              <a:rPr lang="zh-CN" altLang="en-US" dirty="0"/>
              <a:t>个人保险经纪人</a:t>
            </a:r>
            <a:endParaRPr lang="en-US" altLang="zh-CN" dirty="0"/>
          </a:p>
          <a:p>
            <a:pPr lvl="2"/>
            <a:r>
              <a:rPr lang="zh-CN" altLang="en-US" dirty="0"/>
              <a:t>以个人的名义从事保险经纪业务</a:t>
            </a:r>
          </a:p>
          <a:p>
            <a:pPr lvl="1"/>
            <a:r>
              <a:rPr lang="zh-CN" altLang="en-US" dirty="0"/>
              <a:t>合伙保险经纪组织</a:t>
            </a:r>
            <a:endParaRPr lang="en-US" altLang="zh-CN" dirty="0"/>
          </a:p>
          <a:p>
            <a:pPr lvl="2"/>
            <a:r>
              <a:rPr lang="zh-CN" altLang="en-US" dirty="0"/>
              <a:t>以合伙方式设立合伙保险经纪组织，并且要求所有的合伙人必须是经注册的保险经纪人</a:t>
            </a:r>
          </a:p>
          <a:p>
            <a:pPr lvl="1"/>
            <a:r>
              <a:rPr lang="zh-CN" altLang="en-US" dirty="0"/>
              <a:t>保险经纪公司</a:t>
            </a:r>
            <a:endParaRPr lang="en-US" altLang="zh-CN" dirty="0"/>
          </a:p>
          <a:p>
            <a:pPr lvl="2"/>
            <a:r>
              <a:rPr lang="zh-CN" altLang="en-US" dirty="0"/>
              <a:t>一般是有限责任公司和股份有限公司形式</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6" name="Rectangle 4">
            <a:extLst>
              <a:ext uri="{FF2B5EF4-FFF2-40B4-BE49-F238E27FC236}">
                <a16:creationId xmlns:a16="http://schemas.microsoft.com/office/drawing/2014/main" id="{222DFD37-553F-9803-1A5D-BDCFC61F5BE3}"/>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13317" name="Rectangle 5">
            <a:extLst>
              <a:ext uri="{FF2B5EF4-FFF2-40B4-BE49-F238E27FC236}">
                <a16:creationId xmlns:a16="http://schemas.microsoft.com/office/drawing/2014/main" id="{AD328BAE-E7F6-7EE3-9C0E-4F5EFE765B85}"/>
              </a:ext>
            </a:extLst>
          </p:cNvPr>
          <p:cNvSpPr>
            <a:spLocks noGrp="1" noChangeArrowheads="1"/>
          </p:cNvSpPr>
          <p:nvPr>
            <p:ph type="subTitle" idx="1"/>
          </p:nvPr>
        </p:nvSpPr>
        <p:spPr>
          <a:xfrm>
            <a:off x="1371600" y="3886200"/>
            <a:ext cx="6400800" cy="1752600"/>
          </a:xfrm>
        </p:spPr>
        <p:txBody>
          <a:bodyPr/>
          <a:lstStyle/>
          <a:p>
            <a:r>
              <a:rPr lang="zh-CN" altLang="en-US" sz="3200"/>
              <a:t>保险经纪人的业务 </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50</TotalTime>
  <Words>1534</Words>
  <Application>Microsoft Office PowerPoint</Application>
  <PresentationFormat>全屏显示(4:3)</PresentationFormat>
  <Paragraphs>238</Paragraphs>
  <Slides>24</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24</vt:i4>
      </vt:variant>
    </vt:vector>
  </HeadingPairs>
  <TitlesOfParts>
    <vt:vector size="29" baseType="lpstr">
      <vt:lpstr>Arial</vt:lpstr>
      <vt:lpstr>宋体</vt:lpstr>
      <vt:lpstr>Times New Roman</vt:lpstr>
      <vt:lpstr>Wingdings</vt:lpstr>
      <vt:lpstr>默认设计模板</vt:lpstr>
      <vt:lpstr>第十三章</vt:lpstr>
      <vt:lpstr>第一节</vt:lpstr>
      <vt:lpstr>一、保险经纪人的概念 </vt:lpstr>
      <vt:lpstr>保险经纪人与保险公司业务员的区别 </vt:lpstr>
      <vt:lpstr>二、经纪人营销体系的特点 </vt:lpstr>
      <vt:lpstr>三、保险经纪人的作用 </vt:lpstr>
      <vt:lpstr>四、保险经纪人的种类</vt:lpstr>
      <vt:lpstr>四、保险经纪人的种类</vt:lpstr>
      <vt:lpstr>第二节</vt:lpstr>
      <vt:lpstr>保险经纪公司的工作流程</vt:lpstr>
      <vt:lpstr>一、安排保险 </vt:lpstr>
      <vt:lpstr>一、安排保险 </vt:lpstr>
      <vt:lpstr>二、协助索赔 </vt:lpstr>
      <vt:lpstr>二、协助索赔 </vt:lpstr>
      <vt:lpstr>三、其他服务</vt:lpstr>
      <vt:lpstr>三、其他服务</vt:lpstr>
      <vt:lpstr>四、经纪人的业务发展</vt:lpstr>
      <vt:lpstr>五、保险经纪人应对全面风险管理的发展趋势</vt:lpstr>
      <vt:lpstr>第三节</vt:lpstr>
      <vt:lpstr>一、保险经纪人的业务管理 </vt:lpstr>
      <vt:lpstr>一、保险经纪人的业务管理 </vt:lpstr>
      <vt:lpstr>二、保险经纪人的报酬 </vt:lpstr>
      <vt:lpstr>三、保险经纪人的道德 </vt:lpstr>
      <vt:lpstr>三、保险经纪人的道德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第十三章</dc:title>
  <dc:creator>马钦荣</dc:creator>
  <cp:lastModifiedBy>粟 芳</cp:lastModifiedBy>
  <cp:revision>6</cp:revision>
  <dcterms:created xsi:type="dcterms:W3CDTF">2009-07-21T02:29:21Z</dcterms:created>
  <dcterms:modified xsi:type="dcterms:W3CDTF">2023-01-30T02:55:25Z</dcterms:modified>
</cp:coreProperties>
</file>

<file path=docProps/thumbnail.jpeg>
</file>