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9" r:id="rId4"/>
    <p:sldId id="258"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7" r:id="rId18"/>
    <p:sldId id="272" r:id="rId19"/>
    <p:sldId id="273" r:id="rId20"/>
    <p:sldId id="274" r:id="rId21"/>
    <p:sldId id="275" r:id="rId22"/>
    <p:sldId id="276" r:id="rId23"/>
  </p:sldIdLst>
  <p:sldSz cx="9144000" cy="6858000" type="screen4x3"/>
  <p:notesSz cx="6858000" cy="9144000"/>
  <p:defaultTextStyle>
    <a:defPPr>
      <a:defRPr lang="zh-CN"/>
    </a:defPPr>
    <a:lvl1pPr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1pPr>
    <a:lvl2pPr marL="4572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2pPr>
    <a:lvl3pPr marL="9144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3pPr>
    <a:lvl4pPr marL="13716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4pPr>
    <a:lvl5pPr marL="1828800" algn="l" rtl="0" eaLnBrk="0" fontAlgn="base" hangingPunct="0">
      <a:spcBef>
        <a:spcPct val="0"/>
      </a:spcBef>
      <a:spcAft>
        <a:spcPct val="0"/>
      </a:spcAft>
      <a:defRPr kern="1200">
        <a:solidFill>
          <a:schemeClr val="tx1"/>
        </a:solidFill>
        <a:latin typeface="Arial" panose="020B0604020202020204" pitchFamily="34" charset="0"/>
        <a:ea typeface="宋体" panose="02010600030101010101" pitchFamily="2" charset="-122"/>
        <a:cs typeface="+mn-cs"/>
      </a:defRPr>
    </a:lvl5pPr>
    <a:lvl6pPr marL="22860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6pPr>
    <a:lvl7pPr marL="27432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7pPr>
    <a:lvl8pPr marL="32004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8pPr>
    <a:lvl9pPr marL="3657600" algn="l" defTabSz="914400" rtl="0" eaLnBrk="1" latinLnBrk="0" hangingPunct="1">
      <a:defRPr kern="1200">
        <a:solidFill>
          <a:schemeClr val="tx1"/>
        </a:solidFill>
        <a:latin typeface="Arial" panose="020B0604020202020204" pitchFamily="34" charset="0"/>
        <a:ea typeface="宋体" panose="02010600030101010101" pitchFamily="2" charset="-122"/>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22" y="67"/>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143000" y="1122363"/>
            <a:ext cx="6858000" cy="2387600"/>
          </a:xfrm>
        </p:spPr>
        <p:txBody>
          <a:bodyPr anchor="b"/>
          <a:lstStyle>
            <a:lvl1pPr algn="ctr">
              <a:defRPr sz="6000"/>
            </a:lvl1pPr>
          </a:lstStyle>
          <a:p>
            <a:r>
              <a:rPr lang="zh-CN" altLang="en-US"/>
              <a:t>单击此处编辑母版标题样式</a:t>
            </a:r>
          </a:p>
        </p:txBody>
      </p:sp>
      <p:sp>
        <p:nvSpPr>
          <p:cNvPr id="3" name="副标题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a:t>单击此处编辑母版副标题样式</a:t>
            </a:r>
          </a:p>
        </p:txBody>
      </p:sp>
      <p:sp>
        <p:nvSpPr>
          <p:cNvPr id="4" name="Rectangle 4">
            <a:extLst>
              <a:ext uri="{FF2B5EF4-FFF2-40B4-BE49-F238E27FC236}">
                <a16:creationId xmlns:a16="http://schemas.microsoft.com/office/drawing/2014/main" id="{DCD75E6C-8000-5A2A-F228-AC95662C064B}"/>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E54C2035-CFA5-BC50-A72F-5FDD53CC4A42}"/>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4434757C-2EC8-7C40-8C47-CC7FD5E160EE}"/>
              </a:ext>
            </a:extLst>
          </p:cNvPr>
          <p:cNvSpPr>
            <a:spLocks noGrp="1" noChangeArrowheads="1"/>
          </p:cNvSpPr>
          <p:nvPr>
            <p:ph type="sldNum" sz="quarter" idx="12"/>
          </p:nvPr>
        </p:nvSpPr>
        <p:spPr>
          <a:ln/>
        </p:spPr>
        <p:txBody>
          <a:bodyPr/>
          <a:lstStyle>
            <a:lvl1pPr>
              <a:defRPr/>
            </a:lvl1pPr>
          </a:lstStyle>
          <a:p>
            <a:pPr>
              <a:defRPr/>
            </a:pPr>
            <a:fld id="{616020CE-6A64-4BAF-9162-F0CDACB336E9}" type="slidenum">
              <a:rPr lang="en-US" altLang="zh-CN"/>
              <a:pPr>
                <a:defRPr/>
              </a:pPr>
              <a:t>‹#›</a:t>
            </a:fld>
            <a:endParaRPr lang="en-US" altLang="zh-CN"/>
          </a:p>
        </p:txBody>
      </p:sp>
    </p:spTree>
    <p:extLst>
      <p:ext uri="{BB962C8B-B14F-4D97-AF65-F5344CB8AC3E}">
        <p14:creationId xmlns:p14="http://schemas.microsoft.com/office/powerpoint/2010/main" val="23667257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竖排文字占位符 2"/>
          <p:cNvSpPr>
            <a:spLocks noGrp="1"/>
          </p:cNvSpPr>
          <p:nvPr>
            <p:ph type="body" orient="vert" idx="1"/>
          </p:nvPr>
        </p:nvSpPr>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7604B881-E815-B049-3BC7-C9256BB7315D}"/>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904322ED-FD22-7E1F-AC62-97A6982BBB27}"/>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C364488C-6A5F-FA78-D614-E848CF013059}"/>
              </a:ext>
            </a:extLst>
          </p:cNvPr>
          <p:cNvSpPr>
            <a:spLocks noGrp="1" noChangeArrowheads="1"/>
          </p:cNvSpPr>
          <p:nvPr>
            <p:ph type="sldNum" sz="quarter" idx="12"/>
          </p:nvPr>
        </p:nvSpPr>
        <p:spPr>
          <a:ln/>
        </p:spPr>
        <p:txBody>
          <a:bodyPr/>
          <a:lstStyle>
            <a:lvl1pPr>
              <a:defRPr/>
            </a:lvl1pPr>
          </a:lstStyle>
          <a:p>
            <a:pPr>
              <a:defRPr/>
            </a:pPr>
            <a:fld id="{745E25ED-B638-406C-9D60-952E28B1D05C}" type="slidenum">
              <a:rPr lang="en-US" altLang="zh-CN"/>
              <a:pPr>
                <a:defRPr/>
              </a:pPr>
              <a:t>‹#›</a:t>
            </a:fld>
            <a:endParaRPr lang="en-US" altLang="zh-CN"/>
          </a:p>
        </p:txBody>
      </p:sp>
    </p:spTree>
    <p:extLst>
      <p:ext uri="{BB962C8B-B14F-4D97-AF65-F5344CB8AC3E}">
        <p14:creationId xmlns:p14="http://schemas.microsoft.com/office/powerpoint/2010/main" val="69728380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629400" y="274638"/>
            <a:ext cx="2057400" cy="5851525"/>
          </a:xfrm>
        </p:spPr>
        <p:txBody>
          <a:bodyPr vert="eaVert"/>
          <a:lstStyle/>
          <a:p>
            <a:r>
              <a:rPr lang="zh-CN" altLang="en-US"/>
              <a:t>单击此处编辑母版标题样式</a:t>
            </a:r>
          </a:p>
        </p:txBody>
      </p:sp>
      <p:sp>
        <p:nvSpPr>
          <p:cNvPr id="3" name="竖排文字占位符 2"/>
          <p:cNvSpPr>
            <a:spLocks noGrp="1"/>
          </p:cNvSpPr>
          <p:nvPr>
            <p:ph type="body" orient="vert" idx="1"/>
          </p:nvPr>
        </p:nvSpPr>
        <p:spPr>
          <a:xfrm>
            <a:off x="457200" y="274638"/>
            <a:ext cx="6019800" cy="5851525"/>
          </a:xfrm>
        </p:spPr>
        <p:txBody>
          <a:bodyPr vert="eaVert"/>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672267D3-CB7D-092D-098A-DD941C346439}"/>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AA169043-ED34-29D8-4F31-D35A2632E1D8}"/>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1067B6CC-45D8-FDC0-0472-1E66C24CEB33}"/>
              </a:ext>
            </a:extLst>
          </p:cNvPr>
          <p:cNvSpPr>
            <a:spLocks noGrp="1" noChangeArrowheads="1"/>
          </p:cNvSpPr>
          <p:nvPr>
            <p:ph type="sldNum" sz="quarter" idx="12"/>
          </p:nvPr>
        </p:nvSpPr>
        <p:spPr>
          <a:ln/>
        </p:spPr>
        <p:txBody>
          <a:bodyPr/>
          <a:lstStyle>
            <a:lvl1pPr>
              <a:defRPr/>
            </a:lvl1pPr>
          </a:lstStyle>
          <a:p>
            <a:pPr>
              <a:defRPr/>
            </a:pPr>
            <a:fld id="{3DD96434-6930-455F-AB97-9F12984F5E18}" type="slidenum">
              <a:rPr lang="en-US" altLang="zh-CN"/>
              <a:pPr>
                <a:defRPr/>
              </a:pPr>
              <a:t>‹#›</a:t>
            </a:fld>
            <a:endParaRPr lang="en-US" altLang="zh-CN"/>
          </a:p>
        </p:txBody>
      </p:sp>
    </p:spTree>
    <p:extLst>
      <p:ext uri="{BB962C8B-B14F-4D97-AF65-F5344CB8AC3E}">
        <p14:creationId xmlns:p14="http://schemas.microsoft.com/office/powerpoint/2010/main" val="312865599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idx="1"/>
          </p:nvPr>
        </p:nvSpPr>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Rectangle 4">
            <a:extLst>
              <a:ext uri="{FF2B5EF4-FFF2-40B4-BE49-F238E27FC236}">
                <a16:creationId xmlns:a16="http://schemas.microsoft.com/office/drawing/2014/main" id="{6D52E370-6708-45F6-AA49-D82D81004D93}"/>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7F71B495-23F9-35DE-DC8B-CCA74546FE3E}"/>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242A1A54-53E0-327A-3323-F61CB3FB249D}"/>
              </a:ext>
            </a:extLst>
          </p:cNvPr>
          <p:cNvSpPr>
            <a:spLocks noGrp="1" noChangeArrowheads="1"/>
          </p:cNvSpPr>
          <p:nvPr>
            <p:ph type="sldNum" sz="quarter" idx="12"/>
          </p:nvPr>
        </p:nvSpPr>
        <p:spPr>
          <a:ln/>
        </p:spPr>
        <p:txBody>
          <a:bodyPr/>
          <a:lstStyle>
            <a:lvl1pPr>
              <a:defRPr/>
            </a:lvl1pPr>
          </a:lstStyle>
          <a:p>
            <a:pPr>
              <a:defRPr/>
            </a:pPr>
            <a:fld id="{6FE48F4C-129B-4F50-A941-94B7D9E367B6}" type="slidenum">
              <a:rPr lang="en-US" altLang="zh-CN"/>
              <a:pPr>
                <a:defRPr/>
              </a:pPr>
              <a:t>‹#›</a:t>
            </a:fld>
            <a:endParaRPr lang="en-US" altLang="zh-CN"/>
          </a:p>
        </p:txBody>
      </p:sp>
    </p:spTree>
    <p:extLst>
      <p:ext uri="{BB962C8B-B14F-4D97-AF65-F5344CB8AC3E}">
        <p14:creationId xmlns:p14="http://schemas.microsoft.com/office/powerpoint/2010/main" val="392083497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623888" y="1709738"/>
            <a:ext cx="7886700" cy="2852737"/>
          </a:xfrm>
        </p:spPr>
        <p:txBody>
          <a:bodyPr anchor="b"/>
          <a:lstStyle>
            <a:lvl1pPr>
              <a:defRPr sz="6000"/>
            </a:lvl1pPr>
          </a:lstStyle>
          <a:p>
            <a:r>
              <a:rPr lang="zh-CN" altLang="en-US"/>
              <a:t>单击此处编辑母版标题样式</a:t>
            </a:r>
          </a:p>
        </p:txBody>
      </p:sp>
      <p:sp>
        <p:nvSpPr>
          <p:cNvPr id="3" name="文本占位符 2"/>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zh-CN" altLang="en-US"/>
              <a:t>单击此处编辑母版文本样式</a:t>
            </a:r>
          </a:p>
        </p:txBody>
      </p:sp>
      <p:sp>
        <p:nvSpPr>
          <p:cNvPr id="4" name="Rectangle 4">
            <a:extLst>
              <a:ext uri="{FF2B5EF4-FFF2-40B4-BE49-F238E27FC236}">
                <a16:creationId xmlns:a16="http://schemas.microsoft.com/office/drawing/2014/main" id="{8CB0D164-7945-61F9-9408-CC03B27BB79F}"/>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5" name="Rectangle 5">
            <a:extLst>
              <a:ext uri="{FF2B5EF4-FFF2-40B4-BE49-F238E27FC236}">
                <a16:creationId xmlns:a16="http://schemas.microsoft.com/office/drawing/2014/main" id="{BA6BAD1D-6BF7-9DEC-0AC2-7E793384AC28}"/>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6" name="Rectangle 6">
            <a:extLst>
              <a:ext uri="{FF2B5EF4-FFF2-40B4-BE49-F238E27FC236}">
                <a16:creationId xmlns:a16="http://schemas.microsoft.com/office/drawing/2014/main" id="{FAD129D1-434F-FED5-9C44-ECA8C8B1C379}"/>
              </a:ext>
            </a:extLst>
          </p:cNvPr>
          <p:cNvSpPr>
            <a:spLocks noGrp="1" noChangeArrowheads="1"/>
          </p:cNvSpPr>
          <p:nvPr>
            <p:ph type="sldNum" sz="quarter" idx="12"/>
          </p:nvPr>
        </p:nvSpPr>
        <p:spPr>
          <a:ln/>
        </p:spPr>
        <p:txBody>
          <a:bodyPr/>
          <a:lstStyle>
            <a:lvl1pPr>
              <a:defRPr/>
            </a:lvl1pPr>
          </a:lstStyle>
          <a:p>
            <a:pPr>
              <a:defRPr/>
            </a:pPr>
            <a:fld id="{2069E180-424F-4068-A3F1-64FB75153B26}" type="slidenum">
              <a:rPr lang="en-US" altLang="zh-CN"/>
              <a:pPr>
                <a:defRPr/>
              </a:pPr>
              <a:t>‹#›</a:t>
            </a:fld>
            <a:endParaRPr lang="en-US" altLang="zh-CN"/>
          </a:p>
        </p:txBody>
      </p:sp>
    </p:spTree>
    <p:extLst>
      <p:ext uri="{BB962C8B-B14F-4D97-AF65-F5344CB8AC3E}">
        <p14:creationId xmlns:p14="http://schemas.microsoft.com/office/powerpoint/2010/main" val="276842685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内容占位符 2"/>
          <p:cNvSpPr>
            <a:spLocks noGrp="1"/>
          </p:cNvSpPr>
          <p:nvPr>
            <p:ph sz="half" idx="1"/>
          </p:nvPr>
        </p:nvSpPr>
        <p:spPr>
          <a:xfrm>
            <a:off x="457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内容占位符 3"/>
          <p:cNvSpPr>
            <a:spLocks noGrp="1"/>
          </p:cNvSpPr>
          <p:nvPr>
            <p:ph sz="half" idx="2"/>
          </p:nvPr>
        </p:nvSpPr>
        <p:spPr>
          <a:xfrm>
            <a:off x="4648200" y="1600200"/>
            <a:ext cx="4038600" cy="4525963"/>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Rectangle 4">
            <a:extLst>
              <a:ext uri="{FF2B5EF4-FFF2-40B4-BE49-F238E27FC236}">
                <a16:creationId xmlns:a16="http://schemas.microsoft.com/office/drawing/2014/main" id="{9B58FA0C-7FF8-0E15-1469-B234F485EBCB}"/>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4534B13B-ECDB-FE6C-40C7-7E06CD986E87}"/>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78DA5B0E-D4BD-E16F-E313-DA687822A1A1}"/>
              </a:ext>
            </a:extLst>
          </p:cNvPr>
          <p:cNvSpPr>
            <a:spLocks noGrp="1" noChangeArrowheads="1"/>
          </p:cNvSpPr>
          <p:nvPr>
            <p:ph type="sldNum" sz="quarter" idx="12"/>
          </p:nvPr>
        </p:nvSpPr>
        <p:spPr>
          <a:ln/>
        </p:spPr>
        <p:txBody>
          <a:bodyPr/>
          <a:lstStyle>
            <a:lvl1pPr>
              <a:defRPr/>
            </a:lvl1pPr>
          </a:lstStyle>
          <a:p>
            <a:pPr>
              <a:defRPr/>
            </a:pPr>
            <a:fld id="{325A8368-70B6-462B-A16A-9EB5F129167C}" type="slidenum">
              <a:rPr lang="en-US" altLang="zh-CN"/>
              <a:pPr>
                <a:defRPr/>
              </a:pPr>
              <a:t>‹#›</a:t>
            </a:fld>
            <a:endParaRPr lang="en-US" altLang="zh-CN"/>
          </a:p>
        </p:txBody>
      </p:sp>
    </p:spTree>
    <p:extLst>
      <p:ext uri="{BB962C8B-B14F-4D97-AF65-F5344CB8AC3E}">
        <p14:creationId xmlns:p14="http://schemas.microsoft.com/office/powerpoint/2010/main" val="14267685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630238" y="365125"/>
            <a:ext cx="7886700" cy="1325563"/>
          </a:xfrm>
        </p:spPr>
        <p:txBody>
          <a:bodyPr/>
          <a:lstStyle/>
          <a:p>
            <a:r>
              <a:rPr lang="zh-CN" altLang="en-US"/>
              <a:t>单击此处编辑母版标题样式</a:t>
            </a:r>
          </a:p>
        </p:txBody>
      </p:sp>
      <p:sp>
        <p:nvSpPr>
          <p:cNvPr id="3" name="文本占位符 2"/>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4" name="内容占位符 3"/>
          <p:cNvSpPr>
            <a:spLocks noGrp="1"/>
          </p:cNvSpPr>
          <p:nvPr>
            <p:ph sz="half" idx="2"/>
          </p:nvPr>
        </p:nvSpPr>
        <p:spPr>
          <a:xfrm>
            <a:off x="630238" y="2505075"/>
            <a:ext cx="3868737"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5" name="文本占位符 4"/>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a:t>单击此处编辑母版文本样式</a:t>
            </a:r>
          </a:p>
        </p:txBody>
      </p:sp>
      <p:sp>
        <p:nvSpPr>
          <p:cNvPr id="6" name="内容占位符 5"/>
          <p:cNvSpPr>
            <a:spLocks noGrp="1"/>
          </p:cNvSpPr>
          <p:nvPr>
            <p:ph sz="quarter" idx="4"/>
          </p:nvPr>
        </p:nvSpPr>
        <p:spPr>
          <a:xfrm>
            <a:off x="4629150" y="2505075"/>
            <a:ext cx="3887788" cy="3684588"/>
          </a:xfrm>
        </p:spPr>
        <p:txBody>
          <a:body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7" name="Rectangle 4">
            <a:extLst>
              <a:ext uri="{FF2B5EF4-FFF2-40B4-BE49-F238E27FC236}">
                <a16:creationId xmlns:a16="http://schemas.microsoft.com/office/drawing/2014/main" id="{61378307-0EEE-392B-FD4A-C826539E75EB}"/>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8" name="Rectangle 5">
            <a:extLst>
              <a:ext uri="{FF2B5EF4-FFF2-40B4-BE49-F238E27FC236}">
                <a16:creationId xmlns:a16="http://schemas.microsoft.com/office/drawing/2014/main" id="{495D119A-C7DE-94AE-01A6-FACDA09CC4DF}"/>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9" name="Rectangle 6">
            <a:extLst>
              <a:ext uri="{FF2B5EF4-FFF2-40B4-BE49-F238E27FC236}">
                <a16:creationId xmlns:a16="http://schemas.microsoft.com/office/drawing/2014/main" id="{E267FE5F-2A31-01AD-8CC5-72ADF217BCD3}"/>
              </a:ext>
            </a:extLst>
          </p:cNvPr>
          <p:cNvSpPr>
            <a:spLocks noGrp="1" noChangeArrowheads="1"/>
          </p:cNvSpPr>
          <p:nvPr>
            <p:ph type="sldNum" sz="quarter" idx="12"/>
          </p:nvPr>
        </p:nvSpPr>
        <p:spPr>
          <a:ln/>
        </p:spPr>
        <p:txBody>
          <a:bodyPr/>
          <a:lstStyle>
            <a:lvl1pPr>
              <a:defRPr/>
            </a:lvl1pPr>
          </a:lstStyle>
          <a:p>
            <a:pPr>
              <a:defRPr/>
            </a:pPr>
            <a:fld id="{E0E66177-2CED-44B7-A7E3-F456468F313A}" type="slidenum">
              <a:rPr lang="en-US" altLang="zh-CN"/>
              <a:pPr>
                <a:defRPr/>
              </a:pPr>
              <a:t>‹#›</a:t>
            </a:fld>
            <a:endParaRPr lang="en-US" altLang="zh-CN"/>
          </a:p>
        </p:txBody>
      </p:sp>
    </p:spTree>
    <p:extLst>
      <p:ext uri="{BB962C8B-B14F-4D97-AF65-F5344CB8AC3E}">
        <p14:creationId xmlns:p14="http://schemas.microsoft.com/office/powerpoint/2010/main" val="32619276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a:t>单击此处编辑母版标题样式</a:t>
            </a:r>
          </a:p>
        </p:txBody>
      </p:sp>
      <p:sp>
        <p:nvSpPr>
          <p:cNvPr id="3" name="Rectangle 4">
            <a:extLst>
              <a:ext uri="{FF2B5EF4-FFF2-40B4-BE49-F238E27FC236}">
                <a16:creationId xmlns:a16="http://schemas.microsoft.com/office/drawing/2014/main" id="{E9C400A1-8E20-7D25-E66F-F31FE5EA8645}"/>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4" name="Rectangle 5">
            <a:extLst>
              <a:ext uri="{FF2B5EF4-FFF2-40B4-BE49-F238E27FC236}">
                <a16:creationId xmlns:a16="http://schemas.microsoft.com/office/drawing/2014/main" id="{48DF1052-F84E-09AC-BAF7-9926E6A05351}"/>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5" name="Rectangle 6">
            <a:extLst>
              <a:ext uri="{FF2B5EF4-FFF2-40B4-BE49-F238E27FC236}">
                <a16:creationId xmlns:a16="http://schemas.microsoft.com/office/drawing/2014/main" id="{F0ACF9E6-7C5C-6DBE-3722-B76DB1AEFED6}"/>
              </a:ext>
            </a:extLst>
          </p:cNvPr>
          <p:cNvSpPr>
            <a:spLocks noGrp="1" noChangeArrowheads="1"/>
          </p:cNvSpPr>
          <p:nvPr>
            <p:ph type="sldNum" sz="quarter" idx="12"/>
          </p:nvPr>
        </p:nvSpPr>
        <p:spPr>
          <a:ln/>
        </p:spPr>
        <p:txBody>
          <a:bodyPr/>
          <a:lstStyle>
            <a:lvl1pPr>
              <a:defRPr/>
            </a:lvl1pPr>
          </a:lstStyle>
          <a:p>
            <a:pPr>
              <a:defRPr/>
            </a:pPr>
            <a:fld id="{B8448FCE-4350-44F4-AC22-DB54F6713702}" type="slidenum">
              <a:rPr lang="en-US" altLang="zh-CN"/>
              <a:pPr>
                <a:defRPr/>
              </a:pPr>
              <a:t>‹#›</a:t>
            </a:fld>
            <a:endParaRPr lang="en-US" altLang="zh-CN"/>
          </a:p>
        </p:txBody>
      </p:sp>
    </p:spTree>
    <p:extLst>
      <p:ext uri="{BB962C8B-B14F-4D97-AF65-F5344CB8AC3E}">
        <p14:creationId xmlns:p14="http://schemas.microsoft.com/office/powerpoint/2010/main" val="394467791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EDD71208-9984-9D55-5DF9-E7B09C79689A}"/>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3" name="Rectangle 5">
            <a:extLst>
              <a:ext uri="{FF2B5EF4-FFF2-40B4-BE49-F238E27FC236}">
                <a16:creationId xmlns:a16="http://schemas.microsoft.com/office/drawing/2014/main" id="{01EC5F7B-2928-4246-83CC-584589536922}"/>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4" name="Rectangle 6">
            <a:extLst>
              <a:ext uri="{FF2B5EF4-FFF2-40B4-BE49-F238E27FC236}">
                <a16:creationId xmlns:a16="http://schemas.microsoft.com/office/drawing/2014/main" id="{F600D453-67BC-E29B-AC42-637366355D71}"/>
              </a:ext>
            </a:extLst>
          </p:cNvPr>
          <p:cNvSpPr>
            <a:spLocks noGrp="1" noChangeArrowheads="1"/>
          </p:cNvSpPr>
          <p:nvPr>
            <p:ph type="sldNum" sz="quarter" idx="12"/>
          </p:nvPr>
        </p:nvSpPr>
        <p:spPr>
          <a:ln/>
        </p:spPr>
        <p:txBody>
          <a:bodyPr/>
          <a:lstStyle>
            <a:lvl1pPr>
              <a:defRPr/>
            </a:lvl1pPr>
          </a:lstStyle>
          <a:p>
            <a:pPr>
              <a:defRPr/>
            </a:pPr>
            <a:fld id="{919E4803-2AA0-4642-821B-D334AA3B0183}" type="slidenum">
              <a:rPr lang="en-US" altLang="zh-CN"/>
              <a:pPr>
                <a:defRPr/>
              </a:pPr>
              <a:t>‹#›</a:t>
            </a:fld>
            <a:endParaRPr lang="en-US" altLang="zh-CN"/>
          </a:p>
        </p:txBody>
      </p:sp>
    </p:spTree>
    <p:extLst>
      <p:ext uri="{BB962C8B-B14F-4D97-AF65-F5344CB8AC3E}">
        <p14:creationId xmlns:p14="http://schemas.microsoft.com/office/powerpoint/2010/main" val="213818615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内容占位符 2"/>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a:t>单击此处编辑母版文本样式</a:t>
            </a:r>
          </a:p>
          <a:p>
            <a:pPr lvl="1"/>
            <a:r>
              <a:rPr lang="zh-CN" altLang="en-US"/>
              <a:t>二级</a:t>
            </a:r>
          </a:p>
          <a:p>
            <a:pPr lvl="2"/>
            <a:r>
              <a:rPr lang="zh-CN" altLang="en-US"/>
              <a:t>三级</a:t>
            </a:r>
          </a:p>
          <a:p>
            <a:pPr lvl="3"/>
            <a:r>
              <a:rPr lang="zh-CN" altLang="en-US"/>
              <a:t>四级</a:t>
            </a:r>
          </a:p>
          <a:p>
            <a:pPr lvl="4"/>
            <a:r>
              <a:rPr lang="zh-CN" altLang="en-US"/>
              <a:t>五级</a:t>
            </a:r>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9662D887-0102-872C-D837-ACC419F15FA8}"/>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7EE0986A-4221-2C39-8516-8B58913B2F11}"/>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4ACD7207-05B5-24D4-FF70-BFEB21DAFD6A}"/>
              </a:ext>
            </a:extLst>
          </p:cNvPr>
          <p:cNvSpPr>
            <a:spLocks noGrp="1" noChangeArrowheads="1"/>
          </p:cNvSpPr>
          <p:nvPr>
            <p:ph type="sldNum" sz="quarter" idx="12"/>
          </p:nvPr>
        </p:nvSpPr>
        <p:spPr>
          <a:ln/>
        </p:spPr>
        <p:txBody>
          <a:bodyPr/>
          <a:lstStyle>
            <a:lvl1pPr>
              <a:defRPr/>
            </a:lvl1pPr>
          </a:lstStyle>
          <a:p>
            <a:pPr>
              <a:defRPr/>
            </a:pPr>
            <a:fld id="{50E4BC22-9A37-4F7C-A44A-79726D6C5CEB}" type="slidenum">
              <a:rPr lang="en-US" altLang="zh-CN"/>
              <a:pPr>
                <a:defRPr/>
              </a:pPr>
              <a:t>‹#›</a:t>
            </a:fld>
            <a:endParaRPr lang="en-US" altLang="zh-CN"/>
          </a:p>
        </p:txBody>
      </p:sp>
    </p:spTree>
    <p:extLst>
      <p:ext uri="{BB962C8B-B14F-4D97-AF65-F5344CB8AC3E}">
        <p14:creationId xmlns:p14="http://schemas.microsoft.com/office/powerpoint/2010/main" val="122651290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630238" y="457200"/>
            <a:ext cx="2949575" cy="1600200"/>
          </a:xfrm>
        </p:spPr>
        <p:txBody>
          <a:bodyPr anchor="b"/>
          <a:lstStyle>
            <a:lvl1pPr>
              <a:defRPr sz="3200"/>
            </a:lvl1pPr>
          </a:lstStyle>
          <a:p>
            <a:r>
              <a:rPr lang="zh-CN" altLang="en-US"/>
              <a:t>单击此处编辑母版标题样式</a:t>
            </a:r>
          </a:p>
        </p:txBody>
      </p:sp>
      <p:sp>
        <p:nvSpPr>
          <p:cNvPr id="3" name="图片占位符 2"/>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zh-CN" altLang="en-US" noProof="0"/>
          </a:p>
        </p:txBody>
      </p:sp>
      <p:sp>
        <p:nvSpPr>
          <p:cNvPr id="4" name="文本占位符 3"/>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a:t>单击此处编辑母版文本样式</a:t>
            </a:r>
          </a:p>
        </p:txBody>
      </p:sp>
      <p:sp>
        <p:nvSpPr>
          <p:cNvPr id="5" name="Rectangle 4">
            <a:extLst>
              <a:ext uri="{FF2B5EF4-FFF2-40B4-BE49-F238E27FC236}">
                <a16:creationId xmlns:a16="http://schemas.microsoft.com/office/drawing/2014/main" id="{733DFCE4-F0CE-2E00-6855-10E51C292BD7}"/>
              </a:ext>
            </a:extLst>
          </p:cNvPr>
          <p:cNvSpPr>
            <a:spLocks noGrp="1" noChangeArrowheads="1"/>
          </p:cNvSpPr>
          <p:nvPr>
            <p:ph type="dt" sz="half" idx="10"/>
          </p:nvPr>
        </p:nvSpPr>
        <p:spPr>
          <a:ln/>
        </p:spPr>
        <p:txBody>
          <a:bodyPr/>
          <a:lstStyle>
            <a:lvl1pPr>
              <a:defRPr/>
            </a:lvl1pPr>
          </a:lstStyle>
          <a:p>
            <a:pPr>
              <a:defRPr/>
            </a:pPr>
            <a:endParaRPr lang="en-US" altLang="zh-CN"/>
          </a:p>
        </p:txBody>
      </p:sp>
      <p:sp>
        <p:nvSpPr>
          <p:cNvPr id="6" name="Rectangle 5">
            <a:extLst>
              <a:ext uri="{FF2B5EF4-FFF2-40B4-BE49-F238E27FC236}">
                <a16:creationId xmlns:a16="http://schemas.microsoft.com/office/drawing/2014/main" id="{20A1F939-F130-F9FE-157C-FE358CD65FC0}"/>
              </a:ext>
            </a:extLst>
          </p:cNvPr>
          <p:cNvSpPr>
            <a:spLocks noGrp="1" noChangeArrowheads="1"/>
          </p:cNvSpPr>
          <p:nvPr>
            <p:ph type="ftr" sz="quarter" idx="11"/>
          </p:nvPr>
        </p:nvSpPr>
        <p:spPr>
          <a:ln/>
        </p:spPr>
        <p:txBody>
          <a:bodyPr/>
          <a:lstStyle>
            <a:lvl1pPr>
              <a:defRPr/>
            </a:lvl1pPr>
          </a:lstStyle>
          <a:p>
            <a:pPr>
              <a:defRPr/>
            </a:pPr>
            <a:endParaRPr lang="en-US" altLang="zh-CN"/>
          </a:p>
        </p:txBody>
      </p:sp>
      <p:sp>
        <p:nvSpPr>
          <p:cNvPr id="7" name="Rectangle 6">
            <a:extLst>
              <a:ext uri="{FF2B5EF4-FFF2-40B4-BE49-F238E27FC236}">
                <a16:creationId xmlns:a16="http://schemas.microsoft.com/office/drawing/2014/main" id="{382CF997-AE10-D3F2-C29D-7AA93D250A84}"/>
              </a:ext>
            </a:extLst>
          </p:cNvPr>
          <p:cNvSpPr>
            <a:spLocks noGrp="1" noChangeArrowheads="1"/>
          </p:cNvSpPr>
          <p:nvPr>
            <p:ph type="sldNum" sz="quarter" idx="12"/>
          </p:nvPr>
        </p:nvSpPr>
        <p:spPr>
          <a:ln/>
        </p:spPr>
        <p:txBody>
          <a:bodyPr/>
          <a:lstStyle>
            <a:lvl1pPr>
              <a:defRPr/>
            </a:lvl1pPr>
          </a:lstStyle>
          <a:p>
            <a:pPr>
              <a:defRPr/>
            </a:pPr>
            <a:fld id="{DE7D2D4F-D4DC-4BC1-9EB2-7358EF755C7F}" type="slidenum">
              <a:rPr lang="en-US" altLang="zh-CN"/>
              <a:pPr>
                <a:defRPr/>
              </a:pPr>
              <a:t>‹#›</a:t>
            </a:fld>
            <a:endParaRPr lang="en-US" altLang="zh-CN"/>
          </a:p>
        </p:txBody>
      </p:sp>
    </p:spTree>
    <p:extLst>
      <p:ext uri="{BB962C8B-B14F-4D97-AF65-F5344CB8AC3E}">
        <p14:creationId xmlns:p14="http://schemas.microsoft.com/office/powerpoint/2010/main" val="388125204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8C2C451D-E500-5679-8B4A-D372098ABBD7}"/>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zh-CN" altLang="en-US"/>
              <a:t>单击此处编辑母版标题样式</a:t>
            </a:r>
          </a:p>
        </p:txBody>
      </p:sp>
      <p:sp>
        <p:nvSpPr>
          <p:cNvPr id="1027" name="Rectangle 3">
            <a:extLst>
              <a:ext uri="{FF2B5EF4-FFF2-40B4-BE49-F238E27FC236}">
                <a16:creationId xmlns:a16="http://schemas.microsoft.com/office/drawing/2014/main" id="{ED7F3C34-003A-6343-394A-55596F8B515A}"/>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zh-CN" altLang="en-US"/>
              <a:t>单击此处编辑母版文本样式</a:t>
            </a:r>
          </a:p>
          <a:p>
            <a:pPr lvl="1"/>
            <a:r>
              <a:rPr lang="zh-CN" altLang="en-US"/>
              <a:t>第二级</a:t>
            </a:r>
          </a:p>
          <a:p>
            <a:pPr lvl="2"/>
            <a:r>
              <a:rPr lang="zh-CN" altLang="en-US"/>
              <a:t>第三级</a:t>
            </a:r>
          </a:p>
          <a:p>
            <a:pPr lvl="3"/>
            <a:r>
              <a:rPr lang="zh-CN" altLang="en-US"/>
              <a:t>第四级</a:t>
            </a:r>
          </a:p>
          <a:p>
            <a:pPr lvl="4"/>
            <a:r>
              <a:rPr lang="zh-CN" altLang="en-US"/>
              <a:t>第五级</a:t>
            </a:r>
          </a:p>
        </p:txBody>
      </p:sp>
      <p:sp>
        <p:nvSpPr>
          <p:cNvPr id="1028" name="Rectangle 4">
            <a:extLst>
              <a:ext uri="{FF2B5EF4-FFF2-40B4-BE49-F238E27FC236}">
                <a16:creationId xmlns:a16="http://schemas.microsoft.com/office/drawing/2014/main" id="{95CB6EF7-1C73-D7D3-15F3-A1B427ECCF5C}"/>
              </a:ext>
            </a:extLst>
          </p:cNvPr>
          <p:cNvSpPr>
            <a:spLocks noGrp="1" noChangeArrowheads="1"/>
          </p:cNvSpPr>
          <p:nvPr>
            <p:ph type="dt" sz="half" idx="2"/>
          </p:nvPr>
        </p:nvSpPr>
        <p:spPr bwMode="auto">
          <a:xfrm>
            <a:off x="457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eaLnBrk="1" hangingPunct="1">
              <a:defRPr sz="1400"/>
            </a:lvl1pPr>
          </a:lstStyle>
          <a:p>
            <a:pPr>
              <a:defRPr/>
            </a:pPr>
            <a:endParaRPr lang="en-US" altLang="zh-CN"/>
          </a:p>
        </p:txBody>
      </p:sp>
      <p:sp>
        <p:nvSpPr>
          <p:cNvPr id="1029" name="Rectangle 5">
            <a:extLst>
              <a:ext uri="{FF2B5EF4-FFF2-40B4-BE49-F238E27FC236}">
                <a16:creationId xmlns:a16="http://schemas.microsoft.com/office/drawing/2014/main" id="{95FC54D1-F154-7019-CCA0-EDF0FC9744C5}"/>
              </a:ext>
            </a:extLst>
          </p:cNvPr>
          <p:cNvSpPr>
            <a:spLocks noGrp="1" noChangeArrowheads="1"/>
          </p:cNvSpPr>
          <p:nvPr>
            <p:ph type="ftr" sz="quarter" idx="3"/>
          </p:nvPr>
        </p:nvSpPr>
        <p:spPr bwMode="auto">
          <a:xfrm>
            <a:off x="3124200" y="6245225"/>
            <a:ext cx="2895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ctr" eaLnBrk="1" hangingPunct="1">
              <a:defRPr sz="1400"/>
            </a:lvl1pPr>
          </a:lstStyle>
          <a:p>
            <a:pPr>
              <a:defRPr/>
            </a:pPr>
            <a:endParaRPr lang="en-US" altLang="zh-CN"/>
          </a:p>
        </p:txBody>
      </p:sp>
      <p:sp>
        <p:nvSpPr>
          <p:cNvPr id="1030" name="Rectangle 6">
            <a:extLst>
              <a:ext uri="{FF2B5EF4-FFF2-40B4-BE49-F238E27FC236}">
                <a16:creationId xmlns:a16="http://schemas.microsoft.com/office/drawing/2014/main" id="{0D5ED375-E9EC-58D3-F86F-2B4E36C3F3B5}"/>
              </a:ext>
            </a:extLst>
          </p:cNvPr>
          <p:cNvSpPr>
            <a:spLocks noGrp="1" noChangeArrowheads="1"/>
          </p:cNvSpPr>
          <p:nvPr>
            <p:ph type="sldNum" sz="quarter" idx="4"/>
          </p:nvPr>
        </p:nvSpPr>
        <p:spPr bwMode="auto">
          <a:xfrm>
            <a:off x="6553200" y="6245225"/>
            <a:ext cx="2133600" cy="476250"/>
          </a:xfrm>
          <a:prstGeom prst="rect">
            <a:avLst/>
          </a:prstGeom>
          <a:noFill/>
          <a:ln>
            <a:noFill/>
          </a:ln>
          <a:effectLst/>
        </p:spPr>
        <p:txBody>
          <a:bodyPr vert="horz" wrap="square" lIns="91440" tIns="45720" rIns="91440" bIns="45720" numCol="1" anchor="t" anchorCtr="0" compatLnSpc="1">
            <a:prstTxWarp prst="textNoShape">
              <a:avLst/>
            </a:prstTxWarp>
          </a:bodyPr>
          <a:lstStyle>
            <a:lvl1pPr algn="r" eaLnBrk="1" hangingPunct="1">
              <a:defRPr sz="1400" smtClean="0"/>
            </a:lvl1pPr>
          </a:lstStyle>
          <a:p>
            <a:pPr>
              <a:defRPr/>
            </a:pPr>
            <a:fld id="{5DEC0285-5ABF-4A55-8F0F-1B5E1DB5068B}" type="slidenum">
              <a:rPr lang="en-US" altLang="zh-CN"/>
              <a:pPr>
                <a:defRPr/>
              </a:pPr>
              <a:t>‹#›</a:t>
            </a:fld>
            <a:endParaRPr lang="en-US" altLang="zh-C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kern="12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2pPr>
      <a:lvl3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3pPr>
      <a:lvl4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4pPr>
      <a:lvl5pPr algn="ctr" rtl="0" eaLnBrk="0" fontAlgn="base" hangingPunct="0">
        <a:spcBef>
          <a:spcPct val="0"/>
        </a:spcBef>
        <a:spcAft>
          <a:spcPct val="0"/>
        </a:spcAft>
        <a:defRPr sz="4400">
          <a:solidFill>
            <a:schemeClr val="tx2"/>
          </a:solidFill>
          <a:latin typeface="Arial" panose="020B0604020202020204" pitchFamily="34" charset="0"/>
          <a:ea typeface="宋体" panose="02010600030101010101" pitchFamily="2" charset="-122"/>
        </a:defRPr>
      </a:lvl5pPr>
      <a:lvl6pPr marL="4572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6pPr>
      <a:lvl7pPr marL="9144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7pPr>
      <a:lvl8pPr marL="13716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8pPr>
      <a:lvl9pPr marL="1828800" algn="ctr" rtl="0" fontAlgn="base">
        <a:spcBef>
          <a:spcPct val="0"/>
        </a:spcBef>
        <a:spcAft>
          <a:spcPct val="0"/>
        </a:spcAft>
        <a:defRPr sz="4400">
          <a:solidFill>
            <a:schemeClr val="tx2"/>
          </a:solidFill>
          <a:latin typeface="Arial" panose="020B0604020202020204" pitchFamily="34" charset="0"/>
          <a:ea typeface="宋体" panose="02010600030101010101" pitchFamily="2" charset="-122"/>
        </a:defRPr>
      </a:lvl9pPr>
    </p:titleStyle>
    <p:bodyStyle>
      <a:lvl1pPr marL="342900" indent="-342900" algn="l" rtl="0" eaLnBrk="0" fontAlgn="base" hangingPunct="0">
        <a:spcBef>
          <a:spcPct val="20000"/>
        </a:spcBef>
        <a:spcAft>
          <a:spcPct val="0"/>
        </a:spcAft>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4696A518-8576-D9F3-A504-B461FF3A0EEA}"/>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第二部分 </a:t>
            </a:r>
          </a:p>
        </p:txBody>
      </p:sp>
      <p:sp>
        <p:nvSpPr>
          <p:cNvPr id="2051" name="Rectangle 3">
            <a:extLst>
              <a:ext uri="{FF2B5EF4-FFF2-40B4-BE49-F238E27FC236}">
                <a16:creationId xmlns:a16="http://schemas.microsoft.com/office/drawing/2014/main" id="{61D7AAAD-1C34-28E9-1960-5D1D11054861}"/>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保险营销策略 </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1606C940-6881-5B40-8B90-1F4694B3E93F}"/>
              </a:ext>
            </a:extLst>
          </p:cNvPr>
          <p:cNvSpPr>
            <a:spLocks noGrp="1" noChangeArrowheads="1"/>
          </p:cNvSpPr>
          <p:nvPr>
            <p:ph type="title"/>
          </p:nvPr>
        </p:nvSpPr>
        <p:spPr/>
        <p:txBody>
          <a:bodyPr/>
          <a:lstStyle/>
          <a:p>
            <a:pPr eaLnBrk="1" hangingPunct="1"/>
            <a:r>
              <a:rPr lang="zh-CN" altLang="en-US" b="1"/>
              <a:t>三、扩大市场份额</a:t>
            </a:r>
          </a:p>
        </p:txBody>
      </p:sp>
      <p:sp>
        <p:nvSpPr>
          <p:cNvPr id="11267" name="Rectangle 3">
            <a:extLst>
              <a:ext uri="{FF2B5EF4-FFF2-40B4-BE49-F238E27FC236}">
                <a16:creationId xmlns:a16="http://schemas.microsoft.com/office/drawing/2014/main" id="{68A6525C-30F9-12BD-E147-8352C7BFF64A}"/>
              </a:ext>
            </a:extLst>
          </p:cNvPr>
          <p:cNvSpPr>
            <a:spLocks noGrp="1" noChangeArrowheads="1"/>
          </p:cNvSpPr>
          <p:nvPr>
            <p:ph type="body" idx="1"/>
          </p:nvPr>
        </p:nvSpPr>
        <p:spPr/>
        <p:txBody>
          <a:bodyPr/>
          <a:lstStyle/>
          <a:p>
            <a:pPr eaLnBrk="1" hangingPunct="1"/>
            <a:r>
              <a:rPr lang="zh-CN" altLang="en-US"/>
              <a:t>如果单位产品价格不降低且经营成本不增加，保险公司的利润会随着市场份额的扩大而提高。 </a:t>
            </a:r>
          </a:p>
          <a:p>
            <a:pPr eaLnBrk="1" hangingPunct="1"/>
            <a:r>
              <a:rPr lang="zh-CN" altLang="en-US"/>
              <a:t>不能认为市场份额提高就会自动增加利润 </a:t>
            </a:r>
            <a:r>
              <a:rPr lang="en-US" altLang="zh-CN"/>
              <a:t>, </a:t>
            </a:r>
            <a:r>
              <a:rPr lang="zh-CN" altLang="en-US"/>
              <a:t>还应考虑：经营成本、营销组合、反垄断法。 </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4">
            <a:extLst>
              <a:ext uri="{FF2B5EF4-FFF2-40B4-BE49-F238E27FC236}">
                <a16:creationId xmlns:a16="http://schemas.microsoft.com/office/drawing/2014/main" id="{18505D6B-A2BA-630B-CADF-9AFE6F2869C0}"/>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第三节</a:t>
            </a:r>
          </a:p>
        </p:txBody>
      </p:sp>
      <p:sp>
        <p:nvSpPr>
          <p:cNvPr id="12291" name="Rectangle 5">
            <a:extLst>
              <a:ext uri="{FF2B5EF4-FFF2-40B4-BE49-F238E27FC236}">
                <a16:creationId xmlns:a16="http://schemas.microsoft.com/office/drawing/2014/main" id="{19D899B2-80B6-2A4A-BC53-A3781514BAB5}"/>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市场挑战者竞争策略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a:extLst>
              <a:ext uri="{FF2B5EF4-FFF2-40B4-BE49-F238E27FC236}">
                <a16:creationId xmlns:a16="http://schemas.microsoft.com/office/drawing/2014/main" id="{FB050DAA-D759-6980-050F-B34C06FE1966}"/>
              </a:ext>
            </a:extLst>
          </p:cNvPr>
          <p:cNvSpPr>
            <a:spLocks noGrp="1" noChangeArrowheads="1"/>
          </p:cNvSpPr>
          <p:nvPr>
            <p:ph type="title"/>
          </p:nvPr>
        </p:nvSpPr>
        <p:spPr/>
        <p:txBody>
          <a:bodyPr/>
          <a:lstStyle/>
          <a:p>
            <a:pPr eaLnBrk="1" hangingPunct="1"/>
            <a:r>
              <a:rPr lang="zh-CN" altLang="en-US" b="1"/>
              <a:t>一、确定战略目标与竞争对手</a:t>
            </a:r>
            <a:r>
              <a:rPr lang="zh-CN" altLang="en-US"/>
              <a:t> </a:t>
            </a:r>
          </a:p>
        </p:txBody>
      </p:sp>
      <p:sp>
        <p:nvSpPr>
          <p:cNvPr id="13315" name="Rectangle 3">
            <a:extLst>
              <a:ext uri="{FF2B5EF4-FFF2-40B4-BE49-F238E27FC236}">
                <a16:creationId xmlns:a16="http://schemas.microsoft.com/office/drawing/2014/main" id="{C160BF84-FFFC-CFA3-DDAB-06349CA48DB0}"/>
              </a:ext>
            </a:extLst>
          </p:cNvPr>
          <p:cNvSpPr>
            <a:spLocks noGrp="1" noChangeArrowheads="1"/>
          </p:cNvSpPr>
          <p:nvPr>
            <p:ph type="body" idx="1"/>
          </p:nvPr>
        </p:nvSpPr>
        <p:spPr/>
        <p:txBody>
          <a:bodyPr/>
          <a:lstStyle/>
          <a:p>
            <a:pPr eaLnBrk="1" hangingPunct="1"/>
            <a:r>
              <a:rPr lang="zh-CN" altLang="en-US" b="1"/>
              <a:t>进攻目标：</a:t>
            </a:r>
            <a:r>
              <a:rPr lang="zh-CN" altLang="en-US"/>
              <a:t>当市场挑战者具有下列条件时，就可以在市场上发起进攻：</a:t>
            </a:r>
          </a:p>
          <a:p>
            <a:pPr lvl="1" eaLnBrk="1" hangingPunct="1"/>
            <a:r>
              <a:rPr lang="zh-CN" altLang="en-US"/>
              <a:t>本公司在保险行业中有一定声望时。</a:t>
            </a:r>
          </a:p>
          <a:p>
            <a:pPr lvl="1" eaLnBrk="1" hangingPunct="1"/>
            <a:r>
              <a:rPr lang="zh-CN" altLang="en-US"/>
              <a:t>偿付能力充足，承保能力富裕。</a:t>
            </a:r>
          </a:p>
          <a:p>
            <a:pPr lvl="1" eaLnBrk="1" hangingPunct="1"/>
            <a:r>
              <a:rPr lang="zh-CN" altLang="en-US"/>
              <a:t>主要的竞争者可能是市场领导者，也可能是一个与自己地位差不多的市场挑战者，所实行的策略与本公司类似时。</a:t>
            </a:r>
          </a:p>
          <a:p>
            <a:pPr lvl="1" eaLnBrk="1" hangingPunct="1"/>
            <a:r>
              <a:rPr lang="zh-CN" altLang="en-US"/>
              <a:t>主要竞争对手在经营决策上失误，或正在犯其他错误，造成可乘之机。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2FD47C12-E722-E13D-D80F-1609D21C8EC1}"/>
              </a:ext>
            </a:extLst>
          </p:cNvPr>
          <p:cNvSpPr>
            <a:spLocks noGrp="1" noChangeArrowheads="1"/>
          </p:cNvSpPr>
          <p:nvPr>
            <p:ph type="title"/>
          </p:nvPr>
        </p:nvSpPr>
        <p:spPr/>
        <p:txBody>
          <a:bodyPr/>
          <a:lstStyle/>
          <a:p>
            <a:pPr eaLnBrk="1" hangingPunct="1"/>
            <a:r>
              <a:rPr lang="zh-CN" altLang="en-US" b="1"/>
              <a:t>一、确定战略目标与竞争对手</a:t>
            </a:r>
            <a:r>
              <a:rPr lang="zh-CN" altLang="en-US"/>
              <a:t> </a:t>
            </a:r>
            <a:endParaRPr lang="zh-CN" altLang="zh-CN"/>
          </a:p>
        </p:txBody>
      </p:sp>
      <p:sp>
        <p:nvSpPr>
          <p:cNvPr id="14339" name="Rectangle 3">
            <a:extLst>
              <a:ext uri="{FF2B5EF4-FFF2-40B4-BE49-F238E27FC236}">
                <a16:creationId xmlns:a16="http://schemas.microsoft.com/office/drawing/2014/main" id="{30BDC120-97F6-3945-55AC-34937A548EFF}"/>
              </a:ext>
            </a:extLst>
          </p:cNvPr>
          <p:cNvSpPr>
            <a:spLocks noGrp="1" noChangeArrowheads="1"/>
          </p:cNvSpPr>
          <p:nvPr>
            <p:ph type="body" idx="1"/>
          </p:nvPr>
        </p:nvSpPr>
        <p:spPr/>
        <p:txBody>
          <a:bodyPr/>
          <a:lstStyle/>
          <a:p>
            <a:pPr eaLnBrk="1" hangingPunct="1"/>
            <a:r>
              <a:rPr lang="zh-CN" altLang="en-US" sz="2800"/>
              <a:t>选择攻击对象：</a:t>
            </a:r>
          </a:p>
          <a:p>
            <a:pPr lvl="1" eaLnBrk="1" hangingPunct="1"/>
            <a:r>
              <a:rPr lang="zh-CN" altLang="en-US" sz="2400"/>
              <a:t>攻击市场领导者</a:t>
            </a:r>
          </a:p>
          <a:p>
            <a:pPr lvl="1" eaLnBrk="1" hangingPunct="1"/>
            <a:r>
              <a:rPr lang="zh-CN" altLang="en-US" sz="2400"/>
              <a:t>攻击规模相同但经营不佳、资金不足的公司</a:t>
            </a:r>
          </a:p>
          <a:p>
            <a:pPr lvl="1" eaLnBrk="1" hangingPunct="1"/>
            <a:r>
              <a:rPr lang="zh-CN" altLang="en-US" sz="2400"/>
              <a:t>攻击规模较小、经营不善、资金缺乏的公司。</a:t>
            </a:r>
          </a:p>
          <a:p>
            <a:pPr eaLnBrk="1" hangingPunct="1"/>
            <a:r>
              <a:rPr lang="zh-CN" altLang="en-US" sz="2800"/>
              <a:t>固守目标策略：</a:t>
            </a:r>
          </a:p>
          <a:p>
            <a:pPr lvl="1" eaLnBrk="1" hangingPunct="1"/>
            <a:r>
              <a:rPr lang="zh-CN" altLang="en-US" sz="2400"/>
              <a:t>当保险市场总需求缩小时。</a:t>
            </a:r>
          </a:p>
          <a:p>
            <a:pPr lvl="1" eaLnBrk="1" hangingPunct="1"/>
            <a:r>
              <a:rPr lang="zh-CN" altLang="en-US" sz="2400"/>
              <a:t>虽然发现了新的细分市场，并且潜力巨大，但对新领域的承保风险不能准确估计时。</a:t>
            </a:r>
          </a:p>
          <a:p>
            <a:pPr lvl="1" eaLnBrk="1" hangingPunct="1"/>
            <a:r>
              <a:rPr lang="zh-CN" altLang="en-US" sz="2400"/>
              <a:t>主要竞争对手调整了竞争战略，或制定了新的营销目标，一时难以摸清对手意图时。</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EA252C3C-0F4D-E9AE-FDFB-F905C07F7C17}"/>
              </a:ext>
            </a:extLst>
          </p:cNvPr>
          <p:cNvSpPr>
            <a:spLocks noGrp="1" noChangeArrowheads="1"/>
          </p:cNvSpPr>
          <p:nvPr>
            <p:ph type="title"/>
          </p:nvPr>
        </p:nvSpPr>
        <p:spPr/>
        <p:txBody>
          <a:bodyPr/>
          <a:lstStyle/>
          <a:p>
            <a:pPr eaLnBrk="1" hangingPunct="1"/>
            <a:r>
              <a:rPr lang="zh-CN" altLang="en-US" b="1"/>
              <a:t>二、选择挑战战略</a:t>
            </a:r>
            <a:r>
              <a:rPr lang="zh-CN" altLang="en-US"/>
              <a:t> </a:t>
            </a:r>
          </a:p>
        </p:txBody>
      </p:sp>
      <p:sp>
        <p:nvSpPr>
          <p:cNvPr id="15363" name="Rectangle 3">
            <a:extLst>
              <a:ext uri="{FF2B5EF4-FFF2-40B4-BE49-F238E27FC236}">
                <a16:creationId xmlns:a16="http://schemas.microsoft.com/office/drawing/2014/main" id="{C84E1344-F8A1-1C07-98F8-0A16C5BC7B4D}"/>
              </a:ext>
            </a:extLst>
          </p:cNvPr>
          <p:cNvSpPr>
            <a:spLocks noGrp="1" noChangeArrowheads="1"/>
          </p:cNvSpPr>
          <p:nvPr>
            <p:ph type="body" idx="1"/>
          </p:nvPr>
        </p:nvSpPr>
        <p:spPr/>
        <p:txBody>
          <a:bodyPr/>
          <a:lstStyle/>
          <a:p>
            <a:pPr marL="812800" indent="-812800" eaLnBrk="1" hangingPunct="1"/>
            <a:r>
              <a:rPr lang="zh-CN" altLang="en-US"/>
              <a:t>正面进攻：正面进攻是向对手的强项而不是弱项发起进攻。正面进攻的策略：险种较量、广告较量、费率较量；</a:t>
            </a:r>
          </a:p>
          <a:p>
            <a:pPr marL="1168400" lvl="1" indent="-711200" eaLnBrk="1" hangingPunct="1"/>
            <a:r>
              <a:rPr lang="zh-CN" altLang="en-US"/>
              <a:t>或者将保险产品的定价低于竞争者</a:t>
            </a:r>
          </a:p>
          <a:p>
            <a:pPr marL="1168400" lvl="1" indent="-711200" eaLnBrk="1" hangingPunct="1"/>
            <a:r>
              <a:rPr lang="zh-CN" altLang="en-US"/>
              <a:t>或者采用相对降低价格的做法，即在保险费率不变的前提下，扩大保险责任，增加服务项目。</a:t>
            </a:r>
            <a:r>
              <a:rPr lang="zh-CN" altLang="en-US" sz="2400"/>
              <a:t>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472BDCC2-54F7-5098-2C8A-1D14D6B599F0}"/>
              </a:ext>
            </a:extLst>
          </p:cNvPr>
          <p:cNvSpPr>
            <a:spLocks noGrp="1" noChangeArrowheads="1"/>
          </p:cNvSpPr>
          <p:nvPr>
            <p:ph type="title"/>
          </p:nvPr>
        </p:nvSpPr>
        <p:spPr/>
        <p:txBody>
          <a:bodyPr/>
          <a:lstStyle/>
          <a:p>
            <a:pPr eaLnBrk="1" hangingPunct="1"/>
            <a:r>
              <a:rPr lang="zh-CN" altLang="en-US" b="1"/>
              <a:t>二、选择挑战战略</a:t>
            </a:r>
          </a:p>
        </p:txBody>
      </p:sp>
      <p:sp>
        <p:nvSpPr>
          <p:cNvPr id="16387" name="Rectangle 3">
            <a:extLst>
              <a:ext uri="{FF2B5EF4-FFF2-40B4-BE49-F238E27FC236}">
                <a16:creationId xmlns:a16="http://schemas.microsoft.com/office/drawing/2014/main" id="{F4037346-4B17-468D-73B3-029EEA078017}"/>
              </a:ext>
            </a:extLst>
          </p:cNvPr>
          <p:cNvSpPr>
            <a:spLocks noGrp="1" noChangeArrowheads="1"/>
          </p:cNvSpPr>
          <p:nvPr>
            <p:ph type="body" idx="1"/>
          </p:nvPr>
        </p:nvSpPr>
        <p:spPr/>
        <p:txBody>
          <a:bodyPr/>
          <a:lstStyle/>
          <a:p>
            <a:pPr eaLnBrk="1" hangingPunct="1"/>
            <a:r>
              <a:rPr lang="zh-CN" altLang="en-US"/>
              <a:t>侧翼进攻：是寻找和攻击对手的弱点。侧翼进攻有两个攻击点：</a:t>
            </a:r>
          </a:p>
          <a:p>
            <a:pPr lvl="1" eaLnBrk="1" hangingPunct="1"/>
            <a:r>
              <a:rPr lang="zh-CN" altLang="en-US"/>
              <a:t>地理市场战略方向，即向同一地理区域市场范围内的竞争对手发起进攻：</a:t>
            </a:r>
          </a:p>
          <a:p>
            <a:pPr lvl="1" eaLnBrk="1" hangingPunct="1"/>
            <a:r>
              <a:rPr lang="zh-CN" altLang="en-US"/>
              <a:t>细分市场战略方向，即从细分市场上发现市场领导者尚未服务的市场需求，冲入这些细分市场。</a:t>
            </a:r>
          </a:p>
          <a:p>
            <a:pPr eaLnBrk="1" hangingPunct="1"/>
            <a:r>
              <a:rPr lang="zh-CN" altLang="en-US"/>
              <a:t>侧翼进攻的成功概率高于正面进攻，特别适用于资源较少的攻击者。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E4A233EE-8D9E-FD1B-68FA-6D867B352E0D}"/>
              </a:ext>
            </a:extLst>
          </p:cNvPr>
          <p:cNvSpPr>
            <a:spLocks noGrp="1" noChangeArrowheads="1"/>
          </p:cNvSpPr>
          <p:nvPr>
            <p:ph type="title"/>
          </p:nvPr>
        </p:nvSpPr>
        <p:spPr/>
        <p:txBody>
          <a:bodyPr/>
          <a:lstStyle/>
          <a:p>
            <a:pPr eaLnBrk="1" hangingPunct="1"/>
            <a:r>
              <a:rPr lang="zh-CN" altLang="en-US" b="1"/>
              <a:t>二、选择挑战战略</a:t>
            </a:r>
          </a:p>
        </p:txBody>
      </p:sp>
      <p:sp>
        <p:nvSpPr>
          <p:cNvPr id="17411" name="Rectangle 3">
            <a:extLst>
              <a:ext uri="{FF2B5EF4-FFF2-40B4-BE49-F238E27FC236}">
                <a16:creationId xmlns:a16="http://schemas.microsoft.com/office/drawing/2014/main" id="{CE448C0D-CA1E-3ED1-F899-674208FB1399}"/>
              </a:ext>
            </a:extLst>
          </p:cNvPr>
          <p:cNvSpPr>
            <a:spLocks noGrp="1" noChangeArrowheads="1"/>
          </p:cNvSpPr>
          <p:nvPr>
            <p:ph type="body" idx="1"/>
          </p:nvPr>
        </p:nvSpPr>
        <p:spPr/>
        <p:txBody>
          <a:bodyPr/>
          <a:lstStyle/>
          <a:p>
            <a:pPr eaLnBrk="1" hangingPunct="1">
              <a:lnSpc>
                <a:spcPct val="80000"/>
              </a:lnSpc>
            </a:pPr>
            <a:r>
              <a:rPr lang="zh-CN" altLang="en-US" sz="2800"/>
              <a:t>包抄进攻：包抄进攻是在多个领域同时发动进攻以夺取对手的市场。适用于：</a:t>
            </a:r>
          </a:p>
          <a:p>
            <a:pPr lvl="1" eaLnBrk="1" hangingPunct="1">
              <a:lnSpc>
                <a:spcPct val="80000"/>
              </a:lnSpc>
            </a:pPr>
            <a:r>
              <a:rPr lang="zh-CN" altLang="en-US" sz="2400"/>
              <a:t>通过市场细分未能发现对于忽视或尚未覆盖的细分市场，补缺空当不存在，无法采用侧翼进攻。</a:t>
            </a:r>
          </a:p>
          <a:p>
            <a:pPr lvl="1" eaLnBrk="1" hangingPunct="1">
              <a:lnSpc>
                <a:spcPct val="80000"/>
              </a:lnSpc>
            </a:pPr>
            <a:r>
              <a:rPr lang="zh-CN" altLang="en-US" sz="2400"/>
              <a:t>拥有绝对的资源优势，制定了周密可行的作战方案，有能力摧毁对手的防线和抵抗意志。</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C6170476-7B11-66A4-C3C1-EC495B9AFFB9}"/>
              </a:ext>
            </a:extLst>
          </p:cNvPr>
          <p:cNvSpPr>
            <a:spLocks noGrp="1" noChangeArrowheads="1"/>
          </p:cNvSpPr>
          <p:nvPr>
            <p:ph type="title"/>
          </p:nvPr>
        </p:nvSpPr>
        <p:spPr/>
        <p:txBody>
          <a:bodyPr/>
          <a:lstStyle/>
          <a:p>
            <a:pPr eaLnBrk="1" hangingPunct="1"/>
            <a:r>
              <a:rPr lang="zh-CN" altLang="en-US" b="1"/>
              <a:t>二、选择挑战战略</a:t>
            </a:r>
          </a:p>
        </p:txBody>
      </p:sp>
      <p:sp>
        <p:nvSpPr>
          <p:cNvPr id="18435" name="Rectangle 3">
            <a:extLst>
              <a:ext uri="{FF2B5EF4-FFF2-40B4-BE49-F238E27FC236}">
                <a16:creationId xmlns:a16="http://schemas.microsoft.com/office/drawing/2014/main" id="{97DC43D5-2B21-8F25-D9FF-01C7C62B6A98}"/>
              </a:ext>
            </a:extLst>
          </p:cNvPr>
          <p:cNvSpPr>
            <a:spLocks noGrp="1" noChangeArrowheads="1"/>
          </p:cNvSpPr>
          <p:nvPr>
            <p:ph type="body" idx="1"/>
          </p:nvPr>
        </p:nvSpPr>
        <p:spPr/>
        <p:txBody>
          <a:bodyPr/>
          <a:lstStyle/>
          <a:p>
            <a:pPr eaLnBrk="1" hangingPunct="1">
              <a:lnSpc>
                <a:spcPct val="80000"/>
              </a:lnSpc>
            </a:pPr>
            <a:r>
              <a:rPr lang="zh-CN" altLang="en-US" sz="2800"/>
              <a:t>迂回进攻：避开对手的现有业务领域和现有市场，进攻对于尚未涉足的业务领域和市场，以壮大自己的实力。主要有：</a:t>
            </a:r>
          </a:p>
          <a:p>
            <a:pPr lvl="1" eaLnBrk="1" hangingPunct="1">
              <a:lnSpc>
                <a:spcPct val="80000"/>
              </a:lnSpc>
            </a:pPr>
            <a:r>
              <a:rPr lang="zh-CN" altLang="en-US" sz="2400"/>
              <a:t>多元化地经营与竞争对手现有业务无关联的产品；</a:t>
            </a:r>
          </a:p>
          <a:p>
            <a:pPr lvl="1" eaLnBrk="1" hangingPunct="1">
              <a:lnSpc>
                <a:spcPct val="80000"/>
              </a:lnSpc>
            </a:pPr>
            <a:r>
              <a:rPr lang="zh-CN" altLang="en-US" sz="2400"/>
              <a:t>用现有产品进入新的地区市场；</a:t>
            </a:r>
          </a:p>
          <a:p>
            <a:pPr lvl="1" eaLnBrk="1" hangingPunct="1">
              <a:lnSpc>
                <a:spcPct val="80000"/>
              </a:lnSpc>
            </a:pPr>
            <a:r>
              <a:rPr lang="zh-CN" altLang="en-US" sz="2400"/>
              <a:t>用竞争对手尚未涉足的新产品取代现有产品。</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FD9740E2-525B-3201-7569-94CF45B00D31}"/>
              </a:ext>
            </a:extLst>
          </p:cNvPr>
          <p:cNvSpPr>
            <a:spLocks noGrp="1" noChangeArrowheads="1"/>
          </p:cNvSpPr>
          <p:nvPr>
            <p:ph type="title"/>
          </p:nvPr>
        </p:nvSpPr>
        <p:spPr/>
        <p:txBody>
          <a:bodyPr/>
          <a:lstStyle/>
          <a:p>
            <a:pPr eaLnBrk="1" hangingPunct="1"/>
            <a:r>
              <a:rPr lang="zh-CN" altLang="en-US" b="1"/>
              <a:t>二、选择挑战战略</a:t>
            </a:r>
          </a:p>
        </p:txBody>
      </p:sp>
      <p:sp>
        <p:nvSpPr>
          <p:cNvPr id="19459" name="Rectangle 3">
            <a:extLst>
              <a:ext uri="{FF2B5EF4-FFF2-40B4-BE49-F238E27FC236}">
                <a16:creationId xmlns:a16="http://schemas.microsoft.com/office/drawing/2014/main" id="{F05E5690-EEF9-8F9D-5D23-35E513844002}"/>
              </a:ext>
            </a:extLst>
          </p:cNvPr>
          <p:cNvSpPr>
            <a:spLocks noGrp="1" noChangeArrowheads="1"/>
          </p:cNvSpPr>
          <p:nvPr>
            <p:ph type="body" idx="1"/>
          </p:nvPr>
        </p:nvSpPr>
        <p:spPr/>
        <p:txBody>
          <a:bodyPr/>
          <a:lstStyle/>
          <a:p>
            <a:pPr eaLnBrk="1" hangingPunct="1"/>
            <a:r>
              <a:rPr lang="zh-CN" altLang="en-US"/>
              <a:t>游击进攻：是向对手的有关领域发动小规模的、断断续续的进攻，逐渐削弱对手，使自己最终夺取永久性的市场领域。主要方法：</a:t>
            </a:r>
          </a:p>
          <a:p>
            <a:pPr lvl="1" eaLnBrk="1" hangingPunct="1"/>
            <a:r>
              <a:rPr lang="zh-CN" altLang="en-US"/>
              <a:t>在某一局部市场上有选择地降价、开展短期的密集促销、向对方采取相应的法律行动等。</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4">
            <a:extLst>
              <a:ext uri="{FF2B5EF4-FFF2-40B4-BE49-F238E27FC236}">
                <a16:creationId xmlns:a16="http://schemas.microsoft.com/office/drawing/2014/main" id="{2799875F-3269-3708-04F8-19376503EA6C}"/>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第四节</a:t>
            </a:r>
          </a:p>
        </p:txBody>
      </p:sp>
      <p:sp>
        <p:nvSpPr>
          <p:cNvPr id="20483" name="Rectangle 5">
            <a:extLst>
              <a:ext uri="{FF2B5EF4-FFF2-40B4-BE49-F238E27FC236}">
                <a16:creationId xmlns:a16="http://schemas.microsoft.com/office/drawing/2014/main" id="{41B79A1F-CEC0-9690-D25B-51E33EEF2538}"/>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市场追随者和市场补缺者竞争策略 </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4">
            <a:extLst>
              <a:ext uri="{FF2B5EF4-FFF2-40B4-BE49-F238E27FC236}">
                <a16:creationId xmlns:a16="http://schemas.microsoft.com/office/drawing/2014/main" id="{3C14F8C9-238B-6E65-6FEA-A80B70ED8838}"/>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第五章</a:t>
            </a:r>
          </a:p>
        </p:txBody>
      </p:sp>
      <p:sp>
        <p:nvSpPr>
          <p:cNvPr id="3075" name="Rectangle 5">
            <a:extLst>
              <a:ext uri="{FF2B5EF4-FFF2-40B4-BE49-F238E27FC236}">
                <a16:creationId xmlns:a16="http://schemas.microsoft.com/office/drawing/2014/main" id="{C9F8B4DC-E834-76E0-DEB9-202A6D1DE6E9}"/>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保险竞争策略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C6088316-C1CD-A668-CEE4-BCBE72221992}"/>
              </a:ext>
            </a:extLst>
          </p:cNvPr>
          <p:cNvSpPr>
            <a:spLocks noGrp="1" noChangeArrowheads="1"/>
          </p:cNvSpPr>
          <p:nvPr>
            <p:ph type="title"/>
          </p:nvPr>
        </p:nvSpPr>
        <p:spPr/>
        <p:txBody>
          <a:bodyPr/>
          <a:lstStyle/>
          <a:p>
            <a:pPr eaLnBrk="1" hangingPunct="1"/>
            <a:r>
              <a:rPr lang="zh-CN" altLang="en-US"/>
              <a:t>一、</a:t>
            </a:r>
            <a:r>
              <a:rPr lang="zh-CN" altLang="en-US" b="1"/>
              <a:t>市场追随者的竞争战略</a:t>
            </a:r>
            <a:r>
              <a:rPr lang="zh-CN" altLang="en-US"/>
              <a:t> </a:t>
            </a:r>
          </a:p>
        </p:txBody>
      </p:sp>
      <p:sp>
        <p:nvSpPr>
          <p:cNvPr id="21507" name="Rectangle 3">
            <a:extLst>
              <a:ext uri="{FF2B5EF4-FFF2-40B4-BE49-F238E27FC236}">
                <a16:creationId xmlns:a16="http://schemas.microsoft.com/office/drawing/2014/main" id="{ADF092D0-B660-6C26-E959-042B80C22CF4}"/>
              </a:ext>
            </a:extLst>
          </p:cNvPr>
          <p:cNvSpPr>
            <a:spLocks noGrp="1" noChangeArrowheads="1"/>
          </p:cNvSpPr>
          <p:nvPr>
            <p:ph type="body" idx="1"/>
          </p:nvPr>
        </p:nvSpPr>
        <p:spPr/>
        <p:txBody>
          <a:bodyPr/>
          <a:lstStyle/>
          <a:p>
            <a:pPr eaLnBrk="1" hangingPunct="1">
              <a:lnSpc>
                <a:spcPct val="90000"/>
              </a:lnSpc>
            </a:pPr>
            <a:r>
              <a:rPr lang="zh-CN" altLang="en-US" sz="2400"/>
              <a:t>紧密跟随：指在各个细分市场和产品、价格、广告等营销组合战略方面模仿市场领导者，完全不进行任何创新的公司。</a:t>
            </a:r>
          </a:p>
          <a:p>
            <a:pPr eaLnBrk="1" hangingPunct="1">
              <a:lnSpc>
                <a:spcPct val="90000"/>
              </a:lnSpc>
            </a:pPr>
            <a:r>
              <a:rPr lang="zh-CN" altLang="en-US" sz="2400"/>
              <a:t>距离跟随：指在基本方面模仿领导者，但是在广告和价格上又保持一定差异的公司。</a:t>
            </a:r>
          </a:p>
          <a:p>
            <a:pPr eaLnBrk="1" hangingPunct="1">
              <a:lnSpc>
                <a:spcPct val="90000"/>
              </a:lnSpc>
            </a:pPr>
            <a:r>
              <a:rPr lang="zh-CN" altLang="en-US" sz="2400"/>
              <a:t>选择跟随：指在某些方面紧跟市场领导者，在某些方面又自行其是的公司。</a:t>
            </a:r>
          </a:p>
          <a:p>
            <a:pPr eaLnBrk="1" hangingPunct="1">
              <a:lnSpc>
                <a:spcPct val="90000"/>
              </a:lnSpc>
            </a:pPr>
            <a:endParaRPr lang="zh-CN" altLang="en-US" sz="2400"/>
          </a:p>
          <a:p>
            <a:pPr eaLnBrk="1" hangingPunct="1">
              <a:lnSpc>
                <a:spcPct val="90000"/>
              </a:lnSpc>
            </a:pPr>
            <a:r>
              <a:rPr lang="zh-CN" altLang="en-US" sz="2400"/>
              <a:t>虽然追随战略不冒风险，但是也存在明显缺陷。研究表明，市场份额处于第二、第三和以后位次的公司与第一位的公司在投资报酬率方面有较大的差距。 </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CBBC1B41-11E6-7841-D915-5E1E9C30CA59}"/>
              </a:ext>
            </a:extLst>
          </p:cNvPr>
          <p:cNvSpPr>
            <a:spLocks noGrp="1" noChangeArrowheads="1"/>
          </p:cNvSpPr>
          <p:nvPr>
            <p:ph type="title"/>
          </p:nvPr>
        </p:nvSpPr>
        <p:spPr/>
        <p:txBody>
          <a:bodyPr/>
          <a:lstStyle/>
          <a:p>
            <a:pPr eaLnBrk="1" hangingPunct="1"/>
            <a:r>
              <a:rPr lang="zh-CN" altLang="en-US" b="1"/>
              <a:t>二、市场补缺者的竞争战略</a:t>
            </a:r>
            <a:r>
              <a:rPr lang="zh-CN" altLang="en-US"/>
              <a:t> </a:t>
            </a:r>
          </a:p>
        </p:txBody>
      </p:sp>
      <p:sp>
        <p:nvSpPr>
          <p:cNvPr id="22531" name="Rectangle 3">
            <a:extLst>
              <a:ext uri="{FF2B5EF4-FFF2-40B4-BE49-F238E27FC236}">
                <a16:creationId xmlns:a16="http://schemas.microsoft.com/office/drawing/2014/main" id="{C6EB7585-A5A6-E0CE-940A-78FF2D349E90}"/>
              </a:ext>
            </a:extLst>
          </p:cNvPr>
          <p:cNvSpPr>
            <a:spLocks noGrp="1" noChangeArrowheads="1"/>
          </p:cNvSpPr>
          <p:nvPr>
            <p:ph type="body" idx="1"/>
          </p:nvPr>
        </p:nvSpPr>
        <p:spPr/>
        <p:txBody>
          <a:bodyPr/>
          <a:lstStyle/>
          <a:p>
            <a:pPr eaLnBrk="1" hangingPunct="1"/>
            <a:r>
              <a:rPr lang="zh-CN" altLang="en-US" sz="2800"/>
              <a:t>市场补缺者指专门为规模较小的或大公司不感兴趣的细分市场提供产品和服务的公司。 </a:t>
            </a:r>
          </a:p>
          <a:p>
            <a:pPr eaLnBrk="1" hangingPunct="1"/>
            <a:r>
              <a:rPr lang="zh-CN" altLang="en-US" sz="2800"/>
              <a:t>理想的补缺市场具备以下特征：</a:t>
            </a:r>
          </a:p>
          <a:p>
            <a:pPr lvl="1" eaLnBrk="1" hangingPunct="1"/>
            <a:r>
              <a:rPr lang="zh-CN" altLang="en-US" sz="2400"/>
              <a:t>具有一定的规模和购买力，能够盈利。</a:t>
            </a:r>
          </a:p>
          <a:p>
            <a:pPr lvl="1" eaLnBrk="1" hangingPunct="1"/>
            <a:r>
              <a:rPr lang="zh-CN" altLang="en-US" sz="2400"/>
              <a:t>具备发展潜力。</a:t>
            </a:r>
          </a:p>
          <a:p>
            <a:pPr lvl="1" eaLnBrk="1" hangingPunct="1"/>
            <a:r>
              <a:rPr lang="zh-CN" altLang="en-US" sz="2400"/>
              <a:t>强大的公司对这一市场不感兴趣。</a:t>
            </a:r>
          </a:p>
          <a:p>
            <a:pPr lvl="1" eaLnBrk="1" hangingPunct="1"/>
            <a:r>
              <a:rPr lang="zh-CN" altLang="en-US" sz="2400"/>
              <a:t>本公司具备向这一市场提供优质产品和服务的资源和能力。</a:t>
            </a:r>
          </a:p>
          <a:p>
            <a:pPr lvl="1" eaLnBrk="1" hangingPunct="1"/>
            <a:r>
              <a:rPr lang="zh-CN" altLang="en-US" sz="2400"/>
              <a:t>本公司在消费者中建立了良好的声誉，能够抵御竞争者入侵。</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a:extLst>
              <a:ext uri="{FF2B5EF4-FFF2-40B4-BE49-F238E27FC236}">
                <a16:creationId xmlns:a16="http://schemas.microsoft.com/office/drawing/2014/main" id="{370D88D7-E08C-7F0E-E5DB-7078B90205F5}"/>
              </a:ext>
            </a:extLst>
          </p:cNvPr>
          <p:cNvSpPr>
            <a:spLocks noGrp="1" noChangeArrowheads="1"/>
          </p:cNvSpPr>
          <p:nvPr>
            <p:ph type="title"/>
          </p:nvPr>
        </p:nvSpPr>
        <p:spPr/>
        <p:txBody>
          <a:bodyPr/>
          <a:lstStyle/>
          <a:p>
            <a:pPr eaLnBrk="1" hangingPunct="1"/>
            <a:r>
              <a:rPr lang="zh-CN" altLang="en-US"/>
              <a:t>市场补缺者竞争战略的选择</a:t>
            </a:r>
          </a:p>
        </p:txBody>
      </p:sp>
      <p:sp>
        <p:nvSpPr>
          <p:cNvPr id="23555" name="Rectangle 3">
            <a:extLst>
              <a:ext uri="{FF2B5EF4-FFF2-40B4-BE49-F238E27FC236}">
                <a16:creationId xmlns:a16="http://schemas.microsoft.com/office/drawing/2014/main" id="{126514EB-FBAE-E502-FB09-5565AE9F147B}"/>
              </a:ext>
            </a:extLst>
          </p:cNvPr>
          <p:cNvSpPr>
            <a:spLocks noGrp="1" noChangeArrowheads="1"/>
          </p:cNvSpPr>
          <p:nvPr>
            <p:ph type="body" idx="1"/>
          </p:nvPr>
        </p:nvSpPr>
        <p:spPr/>
        <p:txBody>
          <a:bodyPr/>
          <a:lstStyle/>
          <a:p>
            <a:pPr eaLnBrk="1" hangingPunct="1"/>
            <a:r>
              <a:rPr lang="zh-CN" altLang="en-US" sz="2800"/>
              <a:t>市场补缺者发展的关键是实现专业化，主要途径：</a:t>
            </a:r>
          </a:p>
          <a:p>
            <a:pPr lvl="1" eaLnBrk="1" hangingPunct="1"/>
            <a:r>
              <a:rPr lang="zh-CN" altLang="en-US" sz="2400"/>
              <a:t>最终用户专业化</a:t>
            </a:r>
          </a:p>
          <a:p>
            <a:pPr lvl="1" eaLnBrk="1" hangingPunct="1"/>
            <a:r>
              <a:rPr lang="zh-CN" altLang="en-US" sz="2400"/>
              <a:t>垂直专业化</a:t>
            </a:r>
          </a:p>
          <a:p>
            <a:pPr lvl="1" eaLnBrk="1" hangingPunct="1"/>
            <a:r>
              <a:rPr lang="zh-CN" altLang="en-US" sz="2400"/>
              <a:t>客户规模专业化</a:t>
            </a:r>
          </a:p>
          <a:p>
            <a:pPr lvl="1" eaLnBrk="1" hangingPunct="1"/>
            <a:r>
              <a:rPr lang="zh-CN" altLang="en-US" sz="2400"/>
              <a:t>特殊客户专业化</a:t>
            </a:r>
          </a:p>
          <a:p>
            <a:pPr lvl="1" eaLnBrk="1" hangingPunct="1"/>
            <a:r>
              <a:rPr lang="zh-CN" altLang="en-US" sz="2400"/>
              <a:t>地理市场专业化</a:t>
            </a:r>
          </a:p>
          <a:p>
            <a:pPr lvl="1" eaLnBrk="1" hangingPunct="1"/>
            <a:r>
              <a:rPr lang="zh-CN" altLang="en-US" sz="2400"/>
              <a:t>产品专业化</a:t>
            </a:r>
          </a:p>
          <a:p>
            <a:pPr lvl="1" eaLnBrk="1" hangingPunct="1"/>
            <a:r>
              <a:rPr lang="zh-CN" altLang="en-US" sz="2400"/>
              <a:t>产品特色专业化</a:t>
            </a:r>
          </a:p>
          <a:p>
            <a:pPr lvl="1" eaLnBrk="1" hangingPunct="1"/>
            <a:r>
              <a:rPr lang="zh-CN" altLang="en-US" sz="2400"/>
              <a:t>服务专业化。</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4">
            <a:extLst>
              <a:ext uri="{FF2B5EF4-FFF2-40B4-BE49-F238E27FC236}">
                <a16:creationId xmlns:a16="http://schemas.microsoft.com/office/drawing/2014/main" id="{A3E1AB15-CB7C-7555-6737-B1896BB4554B}"/>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第一节</a:t>
            </a:r>
          </a:p>
        </p:txBody>
      </p:sp>
      <p:sp>
        <p:nvSpPr>
          <p:cNvPr id="4099" name="Rectangle 5">
            <a:extLst>
              <a:ext uri="{FF2B5EF4-FFF2-40B4-BE49-F238E27FC236}">
                <a16:creationId xmlns:a16="http://schemas.microsoft.com/office/drawing/2014/main" id="{83E6DBB9-97EA-F0E8-C3B2-807922D5BF80}"/>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基本竞争策略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78359ED0-14E7-4055-61A4-21687B93E65E}"/>
              </a:ext>
            </a:extLst>
          </p:cNvPr>
          <p:cNvSpPr>
            <a:spLocks noGrp="1" noChangeArrowheads="1"/>
          </p:cNvSpPr>
          <p:nvPr>
            <p:ph type="title"/>
          </p:nvPr>
        </p:nvSpPr>
        <p:spPr/>
        <p:txBody>
          <a:bodyPr/>
          <a:lstStyle/>
          <a:p>
            <a:pPr eaLnBrk="1" hangingPunct="1"/>
            <a:r>
              <a:rPr lang="zh-CN" altLang="en-US" b="1"/>
              <a:t>一、总成本领先战略</a:t>
            </a:r>
            <a:r>
              <a:rPr lang="zh-CN" altLang="en-US"/>
              <a:t> </a:t>
            </a:r>
          </a:p>
        </p:txBody>
      </p:sp>
      <p:sp>
        <p:nvSpPr>
          <p:cNvPr id="5123" name="Rectangle 3">
            <a:extLst>
              <a:ext uri="{FF2B5EF4-FFF2-40B4-BE49-F238E27FC236}">
                <a16:creationId xmlns:a16="http://schemas.microsoft.com/office/drawing/2014/main" id="{CF3DCFE9-42F8-64E3-A5F3-9707558F794C}"/>
              </a:ext>
            </a:extLst>
          </p:cNvPr>
          <p:cNvSpPr>
            <a:spLocks noGrp="1" noChangeArrowheads="1"/>
          </p:cNvSpPr>
          <p:nvPr>
            <p:ph type="body" idx="1"/>
          </p:nvPr>
        </p:nvSpPr>
        <p:spPr/>
        <p:txBody>
          <a:bodyPr/>
          <a:lstStyle/>
          <a:p>
            <a:pPr eaLnBrk="1" hangingPunct="1">
              <a:lnSpc>
                <a:spcPct val="90000"/>
              </a:lnSpc>
            </a:pPr>
            <a:r>
              <a:rPr lang="zh-CN" altLang="en-US"/>
              <a:t>总成本领先战略是指保险公司尽可能降低自己的经营成本，在同行业中取得领先优势。 </a:t>
            </a:r>
          </a:p>
          <a:p>
            <a:pPr eaLnBrk="1" hangingPunct="1">
              <a:lnSpc>
                <a:spcPct val="90000"/>
              </a:lnSpc>
            </a:pPr>
            <a:r>
              <a:rPr lang="zh-CN" altLang="en-US"/>
              <a:t>降低保险公司的成本 </a:t>
            </a:r>
          </a:p>
          <a:p>
            <a:pPr lvl="1" eaLnBrk="1" hangingPunct="1">
              <a:lnSpc>
                <a:spcPct val="90000"/>
              </a:lnSpc>
            </a:pPr>
            <a:r>
              <a:rPr lang="zh-CN" altLang="en-US"/>
              <a:t>控制分销费用</a:t>
            </a:r>
          </a:p>
          <a:p>
            <a:pPr lvl="1" eaLnBrk="1" hangingPunct="1">
              <a:lnSpc>
                <a:spcPct val="90000"/>
              </a:lnSpc>
            </a:pPr>
            <a:r>
              <a:rPr lang="zh-CN" altLang="en-US"/>
              <a:t>控制管理费用</a:t>
            </a:r>
          </a:p>
          <a:p>
            <a:pPr lvl="1" eaLnBrk="1" hangingPunct="1">
              <a:lnSpc>
                <a:spcPct val="90000"/>
              </a:lnSpc>
            </a:pPr>
            <a:r>
              <a:rPr lang="zh-CN" altLang="en-US"/>
              <a:t>发挥员工的作用</a:t>
            </a:r>
          </a:p>
          <a:p>
            <a:pPr lvl="1" eaLnBrk="1" hangingPunct="1">
              <a:lnSpc>
                <a:spcPct val="90000"/>
              </a:lnSpc>
            </a:pPr>
            <a:r>
              <a:rPr lang="zh-CN" altLang="en-US"/>
              <a:t>反欺诈</a:t>
            </a:r>
          </a:p>
          <a:p>
            <a:pPr lvl="1" eaLnBrk="1" hangingPunct="1">
              <a:lnSpc>
                <a:spcPct val="90000"/>
              </a:lnSpc>
            </a:pPr>
            <a:r>
              <a:rPr lang="zh-CN" altLang="en-US"/>
              <a:t>加强事前防范，降低理赔费用 </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096EFECB-B6E4-3BF8-BBF4-47001063AE25}"/>
              </a:ext>
            </a:extLst>
          </p:cNvPr>
          <p:cNvSpPr>
            <a:spLocks noGrp="1" noChangeArrowheads="1"/>
          </p:cNvSpPr>
          <p:nvPr>
            <p:ph type="title"/>
          </p:nvPr>
        </p:nvSpPr>
        <p:spPr/>
        <p:txBody>
          <a:bodyPr/>
          <a:lstStyle/>
          <a:p>
            <a:pPr eaLnBrk="1" hangingPunct="1"/>
            <a:r>
              <a:rPr lang="zh-CN" altLang="en-US" b="1"/>
              <a:t>二、差异化战略</a:t>
            </a:r>
          </a:p>
        </p:txBody>
      </p:sp>
      <p:sp>
        <p:nvSpPr>
          <p:cNvPr id="6147" name="Rectangle 3">
            <a:extLst>
              <a:ext uri="{FF2B5EF4-FFF2-40B4-BE49-F238E27FC236}">
                <a16:creationId xmlns:a16="http://schemas.microsoft.com/office/drawing/2014/main" id="{C041FC7F-AD49-B60A-706F-28EBFD751C15}"/>
              </a:ext>
            </a:extLst>
          </p:cNvPr>
          <p:cNvSpPr>
            <a:spLocks noGrp="1" noChangeArrowheads="1"/>
          </p:cNvSpPr>
          <p:nvPr>
            <p:ph type="body" idx="1"/>
          </p:nvPr>
        </p:nvSpPr>
        <p:spPr/>
        <p:txBody>
          <a:bodyPr/>
          <a:lstStyle/>
          <a:p>
            <a:pPr eaLnBrk="1" hangingPunct="1">
              <a:lnSpc>
                <a:spcPct val="90000"/>
              </a:lnSpc>
            </a:pPr>
            <a:r>
              <a:rPr lang="zh-CN" altLang="en-US"/>
              <a:t>差异化战略是指从产品定位因素、费率因素、渠道因素、促销因素以及其他营销竞争因素上造就差异，形成公司对整个行业或主要竞争对手的“独特性”。 </a:t>
            </a:r>
          </a:p>
          <a:p>
            <a:pPr eaLnBrk="1" hangingPunct="1">
              <a:lnSpc>
                <a:spcPct val="90000"/>
              </a:lnSpc>
            </a:pPr>
            <a:r>
              <a:rPr lang="zh-CN" altLang="en-US"/>
              <a:t>差异化竞争战略的作用：</a:t>
            </a:r>
          </a:p>
          <a:p>
            <a:pPr lvl="1" eaLnBrk="1" hangingPunct="1">
              <a:lnSpc>
                <a:spcPct val="90000"/>
              </a:lnSpc>
            </a:pPr>
            <a:r>
              <a:rPr lang="zh-CN" altLang="en-US"/>
              <a:t>构筑保险公司在市场竞争中这种特定的进入障碍，有效地抵御竞争对手的攻击。</a:t>
            </a:r>
          </a:p>
          <a:p>
            <a:pPr lvl="1" eaLnBrk="1" hangingPunct="1">
              <a:lnSpc>
                <a:spcPct val="90000"/>
              </a:lnSpc>
            </a:pPr>
            <a:r>
              <a:rPr lang="zh-CN" altLang="en-US"/>
              <a:t>形成客户的购买偏好。</a:t>
            </a:r>
          </a:p>
          <a:p>
            <a:pPr lvl="1" eaLnBrk="1" hangingPunct="1">
              <a:lnSpc>
                <a:spcPct val="90000"/>
              </a:lnSpc>
            </a:pPr>
            <a:r>
              <a:rPr lang="zh-CN" altLang="en-US"/>
              <a:t>保险公司可获得超额利润。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F1B704ED-460F-970F-4559-392EC92E45DB}"/>
              </a:ext>
            </a:extLst>
          </p:cNvPr>
          <p:cNvSpPr>
            <a:spLocks noGrp="1" noChangeArrowheads="1"/>
          </p:cNvSpPr>
          <p:nvPr>
            <p:ph type="title"/>
          </p:nvPr>
        </p:nvSpPr>
        <p:spPr/>
        <p:txBody>
          <a:bodyPr/>
          <a:lstStyle/>
          <a:p>
            <a:pPr eaLnBrk="1" hangingPunct="1"/>
            <a:r>
              <a:rPr lang="zh-CN" altLang="en-US" b="1"/>
              <a:t>三、目标集中战略</a:t>
            </a:r>
          </a:p>
        </p:txBody>
      </p:sp>
      <p:sp>
        <p:nvSpPr>
          <p:cNvPr id="7171" name="Rectangle 3">
            <a:extLst>
              <a:ext uri="{FF2B5EF4-FFF2-40B4-BE49-F238E27FC236}">
                <a16:creationId xmlns:a16="http://schemas.microsoft.com/office/drawing/2014/main" id="{EB4807C5-7DE5-AEB6-1A5F-40D2FF9F369B}"/>
              </a:ext>
            </a:extLst>
          </p:cNvPr>
          <p:cNvSpPr>
            <a:spLocks noGrp="1" noChangeArrowheads="1"/>
          </p:cNvSpPr>
          <p:nvPr>
            <p:ph type="body" idx="1"/>
          </p:nvPr>
        </p:nvSpPr>
        <p:spPr/>
        <p:txBody>
          <a:bodyPr/>
          <a:lstStyle/>
          <a:p>
            <a:pPr eaLnBrk="1" hangingPunct="1">
              <a:lnSpc>
                <a:spcPct val="90000"/>
              </a:lnSpc>
            </a:pPr>
            <a:r>
              <a:rPr lang="zh-CN" altLang="en-US"/>
              <a:t>目标集中战略是指主攻某个客户群、产品系列的一个细分市场或某个地区市场。 </a:t>
            </a:r>
          </a:p>
          <a:p>
            <a:pPr eaLnBrk="1" hangingPunct="1">
              <a:lnSpc>
                <a:spcPct val="90000"/>
              </a:lnSpc>
            </a:pPr>
            <a:r>
              <a:rPr lang="zh-CN" altLang="en-US"/>
              <a:t>目标集中战略的不足之处：</a:t>
            </a:r>
          </a:p>
          <a:p>
            <a:pPr lvl="1" eaLnBrk="1" hangingPunct="1">
              <a:lnSpc>
                <a:spcPct val="90000"/>
              </a:lnSpc>
            </a:pPr>
            <a:r>
              <a:rPr lang="zh-CN" altLang="en-US"/>
              <a:t>当覆盖整个保险市场的那些竞争对手因为规模经济的好处大幅度降低成本时，可能导致采用集中战略的公司由于缺少产品特色或无成本优势而使其战略意图难以达到；</a:t>
            </a:r>
          </a:p>
          <a:p>
            <a:pPr lvl="1" eaLnBrk="1" hangingPunct="1">
              <a:lnSpc>
                <a:spcPct val="90000"/>
              </a:lnSpc>
            </a:pPr>
            <a:r>
              <a:rPr lang="zh-CN" altLang="en-US"/>
              <a:t>转移到产品其他的细分市场相当困难；</a:t>
            </a:r>
          </a:p>
          <a:p>
            <a:pPr lvl="1" eaLnBrk="1" hangingPunct="1">
              <a:lnSpc>
                <a:spcPct val="90000"/>
              </a:lnSpc>
            </a:pPr>
            <a:r>
              <a:rPr lang="zh-CN" altLang="en-US"/>
              <a:t>在过度细分的市场上，因为市场容量小，使得使用目标集中战略的公司获益不明显。</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4">
            <a:extLst>
              <a:ext uri="{FF2B5EF4-FFF2-40B4-BE49-F238E27FC236}">
                <a16:creationId xmlns:a16="http://schemas.microsoft.com/office/drawing/2014/main" id="{0D0D70DE-E52E-2D55-8B73-4D530CD95FB8}"/>
              </a:ext>
            </a:extLst>
          </p:cNvPr>
          <p:cNvSpPr>
            <a:spLocks noGrp="1" noChangeArrowheads="1"/>
          </p:cNvSpPr>
          <p:nvPr>
            <p:ph type="ctrTitle"/>
          </p:nvPr>
        </p:nvSpPr>
        <p:spPr>
          <a:xfrm>
            <a:off x="685800" y="2130425"/>
            <a:ext cx="7772400" cy="1470025"/>
          </a:xfrm>
        </p:spPr>
        <p:txBody>
          <a:bodyPr anchor="ctr"/>
          <a:lstStyle/>
          <a:p>
            <a:pPr eaLnBrk="1" hangingPunct="1"/>
            <a:r>
              <a:rPr lang="zh-CN" altLang="en-US" sz="4400"/>
              <a:t>第二节</a:t>
            </a:r>
          </a:p>
        </p:txBody>
      </p:sp>
      <p:sp>
        <p:nvSpPr>
          <p:cNvPr id="8195" name="Rectangle 5">
            <a:extLst>
              <a:ext uri="{FF2B5EF4-FFF2-40B4-BE49-F238E27FC236}">
                <a16:creationId xmlns:a16="http://schemas.microsoft.com/office/drawing/2014/main" id="{F5B5271F-8CC8-1412-19FE-C9554DA9C937}"/>
              </a:ext>
            </a:extLst>
          </p:cNvPr>
          <p:cNvSpPr>
            <a:spLocks noGrp="1" noChangeArrowheads="1"/>
          </p:cNvSpPr>
          <p:nvPr>
            <p:ph type="subTitle" idx="1"/>
          </p:nvPr>
        </p:nvSpPr>
        <p:spPr>
          <a:xfrm>
            <a:off x="1371600" y="3886200"/>
            <a:ext cx="6400800" cy="1752600"/>
          </a:xfrm>
        </p:spPr>
        <p:txBody>
          <a:bodyPr/>
          <a:lstStyle/>
          <a:p>
            <a:pPr eaLnBrk="1" hangingPunct="1"/>
            <a:r>
              <a:rPr lang="zh-CN" altLang="en-US" sz="3200"/>
              <a:t>市场领导者竞争策略 </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195CA880-F539-1BF0-A9DC-1CFB980C52AC}"/>
              </a:ext>
            </a:extLst>
          </p:cNvPr>
          <p:cNvSpPr>
            <a:spLocks noGrp="1" noChangeArrowheads="1"/>
          </p:cNvSpPr>
          <p:nvPr>
            <p:ph type="title"/>
          </p:nvPr>
        </p:nvSpPr>
        <p:spPr/>
        <p:txBody>
          <a:bodyPr/>
          <a:lstStyle/>
          <a:p>
            <a:pPr eaLnBrk="1" hangingPunct="1"/>
            <a:r>
              <a:rPr lang="zh-CN" altLang="en-US" b="1"/>
              <a:t>一、扩大总需求</a:t>
            </a:r>
            <a:r>
              <a:rPr lang="zh-CN" altLang="en-US"/>
              <a:t> </a:t>
            </a:r>
          </a:p>
        </p:txBody>
      </p:sp>
      <p:sp>
        <p:nvSpPr>
          <p:cNvPr id="9219" name="Rectangle 3">
            <a:extLst>
              <a:ext uri="{FF2B5EF4-FFF2-40B4-BE49-F238E27FC236}">
                <a16:creationId xmlns:a16="http://schemas.microsoft.com/office/drawing/2014/main" id="{D25BE7DF-DCC3-8A51-99B0-39A179452325}"/>
              </a:ext>
            </a:extLst>
          </p:cNvPr>
          <p:cNvSpPr>
            <a:spLocks noGrp="1" noChangeArrowheads="1"/>
          </p:cNvSpPr>
          <p:nvPr>
            <p:ph type="body" idx="1"/>
          </p:nvPr>
        </p:nvSpPr>
        <p:spPr/>
        <p:txBody>
          <a:bodyPr/>
          <a:lstStyle/>
          <a:p>
            <a:pPr eaLnBrk="1" hangingPunct="1"/>
            <a:r>
              <a:rPr lang="zh-CN" altLang="en-US"/>
              <a:t>开发新用户：转变未使用者；进入新的细分市场；地理扩展。</a:t>
            </a:r>
          </a:p>
          <a:p>
            <a:pPr eaLnBrk="1" hangingPunct="1"/>
            <a:r>
              <a:rPr lang="zh-CN" altLang="en-US"/>
              <a:t>寻找新用途：指设法找出产品的新用法和新用途以增加销售。</a:t>
            </a:r>
          </a:p>
          <a:p>
            <a:pPr eaLnBrk="1" hangingPunct="1"/>
            <a:r>
              <a:rPr lang="zh-CN" altLang="en-US"/>
              <a:t>增加使用量：提高使用频率；增加保单数目和保险金额。</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90EA440C-09EF-F383-A3CE-1F04FF70928F}"/>
              </a:ext>
            </a:extLst>
          </p:cNvPr>
          <p:cNvSpPr>
            <a:spLocks noGrp="1" noChangeArrowheads="1"/>
          </p:cNvSpPr>
          <p:nvPr>
            <p:ph type="title"/>
          </p:nvPr>
        </p:nvSpPr>
        <p:spPr>
          <a:xfrm>
            <a:off x="468313" y="260350"/>
            <a:ext cx="8229600" cy="1143000"/>
          </a:xfrm>
        </p:spPr>
        <p:txBody>
          <a:bodyPr/>
          <a:lstStyle/>
          <a:p>
            <a:pPr eaLnBrk="1" hangingPunct="1"/>
            <a:r>
              <a:rPr lang="zh-CN" altLang="en-US" b="1"/>
              <a:t>二、保护市场份额</a:t>
            </a:r>
            <a:r>
              <a:rPr lang="zh-CN" altLang="en-US"/>
              <a:t> </a:t>
            </a:r>
          </a:p>
        </p:txBody>
      </p:sp>
      <p:sp>
        <p:nvSpPr>
          <p:cNvPr id="10243" name="Rectangle 3">
            <a:extLst>
              <a:ext uri="{FF2B5EF4-FFF2-40B4-BE49-F238E27FC236}">
                <a16:creationId xmlns:a16="http://schemas.microsoft.com/office/drawing/2014/main" id="{F2ED7182-AC2D-205F-A3C8-89ABB7CAFBB5}"/>
              </a:ext>
            </a:extLst>
          </p:cNvPr>
          <p:cNvSpPr>
            <a:spLocks noGrp="1" noChangeArrowheads="1"/>
          </p:cNvSpPr>
          <p:nvPr>
            <p:ph type="body" idx="1"/>
          </p:nvPr>
        </p:nvSpPr>
        <p:spPr>
          <a:xfrm>
            <a:off x="457200" y="1600200"/>
            <a:ext cx="8229600" cy="5257800"/>
          </a:xfrm>
        </p:spPr>
        <p:txBody>
          <a:bodyPr/>
          <a:lstStyle/>
          <a:p>
            <a:pPr eaLnBrk="1" hangingPunct="1">
              <a:lnSpc>
                <a:spcPct val="80000"/>
              </a:lnSpc>
            </a:pPr>
            <a:r>
              <a:rPr lang="zh-CN" altLang="en-US" sz="2800"/>
              <a:t>主要防御战略：</a:t>
            </a:r>
          </a:p>
          <a:p>
            <a:pPr lvl="1" eaLnBrk="1" hangingPunct="1">
              <a:lnSpc>
                <a:spcPct val="80000"/>
              </a:lnSpc>
            </a:pPr>
            <a:r>
              <a:rPr lang="zh-CN" altLang="en-US" sz="2400"/>
              <a:t>阵地防御。指围绕保险公司目前的主要产品和业务建立牢固的防线，根据竞争者在产品、价格、渠道和促销方面可能采取的进攻战略而制定自己的预防性营销战略。</a:t>
            </a:r>
          </a:p>
          <a:p>
            <a:pPr lvl="1" eaLnBrk="1" hangingPunct="1">
              <a:lnSpc>
                <a:spcPct val="80000"/>
              </a:lnSpc>
            </a:pPr>
            <a:r>
              <a:rPr lang="zh-CN" altLang="en-US" sz="2400"/>
              <a:t>以攻为守。指在竞争对手尚未构成严重威胁或在向本公司采取进攻行动前抢先发其攻击以削弱或挫败竞争对手。</a:t>
            </a:r>
          </a:p>
          <a:p>
            <a:pPr lvl="1" eaLnBrk="1" hangingPunct="1">
              <a:lnSpc>
                <a:spcPct val="80000"/>
              </a:lnSpc>
            </a:pPr>
            <a:r>
              <a:rPr lang="zh-CN" altLang="en-US" sz="2400"/>
              <a:t>反击防御。指市场领导者受到竞争者攻击后采取反击措施。包括：正面反击、攻击侧翼、钳形攻势、退却反击。</a:t>
            </a:r>
          </a:p>
          <a:p>
            <a:pPr lvl="1" eaLnBrk="1" hangingPunct="1">
              <a:lnSpc>
                <a:spcPct val="80000"/>
              </a:lnSpc>
            </a:pPr>
            <a:r>
              <a:rPr lang="zh-CN" altLang="en-US" sz="2400"/>
              <a:t>机动防御。指市场领导者不仅要固守现有的产品和业务，还要扩展到一些有潜力的新领域，以作为将来防御和进攻的中心。</a:t>
            </a:r>
          </a:p>
          <a:p>
            <a:pPr lvl="1" eaLnBrk="1" hangingPunct="1">
              <a:lnSpc>
                <a:spcPct val="80000"/>
              </a:lnSpc>
            </a:pPr>
            <a:r>
              <a:rPr lang="zh-CN" altLang="en-US" sz="2400"/>
              <a:t>收缩防御。指保险公司主动从实力较弱的领域撤出，将力量集中于实力较强的领域。</a:t>
            </a:r>
          </a:p>
        </p:txBody>
      </p:sp>
    </p:spTree>
  </p:cSld>
  <p:clrMapOvr>
    <a:masterClrMapping/>
  </p:clrMapOvr>
</p:sld>
</file>

<file path=ppt/theme/theme1.xml><?xml version="1.0" encoding="utf-8"?>
<a:theme xmlns:a="http://schemas.openxmlformats.org/drawingml/2006/main" name="默认设计模板">
  <a:themeElements>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默认设计模板">
      <a:majorFont>
        <a:latin typeface="Arial"/>
        <a:ea typeface="宋体"/>
        <a:cs typeface=""/>
      </a:majorFont>
      <a:minorFont>
        <a:latin typeface="Arial"/>
        <a:ea typeface="宋体"/>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raClrScheme>
      <a:clrScheme name="默认设计模板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默认设计模板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默认设计模板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默认设计模板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默认设计模板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默认设计模板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默认设计模板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默认设计模板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默认设计模板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默认设计模板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默认设计模板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默认设计模板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42</TotalTime>
  <Words>1352</Words>
  <Application>Microsoft Office PowerPoint</Application>
  <PresentationFormat>全屏显示(4:3)</PresentationFormat>
  <Paragraphs>106</Paragraphs>
  <Slides>22</Slides>
  <Notes>0</Notes>
  <HiddenSlides>0</HiddenSlides>
  <MMClips>0</MMClips>
  <ScaleCrop>false</ScaleCrop>
  <HeadingPairs>
    <vt:vector size="6" baseType="variant">
      <vt:variant>
        <vt:lpstr>已用的字体</vt:lpstr>
      </vt:variant>
      <vt:variant>
        <vt:i4>3</vt:i4>
      </vt:variant>
      <vt:variant>
        <vt:lpstr>主题</vt:lpstr>
      </vt:variant>
      <vt:variant>
        <vt:i4>1</vt:i4>
      </vt:variant>
      <vt:variant>
        <vt:lpstr>幻灯片标题</vt:lpstr>
      </vt:variant>
      <vt:variant>
        <vt:i4>22</vt:i4>
      </vt:variant>
    </vt:vector>
  </HeadingPairs>
  <TitlesOfParts>
    <vt:vector size="26" baseType="lpstr">
      <vt:lpstr>Arial</vt:lpstr>
      <vt:lpstr>宋体</vt:lpstr>
      <vt:lpstr>等线</vt:lpstr>
      <vt:lpstr>默认设计模板</vt:lpstr>
      <vt:lpstr>第二部分 </vt:lpstr>
      <vt:lpstr>第五章</vt:lpstr>
      <vt:lpstr>第一节</vt:lpstr>
      <vt:lpstr>一、总成本领先战略 </vt:lpstr>
      <vt:lpstr>二、差异化战略</vt:lpstr>
      <vt:lpstr>三、目标集中战略</vt:lpstr>
      <vt:lpstr>第二节</vt:lpstr>
      <vt:lpstr>一、扩大总需求 </vt:lpstr>
      <vt:lpstr>二、保护市场份额 </vt:lpstr>
      <vt:lpstr>三、扩大市场份额</vt:lpstr>
      <vt:lpstr>第三节</vt:lpstr>
      <vt:lpstr>一、确定战略目标与竞争对手 </vt:lpstr>
      <vt:lpstr>一、确定战略目标与竞争对手 </vt:lpstr>
      <vt:lpstr>二、选择挑战战略 </vt:lpstr>
      <vt:lpstr>二、选择挑战战略</vt:lpstr>
      <vt:lpstr>二、选择挑战战略</vt:lpstr>
      <vt:lpstr>二、选择挑战战略</vt:lpstr>
      <vt:lpstr>二、选择挑战战略</vt:lpstr>
      <vt:lpstr>第四节</vt:lpstr>
      <vt:lpstr>一、市场追随者的竞争战略 </vt:lpstr>
      <vt:lpstr>二、市场补缺者的竞争战略 </vt:lpstr>
      <vt:lpstr>市场补缺者竞争战略的选择</vt:lpstr>
    </vt:vector>
  </TitlesOfParts>
  <Company>www.ftpdown.com</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第二部分</dc:title>
  <dc:creator>马钦荣</dc:creator>
  <cp:lastModifiedBy>粟 芳</cp:lastModifiedBy>
  <cp:revision>4</cp:revision>
  <dcterms:created xsi:type="dcterms:W3CDTF">2009-07-17T07:44:07Z</dcterms:created>
  <dcterms:modified xsi:type="dcterms:W3CDTF">2023-01-12T08:00:02Z</dcterms:modified>
</cp:coreProperties>
</file>

<file path=docProps/thumbnail.jpeg>
</file>