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83" r:id="rId7"/>
    <p:sldId id="284" r:id="rId8"/>
    <p:sldId id="261" r:id="rId9"/>
    <p:sldId id="262" r:id="rId10"/>
    <p:sldId id="285" r:id="rId11"/>
    <p:sldId id="263" r:id="rId12"/>
    <p:sldId id="286" r:id="rId13"/>
    <p:sldId id="264" r:id="rId14"/>
    <p:sldId id="287" r:id="rId15"/>
    <p:sldId id="265" r:id="rId16"/>
    <p:sldId id="289" r:id="rId17"/>
    <p:sldId id="288" r:id="rId18"/>
    <p:sldId id="266" r:id="rId19"/>
    <p:sldId id="290" r:id="rId20"/>
    <p:sldId id="267" r:id="rId21"/>
    <p:sldId id="291" r:id="rId22"/>
    <p:sldId id="268" r:id="rId23"/>
    <p:sldId id="269" r:id="rId24"/>
    <p:sldId id="270" r:id="rId25"/>
    <p:sldId id="271" r:id="rId26"/>
    <p:sldId id="272" r:id="rId27"/>
    <p:sldId id="273" r:id="rId28"/>
    <p:sldId id="274" r:id="rId29"/>
    <p:sldId id="275" r:id="rId30"/>
  </p:sldIdLst>
  <p:sldSz cx="9144000" cy="6858000" type="screen4x3"/>
  <p:notesSz cx="6858000" cy="9144000"/>
  <p:defaultTextStyle>
    <a:defPPr>
      <a:defRPr lang="zh-CN"/>
    </a:defPPr>
    <a:lvl1pPr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fontAlgn="base">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742EAAB5-69B7-9D92-4049-4C7712A2265B}"/>
              </a:ext>
            </a:extLst>
          </p:cNvPr>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a:extLst>
              <a:ext uri="{FF2B5EF4-FFF2-40B4-BE49-F238E27FC236}">
                <a16:creationId xmlns:a16="http://schemas.microsoft.com/office/drawing/2014/main" id="{A6C13D42-07FC-B942-02FA-75B49C4759C3}"/>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日期占位符 3">
            <a:extLst>
              <a:ext uri="{FF2B5EF4-FFF2-40B4-BE49-F238E27FC236}">
                <a16:creationId xmlns:a16="http://schemas.microsoft.com/office/drawing/2014/main" id="{3173D4BA-FF8C-9C9F-75BA-1B50DDB053CF}"/>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78417B98-04A2-6056-B8E7-838907D08828}"/>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77F32EBD-A700-9E65-0006-499DBF1CE34C}"/>
              </a:ext>
            </a:extLst>
          </p:cNvPr>
          <p:cNvSpPr>
            <a:spLocks noGrp="1"/>
          </p:cNvSpPr>
          <p:nvPr>
            <p:ph type="sldNum" sz="quarter" idx="12"/>
          </p:nvPr>
        </p:nvSpPr>
        <p:spPr/>
        <p:txBody>
          <a:bodyPr/>
          <a:lstStyle>
            <a:lvl1pPr>
              <a:defRPr/>
            </a:lvl1pPr>
          </a:lstStyle>
          <a:p>
            <a:fld id="{291A4123-D25D-45A9-9972-2CA46FE57C3D}" type="slidenum">
              <a:rPr lang="en-US" altLang="zh-CN"/>
              <a:pPr/>
              <a:t>‹#›</a:t>
            </a:fld>
            <a:endParaRPr lang="en-US" altLang="zh-CN"/>
          </a:p>
        </p:txBody>
      </p:sp>
    </p:spTree>
    <p:extLst>
      <p:ext uri="{BB962C8B-B14F-4D97-AF65-F5344CB8AC3E}">
        <p14:creationId xmlns:p14="http://schemas.microsoft.com/office/powerpoint/2010/main" val="40946369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BA5A2CF-19BE-D5A4-F5C2-459635FBEC1A}"/>
              </a:ext>
            </a:extLst>
          </p:cNvPr>
          <p:cNvSpPr>
            <a:spLocks noGrp="1"/>
          </p:cNvSpPr>
          <p:nvPr>
            <p:ph type="title"/>
          </p:nvPr>
        </p:nvSpPr>
        <p:spPr/>
        <p:txBody>
          <a:bodyPr/>
          <a:lstStyle/>
          <a:p>
            <a:r>
              <a:rPr lang="zh-CN" altLang="en-US"/>
              <a:t>单击此处编辑母版标题样式</a:t>
            </a:r>
          </a:p>
        </p:txBody>
      </p:sp>
      <p:sp>
        <p:nvSpPr>
          <p:cNvPr id="3" name="竖排文字占位符 2">
            <a:extLst>
              <a:ext uri="{FF2B5EF4-FFF2-40B4-BE49-F238E27FC236}">
                <a16:creationId xmlns:a16="http://schemas.microsoft.com/office/drawing/2014/main" id="{70C52414-62E1-CB8E-B5D6-87835E646B30}"/>
              </a:ext>
            </a:extLst>
          </p:cNvPr>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CD4B2C5D-95CF-C781-FBC9-19F7193ADDB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5F836E86-25F4-F0A2-FE2B-AF846F5AF758}"/>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F260A912-FE42-25C8-06C3-94D4698DA4AF}"/>
              </a:ext>
            </a:extLst>
          </p:cNvPr>
          <p:cNvSpPr>
            <a:spLocks noGrp="1"/>
          </p:cNvSpPr>
          <p:nvPr>
            <p:ph type="sldNum" sz="quarter" idx="12"/>
          </p:nvPr>
        </p:nvSpPr>
        <p:spPr/>
        <p:txBody>
          <a:bodyPr/>
          <a:lstStyle>
            <a:lvl1pPr>
              <a:defRPr/>
            </a:lvl1pPr>
          </a:lstStyle>
          <a:p>
            <a:fld id="{E634CEF7-322B-4D72-9F97-0C07544EDF66}" type="slidenum">
              <a:rPr lang="en-US" altLang="zh-CN"/>
              <a:pPr/>
              <a:t>‹#›</a:t>
            </a:fld>
            <a:endParaRPr lang="en-US" altLang="zh-CN"/>
          </a:p>
        </p:txBody>
      </p:sp>
    </p:spTree>
    <p:extLst>
      <p:ext uri="{BB962C8B-B14F-4D97-AF65-F5344CB8AC3E}">
        <p14:creationId xmlns:p14="http://schemas.microsoft.com/office/powerpoint/2010/main" val="6028371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a:extLst>
              <a:ext uri="{FF2B5EF4-FFF2-40B4-BE49-F238E27FC236}">
                <a16:creationId xmlns:a16="http://schemas.microsoft.com/office/drawing/2014/main" id="{1237AFC8-514F-8772-4A57-17327C79658B}"/>
              </a:ext>
            </a:extLst>
          </p:cNvPr>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a:extLst>
              <a:ext uri="{FF2B5EF4-FFF2-40B4-BE49-F238E27FC236}">
                <a16:creationId xmlns:a16="http://schemas.microsoft.com/office/drawing/2014/main" id="{AA6DE5DD-8AFA-762A-70F3-FFD88400B4B2}"/>
              </a:ext>
            </a:extLst>
          </p:cNvPr>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BE55359D-ACA8-8C54-2505-AEA23362CF5E}"/>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BBA198C4-DF2E-1619-AC1A-9D2544F0DFD4}"/>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B7C1F62F-F485-A471-B2DC-79429E999ADF}"/>
              </a:ext>
            </a:extLst>
          </p:cNvPr>
          <p:cNvSpPr>
            <a:spLocks noGrp="1"/>
          </p:cNvSpPr>
          <p:nvPr>
            <p:ph type="sldNum" sz="quarter" idx="12"/>
          </p:nvPr>
        </p:nvSpPr>
        <p:spPr/>
        <p:txBody>
          <a:bodyPr/>
          <a:lstStyle>
            <a:lvl1pPr>
              <a:defRPr/>
            </a:lvl1pPr>
          </a:lstStyle>
          <a:p>
            <a:fld id="{6A478974-D933-49FF-AA4E-683E58CB49E5}" type="slidenum">
              <a:rPr lang="en-US" altLang="zh-CN"/>
              <a:pPr/>
              <a:t>‹#›</a:t>
            </a:fld>
            <a:endParaRPr lang="en-US" altLang="zh-CN"/>
          </a:p>
        </p:txBody>
      </p:sp>
    </p:spTree>
    <p:extLst>
      <p:ext uri="{BB962C8B-B14F-4D97-AF65-F5344CB8AC3E}">
        <p14:creationId xmlns:p14="http://schemas.microsoft.com/office/powerpoint/2010/main" val="37684584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52C5E38-E827-3157-9069-C42522B34019}"/>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C030EC62-0B38-126F-5648-22B7E29B39E7}"/>
              </a:ext>
            </a:extLst>
          </p:cNvPr>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日期占位符 3">
            <a:extLst>
              <a:ext uri="{FF2B5EF4-FFF2-40B4-BE49-F238E27FC236}">
                <a16:creationId xmlns:a16="http://schemas.microsoft.com/office/drawing/2014/main" id="{5265F7ED-1023-A019-47A8-C49823761A1A}"/>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B6E49FBE-723E-6EAC-D549-BA649AC9A93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262E98CB-2756-8DA9-4F1F-292D8FF9ED31}"/>
              </a:ext>
            </a:extLst>
          </p:cNvPr>
          <p:cNvSpPr>
            <a:spLocks noGrp="1"/>
          </p:cNvSpPr>
          <p:nvPr>
            <p:ph type="sldNum" sz="quarter" idx="12"/>
          </p:nvPr>
        </p:nvSpPr>
        <p:spPr/>
        <p:txBody>
          <a:bodyPr/>
          <a:lstStyle>
            <a:lvl1pPr>
              <a:defRPr/>
            </a:lvl1pPr>
          </a:lstStyle>
          <a:p>
            <a:fld id="{8467F906-FD57-47CA-9F80-761FF4ACF075}" type="slidenum">
              <a:rPr lang="en-US" altLang="zh-CN"/>
              <a:pPr/>
              <a:t>‹#›</a:t>
            </a:fld>
            <a:endParaRPr lang="en-US" altLang="zh-CN"/>
          </a:p>
        </p:txBody>
      </p:sp>
    </p:spTree>
    <p:extLst>
      <p:ext uri="{BB962C8B-B14F-4D97-AF65-F5344CB8AC3E}">
        <p14:creationId xmlns:p14="http://schemas.microsoft.com/office/powerpoint/2010/main" val="41161158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C87BBC2-3527-CB5F-C88D-EA548C149269}"/>
              </a:ext>
            </a:extLst>
          </p:cNvPr>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a:extLst>
              <a:ext uri="{FF2B5EF4-FFF2-40B4-BE49-F238E27FC236}">
                <a16:creationId xmlns:a16="http://schemas.microsoft.com/office/drawing/2014/main" id="{9C8472A0-FD29-428F-FCC0-74DCE89D060D}"/>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日期占位符 3">
            <a:extLst>
              <a:ext uri="{FF2B5EF4-FFF2-40B4-BE49-F238E27FC236}">
                <a16:creationId xmlns:a16="http://schemas.microsoft.com/office/drawing/2014/main" id="{036D4037-C03A-5BDA-8116-CF902515755B}"/>
              </a:ext>
            </a:extLst>
          </p:cNvPr>
          <p:cNvSpPr>
            <a:spLocks noGrp="1"/>
          </p:cNvSpPr>
          <p:nvPr>
            <p:ph type="dt" sz="half" idx="10"/>
          </p:nvPr>
        </p:nvSpPr>
        <p:spPr/>
        <p:txBody>
          <a:bodyPr/>
          <a:lstStyle>
            <a:lvl1pPr>
              <a:defRPr/>
            </a:lvl1pPr>
          </a:lstStyle>
          <a:p>
            <a:endParaRPr lang="en-US" altLang="zh-CN"/>
          </a:p>
        </p:txBody>
      </p:sp>
      <p:sp>
        <p:nvSpPr>
          <p:cNvPr id="5" name="页脚占位符 4">
            <a:extLst>
              <a:ext uri="{FF2B5EF4-FFF2-40B4-BE49-F238E27FC236}">
                <a16:creationId xmlns:a16="http://schemas.microsoft.com/office/drawing/2014/main" id="{025D62B7-2AB4-AC6C-9A78-396B9726A362}"/>
              </a:ext>
            </a:extLst>
          </p:cNvPr>
          <p:cNvSpPr>
            <a:spLocks noGrp="1"/>
          </p:cNvSpPr>
          <p:nvPr>
            <p:ph type="ftr" sz="quarter" idx="11"/>
          </p:nvPr>
        </p:nvSpPr>
        <p:spPr/>
        <p:txBody>
          <a:bodyPr/>
          <a:lstStyle>
            <a:lvl1pPr>
              <a:defRPr/>
            </a:lvl1pPr>
          </a:lstStyle>
          <a:p>
            <a:endParaRPr lang="en-US" altLang="zh-CN"/>
          </a:p>
        </p:txBody>
      </p:sp>
      <p:sp>
        <p:nvSpPr>
          <p:cNvPr id="6" name="灯片编号占位符 5">
            <a:extLst>
              <a:ext uri="{FF2B5EF4-FFF2-40B4-BE49-F238E27FC236}">
                <a16:creationId xmlns:a16="http://schemas.microsoft.com/office/drawing/2014/main" id="{5690DD79-F91E-98B1-9F3C-B63BD0FA117F}"/>
              </a:ext>
            </a:extLst>
          </p:cNvPr>
          <p:cNvSpPr>
            <a:spLocks noGrp="1"/>
          </p:cNvSpPr>
          <p:nvPr>
            <p:ph type="sldNum" sz="quarter" idx="12"/>
          </p:nvPr>
        </p:nvSpPr>
        <p:spPr/>
        <p:txBody>
          <a:bodyPr/>
          <a:lstStyle>
            <a:lvl1pPr>
              <a:defRPr/>
            </a:lvl1pPr>
          </a:lstStyle>
          <a:p>
            <a:fld id="{7AB2B116-5CBD-4CBF-8478-98389E26CA55}" type="slidenum">
              <a:rPr lang="en-US" altLang="zh-CN"/>
              <a:pPr/>
              <a:t>‹#›</a:t>
            </a:fld>
            <a:endParaRPr lang="en-US" altLang="zh-CN"/>
          </a:p>
        </p:txBody>
      </p:sp>
    </p:spTree>
    <p:extLst>
      <p:ext uri="{BB962C8B-B14F-4D97-AF65-F5344CB8AC3E}">
        <p14:creationId xmlns:p14="http://schemas.microsoft.com/office/powerpoint/2010/main" val="5904256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9C65817E-454B-1090-F37E-6F5195FDCCA3}"/>
              </a:ext>
            </a:extLst>
          </p:cNvPr>
          <p:cNvSpPr>
            <a:spLocks noGrp="1"/>
          </p:cNvSpPr>
          <p:nvPr>
            <p:ph type="title"/>
          </p:nvPr>
        </p:nvSpPr>
        <p:spPr/>
        <p:txBody>
          <a:bodyPr/>
          <a:lstStyle/>
          <a:p>
            <a:r>
              <a:rPr lang="zh-CN" altLang="en-US"/>
              <a:t>单击此处编辑母版标题样式</a:t>
            </a:r>
          </a:p>
        </p:txBody>
      </p:sp>
      <p:sp>
        <p:nvSpPr>
          <p:cNvPr id="3" name="内容占位符 2">
            <a:extLst>
              <a:ext uri="{FF2B5EF4-FFF2-40B4-BE49-F238E27FC236}">
                <a16:creationId xmlns:a16="http://schemas.microsoft.com/office/drawing/2014/main" id="{77F4F3A9-419C-3CDC-5818-995C65D20899}"/>
              </a:ext>
            </a:extLst>
          </p:cNvPr>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a:extLst>
              <a:ext uri="{FF2B5EF4-FFF2-40B4-BE49-F238E27FC236}">
                <a16:creationId xmlns:a16="http://schemas.microsoft.com/office/drawing/2014/main" id="{4E47AD7D-F21B-BF68-DA91-220F9C979CBC}"/>
              </a:ext>
            </a:extLst>
          </p:cNvPr>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日期占位符 4">
            <a:extLst>
              <a:ext uri="{FF2B5EF4-FFF2-40B4-BE49-F238E27FC236}">
                <a16:creationId xmlns:a16="http://schemas.microsoft.com/office/drawing/2014/main" id="{8D2C4FBA-02EF-15B7-7DF1-4EF648061005}"/>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550EBAD1-45DE-8140-2298-83391F7BAB34}"/>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DE2B1C9D-ACAD-1759-80D2-0B093C3328BA}"/>
              </a:ext>
            </a:extLst>
          </p:cNvPr>
          <p:cNvSpPr>
            <a:spLocks noGrp="1"/>
          </p:cNvSpPr>
          <p:nvPr>
            <p:ph type="sldNum" sz="quarter" idx="12"/>
          </p:nvPr>
        </p:nvSpPr>
        <p:spPr/>
        <p:txBody>
          <a:bodyPr/>
          <a:lstStyle>
            <a:lvl1pPr>
              <a:defRPr/>
            </a:lvl1pPr>
          </a:lstStyle>
          <a:p>
            <a:fld id="{5A3292EA-FCBC-492A-9ABA-4AA6B1B0BD1E}" type="slidenum">
              <a:rPr lang="en-US" altLang="zh-CN"/>
              <a:pPr/>
              <a:t>‹#›</a:t>
            </a:fld>
            <a:endParaRPr lang="en-US" altLang="zh-CN"/>
          </a:p>
        </p:txBody>
      </p:sp>
    </p:spTree>
    <p:extLst>
      <p:ext uri="{BB962C8B-B14F-4D97-AF65-F5344CB8AC3E}">
        <p14:creationId xmlns:p14="http://schemas.microsoft.com/office/powerpoint/2010/main" val="29035391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F03854FC-B2EB-FAB7-A824-CC0C86DFD41C}"/>
              </a:ext>
            </a:extLst>
          </p:cNvPr>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a:extLst>
              <a:ext uri="{FF2B5EF4-FFF2-40B4-BE49-F238E27FC236}">
                <a16:creationId xmlns:a16="http://schemas.microsoft.com/office/drawing/2014/main" id="{3650F4E2-28A5-43E6-E24B-80849029DDDA}"/>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a:extLst>
              <a:ext uri="{FF2B5EF4-FFF2-40B4-BE49-F238E27FC236}">
                <a16:creationId xmlns:a16="http://schemas.microsoft.com/office/drawing/2014/main" id="{7C18CAA8-826A-2922-BB9F-B1CA9DD83DD3}"/>
              </a:ext>
            </a:extLst>
          </p:cNvPr>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a:extLst>
              <a:ext uri="{FF2B5EF4-FFF2-40B4-BE49-F238E27FC236}">
                <a16:creationId xmlns:a16="http://schemas.microsoft.com/office/drawing/2014/main" id="{C6A755BE-6C1F-BD83-27B6-E50546F7DD71}"/>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a:extLst>
              <a:ext uri="{FF2B5EF4-FFF2-40B4-BE49-F238E27FC236}">
                <a16:creationId xmlns:a16="http://schemas.microsoft.com/office/drawing/2014/main" id="{64B1E973-8608-6DC8-F91A-BE2FC6DA579B}"/>
              </a:ext>
            </a:extLst>
          </p:cNvPr>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日期占位符 6">
            <a:extLst>
              <a:ext uri="{FF2B5EF4-FFF2-40B4-BE49-F238E27FC236}">
                <a16:creationId xmlns:a16="http://schemas.microsoft.com/office/drawing/2014/main" id="{FAE59960-8FED-90F8-14A0-B562A992961A}"/>
              </a:ext>
            </a:extLst>
          </p:cNvPr>
          <p:cNvSpPr>
            <a:spLocks noGrp="1"/>
          </p:cNvSpPr>
          <p:nvPr>
            <p:ph type="dt" sz="half" idx="10"/>
          </p:nvPr>
        </p:nvSpPr>
        <p:spPr/>
        <p:txBody>
          <a:bodyPr/>
          <a:lstStyle>
            <a:lvl1pPr>
              <a:defRPr/>
            </a:lvl1pPr>
          </a:lstStyle>
          <a:p>
            <a:endParaRPr lang="en-US" altLang="zh-CN"/>
          </a:p>
        </p:txBody>
      </p:sp>
      <p:sp>
        <p:nvSpPr>
          <p:cNvPr id="8" name="页脚占位符 7">
            <a:extLst>
              <a:ext uri="{FF2B5EF4-FFF2-40B4-BE49-F238E27FC236}">
                <a16:creationId xmlns:a16="http://schemas.microsoft.com/office/drawing/2014/main" id="{CAF0C3BA-17C5-EFA3-DCE9-47C19920BF85}"/>
              </a:ext>
            </a:extLst>
          </p:cNvPr>
          <p:cNvSpPr>
            <a:spLocks noGrp="1"/>
          </p:cNvSpPr>
          <p:nvPr>
            <p:ph type="ftr" sz="quarter" idx="11"/>
          </p:nvPr>
        </p:nvSpPr>
        <p:spPr/>
        <p:txBody>
          <a:bodyPr/>
          <a:lstStyle>
            <a:lvl1pPr>
              <a:defRPr/>
            </a:lvl1pPr>
          </a:lstStyle>
          <a:p>
            <a:endParaRPr lang="en-US" altLang="zh-CN"/>
          </a:p>
        </p:txBody>
      </p:sp>
      <p:sp>
        <p:nvSpPr>
          <p:cNvPr id="9" name="灯片编号占位符 8">
            <a:extLst>
              <a:ext uri="{FF2B5EF4-FFF2-40B4-BE49-F238E27FC236}">
                <a16:creationId xmlns:a16="http://schemas.microsoft.com/office/drawing/2014/main" id="{17784044-A0B2-E126-3B4D-B0A3CEF291E7}"/>
              </a:ext>
            </a:extLst>
          </p:cNvPr>
          <p:cNvSpPr>
            <a:spLocks noGrp="1"/>
          </p:cNvSpPr>
          <p:nvPr>
            <p:ph type="sldNum" sz="quarter" idx="12"/>
          </p:nvPr>
        </p:nvSpPr>
        <p:spPr/>
        <p:txBody>
          <a:bodyPr/>
          <a:lstStyle>
            <a:lvl1pPr>
              <a:defRPr/>
            </a:lvl1pPr>
          </a:lstStyle>
          <a:p>
            <a:fld id="{A4F79A5C-6B00-4B93-BC27-0CFBAE130310}" type="slidenum">
              <a:rPr lang="en-US" altLang="zh-CN"/>
              <a:pPr/>
              <a:t>‹#›</a:t>
            </a:fld>
            <a:endParaRPr lang="en-US" altLang="zh-CN"/>
          </a:p>
        </p:txBody>
      </p:sp>
    </p:spTree>
    <p:extLst>
      <p:ext uri="{BB962C8B-B14F-4D97-AF65-F5344CB8AC3E}">
        <p14:creationId xmlns:p14="http://schemas.microsoft.com/office/powerpoint/2010/main" val="15395311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86810B29-F633-FE1D-C387-9B14B27B0181}"/>
              </a:ext>
            </a:extLst>
          </p:cNvPr>
          <p:cNvSpPr>
            <a:spLocks noGrp="1"/>
          </p:cNvSpPr>
          <p:nvPr>
            <p:ph type="title"/>
          </p:nvPr>
        </p:nvSpPr>
        <p:spPr/>
        <p:txBody>
          <a:bodyPr/>
          <a:lstStyle/>
          <a:p>
            <a:r>
              <a:rPr lang="zh-CN" altLang="en-US"/>
              <a:t>单击此处编辑母版标题样式</a:t>
            </a:r>
          </a:p>
        </p:txBody>
      </p:sp>
      <p:sp>
        <p:nvSpPr>
          <p:cNvPr id="3" name="日期占位符 2">
            <a:extLst>
              <a:ext uri="{FF2B5EF4-FFF2-40B4-BE49-F238E27FC236}">
                <a16:creationId xmlns:a16="http://schemas.microsoft.com/office/drawing/2014/main" id="{E483AA54-5714-74E8-6F61-70AE93C0E863}"/>
              </a:ext>
            </a:extLst>
          </p:cNvPr>
          <p:cNvSpPr>
            <a:spLocks noGrp="1"/>
          </p:cNvSpPr>
          <p:nvPr>
            <p:ph type="dt" sz="half" idx="10"/>
          </p:nvPr>
        </p:nvSpPr>
        <p:spPr/>
        <p:txBody>
          <a:bodyPr/>
          <a:lstStyle>
            <a:lvl1pPr>
              <a:defRPr/>
            </a:lvl1pPr>
          </a:lstStyle>
          <a:p>
            <a:endParaRPr lang="en-US" altLang="zh-CN"/>
          </a:p>
        </p:txBody>
      </p:sp>
      <p:sp>
        <p:nvSpPr>
          <p:cNvPr id="4" name="页脚占位符 3">
            <a:extLst>
              <a:ext uri="{FF2B5EF4-FFF2-40B4-BE49-F238E27FC236}">
                <a16:creationId xmlns:a16="http://schemas.microsoft.com/office/drawing/2014/main" id="{9E4F41F8-0C56-A43B-D9DA-DB26B0CD32DB}"/>
              </a:ext>
            </a:extLst>
          </p:cNvPr>
          <p:cNvSpPr>
            <a:spLocks noGrp="1"/>
          </p:cNvSpPr>
          <p:nvPr>
            <p:ph type="ftr" sz="quarter" idx="11"/>
          </p:nvPr>
        </p:nvSpPr>
        <p:spPr/>
        <p:txBody>
          <a:bodyPr/>
          <a:lstStyle>
            <a:lvl1pPr>
              <a:defRPr/>
            </a:lvl1pPr>
          </a:lstStyle>
          <a:p>
            <a:endParaRPr lang="en-US" altLang="zh-CN"/>
          </a:p>
        </p:txBody>
      </p:sp>
      <p:sp>
        <p:nvSpPr>
          <p:cNvPr id="5" name="灯片编号占位符 4">
            <a:extLst>
              <a:ext uri="{FF2B5EF4-FFF2-40B4-BE49-F238E27FC236}">
                <a16:creationId xmlns:a16="http://schemas.microsoft.com/office/drawing/2014/main" id="{266A508A-F973-D6CF-9D4C-A0A1031B134F}"/>
              </a:ext>
            </a:extLst>
          </p:cNvPr>
          <p:cNvSpPr>
            <a:spLocks noGrp="1"/>
          </p:cNvSpPr>
          <p:nvPr>
            <p:ph type="sldNum" sz="quarter" idx="12"/>
          </p:nvPr>
        </p:nvSpPr>
        <p:spPr/>
        <p:txBody>
          <a:bodyPr/>
          <a:lstStyle>
            <a:lvl1pPr>
              <a:defRPr/>
            </a:lvl1pPr>
          </a:lstStyle>
          <a:p>
            <a:fld id="{88994026-47CF-4518-B3B1-54DFB045D2A0}" type="slidenum">
              <a:rPr lang="en-US" altLang="zh-CN"/>
              <a:pPr/>
              <a:t>‹#›</a:t>
            </a:fld>
            <a:endParaRPr lang="en-US" altLang="zh-CN"/>
          </a:p>
        </p:txBody>
      </p:sp>
    </p:spTree>
    <p:extLst>
      <p:ext uri="{BB962C8B-B14F-4D97-AF65-F5344CB8AC3E}">
        <p14:creationId xmlns:p14="http://schemas.microsoft.com/office/powerpoint/2010/main" val="30586491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a:extLst>
              <a:ext uri="{FF2B5EF4-FFF2-40B4-BE49-F238E27FC236}">
                <a16:creationId xmlns:a16="http://schemas.microsoft.com/office/drawing/2014/main" id="{94A942F5-760F-C58B-5BEC-6DB5F9106DD6}"/>
              </a:ext>
            </a:extLst>
          </p:cNvPr>
          <p:cNvSpPr>
            <a:spLocks noGrp="1"/>
          </p:cNvSpPr>
          <p:nvPr>
            <p:ph type="dt" sz="half" idx="10"/>
          </p:nvPr>
        </p:nvSpPr>
        <p:spPr/>
        <p:txBody>
          <a:bodyPr/>
          <a:lstStyle>
            <a:lvl1pPr>
              <a:defRPr/>
            </a:lvl1pPr>
          </a:lstStyle>
          <a:p>
            <a:endParaRPr lang="en-US" altLang="zh-CN"/>
          </a:p>
        </p:txBody>
      </p:sp>
      <p:sp>
        <p:nvSpPr>
          <p:cNvPr id="3" name="页脚占位符 2">
            <a:extLst>
              <a:ext uri="{FF2B5EF4-FFF2-40B4-BE49-F238E27FC236}">
                <a16:creationId xmlns:a16="http://schemas.microsoft.com/office/drawing/2014/main" id="{DA0B7CF5-10AE-0A13-CD5B-756FA1292FFA}"/>
              </a:ext>
            </a:extLst>
          </p:cNvPr>
          <p:cNvSpPr>
            <a:spLocks noGrp="1"/>
          </p:cNvSpPr>
          <p:nvPr>
            <p:ph type="ftr" sz="quarter" idx="11"/>
          </p:nvPr>
        </p:nvSpPr>
        <p:spPr/>
        <p:txBody>
          <a:bodyPr/>
          <a:lstStyle>
            <a:lvl1pPr>
              <a:defRPr/>
            </a:lvl1pPr>
          </a:lstStyle>
          <a:p>
            <a:endParaRPr lang="en-US" altLang="zh-CN"/>
          </a:p>
        </p:txBody>
      </p:sp>
      <p:sp>
        <p:nvSpPr>
          <p:cNvPr id="4" name="灯片编号占位符 3">
            <a:extLst>
              <a:ext uri="{FF2B5EF4-FFF2-40B4-BE49-F238E27FC236}">
                <a16:creationId xmlns:a16="http://schemas.microsoft.com/office/drawing/2014/main" id="{C7403AC9-B143-EB81-6F5C-4DE56DFBD615}"/>
              </a:ext>
            </a:extLst>
          </p:cNvPr>
          <p:cNvSpPr>
            <a:spLocks noGrp="1"/>
          </p:cNvSpPr>
          <p:nvPr>
            <p:ph type="sldNum" sz="quarter" idx="12"/>
          </p:nvPr>
        </p:nvSpPr>
        <p:spPr/>
        <p:txBody>
          <a:bodyPr/>
          <a:lstStyle>
            <a:lvl1pPr>
              <a:defRPr/>
            </a:lvl1pPr>
          </a:lstStyle>
          <a:p>
            <a:fld id="{F72221F6-47DA-4707-A743-DDD5FFDA58F8}" type="slidenum">
              <a:rPr lang="en-US" altLang="zh-CN"/>
              <a:pPr/>
              <a:t>‹#›</a:t>
            </a:fld>
            <a:endParaRPr lang="en-US" altLang="zh-CN"/>
          </a:p>
        </p:txBody>
      </p:sp>
    </p:spTree>
    <p:extLst>
      <p:ext uri="{BB962C8B-B14F-4D97-AF65-F5344CB8AC3E}">
        <p14:creationId xmlns:p14="http://schemas.microsoft.com/office/powerpoint/2010/main" val="36190550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27EC0D2F-31D6-2EE0-F37E-90D0A6F6014A}"/>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a:extLst>
              <a:ext uri="{FF2B5EF4-FFF2-40B4-BE49-F238E27FC236}">
                <a16:creationId xmlns:a16="http://schemas.microsoft.com/office/drawing/2014/main" id="{0995B8F0-8918-31D6-D927-F9DA77897989}"/>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a:extLst>
              <a:ext uri="{FF2B5EF4-FFF2-40B4-BE49-F238E27FC236}">
                <a16:creationId xmlns:a16="http://schemas.microsoft.com/office/drawing/2014/main" id="{85EF8B0C-EAC4-ED7E-6478-1FA0BE97CD42}"/>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E38E019C-3646-26F9-9359-3B9030F82C7D}"/>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8C3F949B-59AB-16BB-BB5F-1FC2FA8E430D}"/>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40E9DF30-ECFF-643A-9FB9-2C2A943E7328}"/>
              </a:ext>
            </a:extLst>
          </p:cNvPr>
          <p:cNvSpPr>
            <a:spLocks noGrp="1"/>
          </p:cNvSpPr>
          <p:nvPr>
            <p:ph type="sldNum" sz="quarter" idx="12"/>
          </p:nvPr>
        </p:nvSpPr>
        <p:spPr/>
        <p:txBody>
          <a:bodyPr/>
          <a:lstStyle>
            <a:lvl1pPr>
              <a:defRPr/>
            </a:lvl1pPr>
          </a:lstStyle>
          <a:p>
            <a:fld id="{5DB21A43-3749-439A-B789-3807F3D27D06}" type="slidenum">
              <a:rPr lang="en-US" altLang="zh-CN"/>
              <a:pPr/>
              <a:t>‹#›</a:t>
            </a:fld>
            <a:endParaRPr lang="en-US" altLang="zh-CN"/>
          </a:p>
        </p:txBody>
      </p:sp>
    </p:spTree>
    <p:extLst>
      <p:ext uri="{BB962C8B-B14F-4D97-AF65-F5344CB8AC3E}">
        <p14:creationId xmlns:p14="http://schemas.microsoft.com/office/powerpoint/2010/main" val="23505410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59A521F-B0DA-3CAD-4F65-12A97A390C37}"/>
              </a:ext>
            </a:extLst>
          </p:cNvPr>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a:extLst>
              <a:ext uri="{FF2B5EF4-FFF2-40B4-BE49-F238E27FC236}">
                <a16:creationId xmlns:a16="http://schemas.microsoft.com/office/drawing/2014/main" id="{E084CB11-1B0C-4E4D-BF4D-7BAD8BB41E28}"/>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a:extLst>
              <a:ext uri="{FF2B5EF4-FFF2-40B4-BE49-F238E27FC236}">
                <a16:creationId xmlns:a16="http://schemas.microsoft.com/office/drawing/2014/main" id="{C8EFFB4D-F439-DD2A-718D-801066A5BB16}"/>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日期占位符 4">
            <a:extLst>
              <a:ext uri="{FF2B5EF4-FFF2-40B4-BE49-F238E27FC236}">
                <a16:creationId xmlns:a16="http://schemas.microsoft.com/office/drawing/2014/main" id="{DE10CF53-BA57-1716-0CA7-C7205B76AAFF}"/>
              </a:ext>
            </a:extLst>
          </p:cNvPr>
          <p:cNvSpPr>
            <a:spLocks noGrp="1"/>
          </p:cNvSpPr>
          <p:nvPr>
            <p:ph type="dt" sz="half" idx="10"/>
          </p:nvPr>
        </p:nvSpPr>
        <p:spPr/>
        <p:txBody>
          <a:bodyPr/>
          <a:lstStyle>
            <a:lvl1pPr>
              <a:defRPr/>
            </a:lvl1pPr>
          </a:lstStyle>
          <a:p>
            <a:endParaRPr lang="en-US" altLang="zh-CN"/>
          </a:p>
        </p:txBody>
      </p:sp>
      <p:sp>
        <p:nvSpPr>
          <p:cNvPr id="6" name="页脚占位符 5">
            <a:extLst>
              <a:ext uri="{FF2B5EF4-FFF2-40B4-BE49-F238E27FC236}">
                <a16:creationId xmlns:a16="http://schemas.microsoft.com/office/drawing/2014/main" id="{9D22CD1A-4A85-5FA4-5E10-9A1AFCE8178F}"/>
              </a:ext>
            </a:extLst>
          </p:cNvPr>
          <p:cNvSpPr>
            <a:spLocks noGrp="1"/>
          </p:cNvSpPr>
          <p:nvPr>
            <p:ph type="ftr" sz="quarter" idx="11"/>
          </p:nvPr>
        </p:nvSpPr>
        <p:spPr/>
        <p:txBody>
          <a:bodyPr/>
          <a:lstStyle>
            <a:lvl1pPr>
              <a:defRPr/>
            </a:lvl1pPr>
          </a:lstStyle>
          <a:p>
            <a:endParaRPr lang="en-US" altLang="zh-CN"/>
          </a:p>
        </p:txBody>
      </p:sp>
      <p:sp>
        <p:nvSpPr>
          <p:cNvPr id="7" name="灯片编号占位符 6">
            <a:extLst>
              <a:ext uri="{FF2B5EF4-FFF2-40B4-BE49-F238E27FC236}">
                <a16:creationId xmlns:a16="http://schemas.microsoft.com/office/drawing/2014/main" id="{C153CD5D-9BF1-D5D4-1978-7A4D902E62C6}"/>
              </a:ext>
            </a:extLst>
          </p:cNvPr>
          <p:cNvSpPr>
            <a:spLocks noGrp="1"/>
          </p:cNvSpPr>
          <p:nvPr>
            <p:ph type="sldNum" sz="quarter" idx="12"/>
          </p:nvPr>
        </p:nvSpPr>
        <p:spPr/>
        <p:txBody>
          <a:bodyPr/>
          <a:lstStyle>
            <a:lvl1pPr>
              <a:defRPr/>
            </a:lvl1pPr>
          </a:lstStyle>
          <a:p>
            <a:fld id="{41F4518F-5491-43A7-A781-11034F09DAB1}" type="slidenum">
              <a:rPr lang="en-US" altLang="zh-CN"/>
              <a:pPr/>
              <a:t>‹#›</a:t>
            </a:fld>
            <a:endParaRPr lang="en-US" altLang="zh-CN"/>
          </a:p>
        </p:txBody>
      </p:sp>
    </p:spTree>
    <p:extLst>
      <p:ext uri="{BB962C8B-B14F-4D97-AF65-F5344CB8AC3E}">
        <p14:creationId xmlns:p14="http://schemas.microsoft.com/office/powerpoint/2010/main" val="36785111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BA002005-D7AC-D651-9DEE-9DC4060738A0}"/>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91B9C60D-8CC9-9BDD-D2F3-88FDA7EC64D3}"/>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4AE99FD4-5011-3315-B126-FB2F1C2EE723}"/>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zh-CN"/>
          </a:p>
        </p:txBody>
      </p:sp>
      <p:sp>
        <p:nvSpPr>
          <p:cNvPr id="1029" name="Rectangle 5">
            <a:extLst>
              <a:ext uri="{FF2B5EF4-FFF2-40B4-BE49-F238E27FC236}">
                <a16:creationId xmlns:a16="http://schemas.microsoft.com/office/drawing/2014/main" id="{C83E3F3D-A809-C0BB-F98C-569E91F2FDD8}"/>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zh-CN"/>
          </a:p>
        </p:txBody>
      </p:sp>
      <p:sp>
        <p:nvSpPr>
          <p:cNvPr id="1030" name="Rectangle 6">
            <a:extLst>
              <a:ext uri="{FF2B5EF4-FFF2-40B4-BE49-F238E27FC236}">
                <a16:creationId xmlns:a16="http://schemas.microsoft.com/office/drawing/2014/main" id="{F663EE0C-6B67-CCD3-E7C8-2FE8A20D6867}"/>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9ECE4677-D87E-4D52-A23C-ED1F6BDB313A}" type="slidenum">
              <a:rPr lang="en-US" altLang="zh-CN"/>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kern="12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62B711C4-E54F-72D8-BF72-5A3225911B24}"/>
              </a:ext>
            </a:extLst>
          </p:cNvPr>
          <p:cNvSpPr>
            <a:spLocks noGrp="1" noChangeArrowheads="1"/>
          </p:cNvSpPr>
          <p:nvPr>
            <p:ph type="ctrTitle"/>
          </p:nvPr>
        </p:nvSpPr>
        <p:spPr>
          <a:xfrm>
            <a:off x="685800" y="2130425"/>
            <a:ext cx="7772400" cy="1470025"/>
          </a:xfrm>
        </p:spPr>
        <p:txBody>
          <a:bodyPr anchor="ctr"/>
          <a:lstStyle/>
          <a:p>
            <a:r>
              <a:rPr lang="zh-CN" altLang="en-US" sz="4400" dirty="0"/>
              <a:t>第七章</a:t>
            </a:r>
          </a:p>
        </p:txBody>
      </p:sp>
      <p:sp>
        <p:nvSpPr>
          <p:cNvPr id="2051" name="Rectangle 3">
            <a:extLst>
              <a:ext uri="{FF2B5EF4-FFF2-40B4-BE49-F238E27FC236}">
                <a16:creationId xmlns:a16="http://schemas.microsoft.com/office/drawing/2014/main" id="{DB916167-9639-0539-9AC2-6D3B1FBF7EB4}"/>
              </a:ext>
            </a:extLst>
          </p:cNvPr>
          <p:cNvSpPr>
            <a:spLocks noGrp="1" noChangeArrowheads="1"/>
          </p:cNvSpPr>
          <p:nvPr>
            <p:ph type="subTitle" idx="1"/>
          </p:nvPr>
        </p:nvSpPr>
        <p:spPr>
          <a:xfrm>
            <a:off x="1371600" y="3886200"/>
            <a:ext cx="6400800" cy="1752600"/>
          </a:xfrm>
        </p:spPr>
        <p:txBody>
          <a:bodyPr/>
          <a:lstStyle/>
          <a:p>
            <a:r>
              <a:rPr lang="zh-CN" altLang="en-US" sz="3200"/>
              <a:t>保险促销策略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DD969769-F6FC-E4ED-B3FC-C4C3E4F893D6}"/>
              </a:ext>
            </a:extLst>
          </p:cNvPr>
          <p:cNvSpPr>
            <a:spLocks noGrp="1"/>
          </p:cNvSpPr>
          <p:nvPr>
            <p:ph type="title"/>
          </p:nvPr>
        </p:nvSpPr>
        <p:spPr/>
        <p:txBody>
          <a:bodyPr/>
          <a:lstStyle/>
          <a:p>
            <a:r>
              <a:rPr lang="en-US" altLang="zh-CN" sz="4400" dirty="0"/>
              <a:t>5M</a:t>
            </a:r>
            <a:r>
              <a:rPr lang="zh-CN" altLang="en-US" dirty="0"/>
              <a:t>决策</a:t>
            </a:r>
          </a:p>
        </p:txBody>
      </p:sp>
      <p:grpSp>
        <p:nvGrpSpPr>
          <p:cNvPr id="5" name="画布 80">
            <a:extLst>
              <a:ext uri="{FF2B5EF4-FFF2-40B4-BE49-F238E27FC236}">
                <a16:creationId xmlns:a16="http://schemas.microsoft.com/office/drawing/2014/main" id="{158CCD71-49D1-82FA-4C3C-9FCD9B97DAC8}"/>
              </a:ext>
            </a:extLst>
          </p:cNvPr>
          <p:cNvGrpSpPr/>
          <p:nvPr/>
        </p:nvGrpSpPr>
        <p:grpSpPr>
          <a:xfrm>
            <a:off x="539552" y="1844824"/>
            <a:ext cx="8147248" cy="3960439"/>
            <a:chOff x="0" y="0"/>
            <a:chExt cx="4892047" cy="1990725"/>
          </a:xfrm>
        </p:grpSpPr>
        <p:sp>
          <p:nvSpPr>
            <p:cNvPr id="6" name="矩形 5">
              <a:extLst>
                <a:ext uri="{FF2B5EF4-FFF2-40B4-BE49-F238E27FC236}">
                  <a16:creationId xmlns:a16="http://schemas.microsoft.com/office/drawing/2014/main" id="{F34BE7DC-BC5C-9A79-FFF1-F21BA0734D2B}"/>
                </a:ext>
              </a:extLst>
            </p:cNvPr>
            <p:cNvSpPr/>
            <p:nvPr/>
          </p:nvSpPr>
          <p:spPr>
            <a:xfrm>
              <a:off x="0" y="0"/>
              <a:ext cx="4892040" cy="1990725"/>
            </a:xfrm>
            <a:prstGeom prst="rect">
              <a:avLst/>
            </a:prstGeom>
            <a:solidFill>
              <a:prstClr val="white"/>
            </a:solidFill>
          </p:spPr>
        </p:sp>
        <p:sp>
          <p:nvSpPr>
            <p:cNvPr id="7" name="矩形 6">
              <a:extLst>
                <a:ext uri="{FF2B5EF4-FFF2-40B4-BE49-F238E27FC236}">
                  <a16:creationId xmlns:a16="http://schemas.microsoft.com/office/drawing/2014/main" id="{D2E75C5F-D49A-0829-E682-AB59766B2372}"/>
                </a:ext>
              </a:extLst>
            </p:cNvPr>
            <p:cNvSpPr/>
            <p:nvPr/>
          </p:nvSpPr>
          <p:spPr>
            <a:xfrm>
              <a:off x="35999" y="598036"/>
              <a:ext cx="863817" cy="844361"/>
            </a:xfrm>
            <a:prstGeom prst="rect">
              <a:avLst/>
            </a:prstGeom>
          </p:spPr>
          <p:style>
            <a:lnRef idx="2">
              <a:schemeClr val="dk1"/>
            </a:lnRef>
            <a:fillRef idx="1">
              <a:schemeClr val="lt1"/>
            </a:fillRef>
            <a:effectRef idx="0">
              <a:schemeClr val="dk1"/>
            </a:effectRef>
            <a:fontRef idx="minor">
              <a:schemeClr val="dk1"/>
            </a:fontRef>
          </p:style>
          <p:txBody>
            <a:bodyPr rot="0" spcFirstLastPara="0" vert="horz" wrap="square" lIns="0" tIns="0" rIns="0" bIns="0" numCol="1" spcCol="0" rtlCol="0" fromWordArt="0" anchor="ctr" anchorCtr="0" forceAA="0" compatLnSpc="1">
              <a:prstTxWarp prst="textNoShape">
                <a:avLst/>
              </a:prstTxWarp>
              <a:noAutofit/>
            </a:bodyPr>
            <a:lstStyle/>
            <a:p>
              <a:pPr algn="ctr" fontAlgn="ctr"/>
              <a:r>
                <a:rPr lang="zh-CN" b="1" kern="100">
                  <a:effectLst/>
                  <a:latin typeface="Times New Roman" panose="02020603050405020304" pitchFamily="18" charset="0"/>
                  <a:cs typeface="Times New Roman" panose="02020603050405020304" pitchFamily="18" charset="0"/>
                </a:rPr>
                <a:t>目标 （</a:t>
              </a:r>
              <a:r>
                <a:rPr lang="en-US" b="1" kern="100">
                  <a:effectLst/>
                  <a:latin typeface="Times New Roman" panose="02020603050405020304" pitchFamily="18" charset="0"/>
                  <a:cs typeface="Times New Roman" panose="02020603050405020304" pitchFamily="18" charset="0"/>
                </a:rPr>
                <a:t>Mission</a:t>
              </a:r>
              <a:r>
                <a:rPr lang="zh-CN" b="1"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a:r>
                <a:rPr lang="zh-CN" kern="100">
                  <a:effectLst/>
                  <a:latin typeface="Times New Roman" panose="02020603050405020304" pitchFamily="18" charset="0"/>
                  <a:cs typeface="Times New Roman" panose="02020603050405020304" pitchFamily="18" charset="0"/>
                </a:rPr>
                <a:t>销售目标</a:t>
              </a:r>
            </a:p>
            <a:p>
              <a:pPr algn="ctr"/>
              <a:r>
                <a:rPr lang="zh-CN" kern="100">
                  <a:effectLst/>
                  <a:latin typeface="Times New Roman" panose="02020603050405020304" pitchFamily="18" charset="0"/>
                  <a:cs typeface="Times New Roman" panose="02020603050405020304" pitchFamily="18" charset="0"/>
                </a:rPr>
                <a:t>广告目标</a:t>
              </a:r>
            </a:p>
            <a:p>
              <a:pPr algn="ctr" fontAlgn="ctr"/>
              <a:r>
                <a:rPr lang="en-US" kern="100">
                  <a:effectLst/>
                  <a:latin typeface="Times New Roman" panose="02020603050405020304" pitchFamily="18" charset="0"/>
                  <a:cs typeface="Times New Roman" panose="02020603050405020304" pitchFamily="18" charset="0"/>
                </a:rPr>
                <a:t> </a:t>
              </a:r>
              <a:endParaRPr lang="zh-CN" kern="100">
                <a:effectLst/>
                <a:latin typeface="Times New Roman" panose="02020603050405020304" pitchFamily="18" charset="0"/>
                <a:cs typeface="Times New Roman" panose="02020603050405020304" pitchFamily="18" charset="0"/>
              </a:endParaRPr>
            </a:p>
          </p:txBody>
        </p:sp>
        <p:sp>
          <p:nvSpPr>
            <p:cNvPr id="8" name="矩形 7">
              <a:extLst>
                <a:ext uri="{FF2B5EF4-FFF2-40B4-BE49-F238E27FC236}">
                  <a16:creationId xmlns:a16="http://schemas.microsoft.com/office/drawing/2014/main" id="{6AB3EA1F-CAAE-B4A5-B27E-C19910A3B5FC}"/>
                </a:ext>
              </a:extLst>
            </p:cNvPr>
            <p:cNvSpPr/>
            <p:nvPr/>
          </p:nvSpPr>
          <p:spPr>
            <a:xfrm>
              <a:off x="1175878" y="396712"/>
              <a:ext cx="1163631" cy="1244129"/>
            </a:xfrm>
            <a:prstGeom prst="rect">
              <a:avLst/>
            </a:prstGeom>
          </p:spPr>
          <p:style>
            <a:lnRef idx="2">
              <a:schemeClr val="dk1"/>
            </a:lnRef>
            <a:fillRef idx="1">
              <a:schemeClr val="lt1"/>
            </a:fillRef>
            <a:effectRef idx="0">
              <a:schemeClr val="dk1"/>
            </a:effectRef>
            <a:fontRef idx="minor">
              <a:schemeClr val="dk1"/>
            </a:fontRef>
          </p:style>
          <p:txBody>
            <a:bodyPr rot="0" spcFirstLastPara="0" vert="horz" wrap="square" lIns="0" tIns="0" rIns="0" bIns="0" numCol="1" spcCol="0" rtlCol="0" fromWordArt="0" anchor="ctr" anchorCtr="0" forceAA="0" compatLnSpc="1">
              <a:prstTxWarp prst="textNoShape">
                <a:avLst/>
              </a:prstTxWarp>
              <a:noAutofit/>
            </a:bodyPr>
            <a:lstStyle/>
            <a:p>
              <a:pPr algn="ctr" fontAlgn="ctr"/>
              <a:r>
                <a:rPr lang="zh-CN" b="1" kern="100">
                  <a:effectLst/>
                  <a:latin typeface="Times New Roman" panose="02020603050405020304" pitchFamily="18" charset="0"/>
                  <a:cs typeface="Times New Roman" panose="02020603050405020304" pitchFamily="18" charset="0"/>
                </a:rPr>
                <a:t>预算</a:t>
              </a:r>
              <a:endParaRPr lang="zh-CN" kern="100">
                <a:effectLst/>
                <a:latin typeface="Times New Roman" panose="02020603050405020304" pitchFamily="18" charset="0"/>
                <a:cs typeface="Times New Roman" panose="02020603050405020304" pitchFamily="18" charset="0"/>
              </a:endParaRPr>
            </a:p>
            <a:p>
              <a:pPr algn="ctr" fontAlgn="ctr"/>
              <a:r>
                <a:rPr lang="zh-CN" b="1" kern="100">
                  <a:effectLst/>
                  <a:latin typeface="Times New Roman" panose="02020603050405020304" pitchFamily="18" charset="0"/>
                  <a:cs typeface="Times New Roman" panose="02020603050405020304" pitchFamily="18" charset="0"/>
                </a:rPr>
                <a:t>（</a:t>
              </a:r>
              <a:r>
                <a:rPr lang="en-US" b="1" kern="100">
                  <a:effectLst/>
                  <a:latin typeface="Times New Roman" panose="02020603050405020304" pitchFamily="18" charset="0"/>
                  <a:cs typeface="Times New Roman" panose="02020603050405020304" pitchFamily="18" charset="0"/>
                </a:rPr>
                <a:t>Money</a:t>
              </a:r>
              <a:r>
                <a:rPr lang="zh-CN" b="1"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fontAlgn="ctr"/>
              <a:r>
                <a:rPr lang="zh-CN" kern="100">
                  <a:effectLst/>
                  <a:latin typeface="Times New Roman" panose="02020603050405020304" pitchFamily="18" charset="0"/>
                  <a:cs typeface="Times New Roman" panose="02020603050405020304" pitchFamily="18" charset="0"/>
                </a:rPr>
                <a:t>产品生命周期</a:t>
              </a:r>
            </a:p>
            <a:p>
              <a:pPr algn="ctr"/>
              <a:r>
                <a:rPr lang="zh-CN" kern="100">
                  <a:effectLst/>
                  <a:latin typeface="Times New Roman" panose="02020603050405020304" pitchFamily="18" charset="0"/>
                  <a:cs typeface="Times New Roman" panose="02020603050405020304" pitchFamily="18" charset="0"/>
                </a:rPr>
                <a:t>市场份额和消费者基础</a:t>
              </a:r>
            </a:p>
            <a:p>
              <a:pPr algn="ctr"/>
              <a:r>
                <a:rPr lang="zh-CN" kern="100">
                  <a:effectLst/>
                  <a:latin typeface="Times New Roman" panose="02020603050405020304" pitchFamily="18" charset="0"/>
                  <a:cs typeface="Times New Roman" panose="02020603050405020304" pitchFamily="18" charset="0"/>
                </a:rPr>
                <a:t>竞争</a:t>
              </a:r>
            </a:p>
            <a:p>
              <a:pPr algn="ctr"/>
              <a:r>
                <a:rPr lang="en-US"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a:r>
                <a:rPr lang="en-US" kern="100">
                  <a:effectLst/>
                  <a:latin typeface="Times New Roman" panose="02020603050405020304" pitchFamily="18" charset="0"/>
                  <a:cs typeface="Times New Roman" panose="02020603050405020304" pitchFamily="18" charset="0"/>
                </a:rPr>
                <a:t> </a:t>
              </a:r>
              <a:endParaRPr lang="zh-CN" kern="100">
                <a:effectLst/>
                <a:latin typeface="Times New Roman" panose="02020603050405020304" pitchFamily="18" charset="0"/>
                <a:cs typeface="Times New Roman" panose="02020603050405020304" pitchFamily="18" charset="0"/>
              </a:endParaRPr>
            </a:p>
            <a:p>
              <a:pPr algn="ctr" fontAlgn="ctr"/>
              <a:r>
                <a:rPr lang="en-US" kern="100">
                  <a:effectLst/>
                  <a:latin typeface="Times New Roman" panose="02020603050405020304" pitchFamily="18" charset="0"/>
                  <a:cs typeface="Times New Roman" panose="02020603050405020304" pitchFamily="18" charset="0"/>
                </a:rPr>
                <a:t> </a:t>
              </a:r>
              <a:endParaRPr lang="zh-CN" kern="100">
                <a:effectLst/>
                <a:latin typeface="Times New Roman" panose="02020603050405020304" pitchFamily="18" charset="0"/>
                <a:cs typeface="Times New Roman" panose="02020603050405020304" pitchFamily="18" charset="0"/>
              </a:endParaRPr>
            </a:p>
          </p:txBody>
        </p:sp>
        <p:sp>
          <p:nvSpPr>
            <p:cNvPr id="9" name="矩形 8">
              <a:extLst>
                <a:ext uri="{FF2B5EF4-FFF2-40B4-BE49-F238E27FC236}">
                  <a16:creationId xmlns:a16="http://schemas.microsoft.com/office/drawing/2014/main" id="{F7453E58-7063-71E1-AF83-BA289A661DB7}"/>
                </a:ext>
              </a:extLst>
            </p:cNvPr>
            <p:cNvSpPr/>
            <p:nvPr/>
          </p:nvSpPr>
          <p:spPr>
            <a:xfrm>
              <a:off x="2698498" y="389"/>
              <a:ext cx="863600" cy="1034011"/>
            </a:xfrm>
            <a:prstGeom prst="rect">
              <a:avLst/>
            </a:prstGeom>
          </p:spPr>
          <p:style>
            <a:lnRef idx="2">
              <a:schemeClr val="dk1"/>
            </a:lnRef>
            <a:fillRef idx="1">
              <a:schemeClr val="lt1"/>
            </a:fillRef>
            <a:effectRef idx="0">
              <a:schemeClr val="dk1"/>
            </a:effectRef>
            <a:fontRef idx="minor">
              <a:schemeClr val="dk1"/>
            </a:fontRef>
          </p:style>
          <p:txBody>
            <a:bodyPr rot="0" spcFirstLastPara="0" vert="horz" wrap="square" lIns="0" tIns="0" rIns="0" bIns="0" numCol="1" spcCol="0" rtlCol="0" fromWordArt="0" anchor="ctr" anchorCtr="0" forceAA="0" compatLnSpc="1">
              <a:prstTxWarp prst="textNoShape">
                <a:avLst/>
              </a:prstTxWarp>
              <a:noAutofit/>
            </a:bodyPr>
            <a:lstStyle/>
            <a:p>
              <a:pPr algn="ctr" fontAlgn="ctr"/>
              <a:r>
                <a:rPr lang="zh-CN" b="1" kern="100">
                  <a:effectLst/>
                  <a:latin typeface="Times New Roman" panose="02020603050405020304" pitchFamily="18" charset="0"/>
                  <a:cs typeface="Times New Roman" panose="02020603050405020304" pitchFamily="18" charset="0"/>
                </a:rPr>
                <a:t>信息 （</a:t>
              </a:r>
              <a:r>
                <a:rPr lang="en-US" b="1" kern="100">
                  <a:effectLst/>
                  <a:latin typeface="Times New Roman" panose="02020603050405020304" pitchFamily="18" charset="0"/>
                  <a:cs typeface="Times New Roman" panose="02020603050405020304" pitchFamily="18" charset="0"/>
                </a:rPr>
                <a:t>Message</a:t>
              </a:r>
              <a:r>
                <a:rPr lang="zh-CN" b="1"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a:r>
                <a:rPr lang="zh-CN" kern="100">
                  <a:effectLst/>
                  <a:latin typeface="Times New Roman" panose="02020603050405020304" pitchFamily="18" charset="0"/>
                  <a:cs typeface="Times New Roman" panose="02020603050405020304" pitchFamily="18" charset="0"/>
                </a:rPr>
                <a:t>信息评价和选择</a:t>
              </a:r>
            </a:p>
            <a:p>
              <a:pPr algn="ctr"/>
              <a:r>
                <a:rPr lang="zh-CN" kern="100">
                  <a:effectLst/>
                  <a:latin typeface="Times New Roman" panose="02020603050405020304" pitchFamily="18" charset="0"/>
                  <a:cs typeface="Times New Roman" panose="02020603050405020304" pitchFamily="18" charset="0"/>
                </a:rPr>
                <a:t>信息表达</a:t>
              </a:r>
            </a:p>
            <a:p>
              <a:pPr algn="ctr"/>
              <a:r>
                <a:rPr lang="zh-CN" kern="100">
                  <a:effectLst/>
                  <a:latin typeface="Times New Roman" panose="02020603050405020304" pitchFamily="18" charset="0"/>
                  <a:cs typeface="Times New Roman" panose="02020603050405020304" pitchFamily="18" charset="0"/>
                </a:rPr>
                <a:t>……</a:t>
              </a:r>
            </a:p>
          </p:txBody>
        </p:sp>
        <p:sp>
          <p:nvSpPr>
            <p:cNvPr id="10" name="矩形 9">
              <a:extLst>
                <a:ext uri="{FF2B5EF4-FFF2-40B4-BE49-F238E27FC236}">
                  <a16:creationId xmlns:a16="http://schemas.microsoft.com/office/drawing/2014/main" id="{45B7A8EC-F3E4-DAC6-BE91-C6928420EE63}"/>
                </a:ext>
              </a:extLst>
            </p:cNvPr>
            <p:cNvSpPr/>
            <p:nvPr/>
          </p:nvSpPr>
          <p:spPr>
            <a:xfrm>
              <a:off x="2702389" y="1111657"/>
              <a:ext cx="855818" cy="843915"/>
            </a:xfrm>
            <a:prstGeom prst="rect">
              <a:avLst/>
            </a:prstGeom>
          </p:spPr>
          <p:style>
            <a:lnRef idx="2">
              <a:schemeClr val="dk1"/>
            </a:lnRef>
            <a:fillRef idx="1">
              <a:schemeClr val="lt1"/>
            </a:fillRef>
            <a:effectRef idx="0">
              <a:schemeClr val="dk1"/>
            </a:effectRef>
            <a:fontRef idx="minor">
              <a:schemeClr val="dk1"/>
            </a:fontRef>
          </p:style>
          <p:txBody>
            <a:bodyPr rot="0" spcFirstLastPara="0" vert="horz" wrap="square" lIns="0" tIns="0" rIns="0" bIns="0" numCol="1" spcCol="0" rtlCol="0" fromWordArt="0" anchor="ctr" anchorCtr="0" forceAA="0" compatLnSpc="1">
              <a:prstTxWarp prst="textNoShape">
                <a:avLst/>
              </a:prstTxWarp>
              <a:noAutofit/>
            </a:bodyPr>
            <a:lstStyle/>
            <a:p>
              <a:pPr algn="ctr" fontAlgn="ctr"/>
              <a:r>
                <a:rPr lang="zh-CN" b="1" kern="100">
                  <a:effectLst/>
                  <a:latin typeface="Times New Roman" panose="02020603050405020304" pitchFamily="18" charset="0"/>
                  <a:cs typeface="Times New Roman" panose="02020603050405020304" pitchFamily="18" charset="0"/>
                </a:rPr>
                <a:t>媒体</a:t>
              </a:r>
              <a:endParaRPr lang="zh-CN" kern="100">
                <a:effectLst/>
                <a:latin typeface="Times New Roman" panose="02020603050405020304" pitchFamily="18" charset="0"/>
                <a:cs typeface="Times New Roman" panose="02020603050405020304" pitchFamily="18" charset="0"/>
              </a:endParaRPr>
            </a:p>
            <a:p>
              <a:pPr algn="ctr" fontAlgn="ctr"/>
              <a:r>
                <a:rPr lang="zh-CN" b="1" kern="100">
                  <a:effectLst/>
                  <a:latin typeface="Times New Roman" panose="02020603050405020304" pitchFamily="18" charset="0"/>
                  <a:cs typeface="Times New Roman" panose="02020603050405020304" pitchFamily="18" charset="0"/>
                </a:rPr>
                <a:t>（</a:t>
              </a:r>
              <a:r>
                <a:rPr lang="en-US" b="1" kern="100">
                  <a:effectLst/>
                  <a:latin typeface="Times New Roman" panose="02020603050405020304" pitchFamily="18" charset="0"/>
                  <a:cs typeface="Times New Roman" panose="02020603050405020304" pitchFamily="18" charset="0"/>
                </a:rPr>
                <a:t>Media</a:t>
              </a:r>
              <a:r>
                <a:rPr lang="zh-CN" b="1"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a:r>
                <a:rPr lang="zh-CN" kern="100">
                  <a:effectLst/>
                  <a:latin typeface="Times New Roman" panose="02020603050405020304" pitchFamily="18" charset="0"/>
                  <a:cs typeface="Times New Roman" panose="02020603050405020304" pitchFamily="18" charset="0"/>
                </a:rPr>
                <a:t>媒体选择</a:t>
              </a:r>
            </a:p>
            <a:p>
              <a:pPr algn="ctr"/>
              <a:r>
                <a:rPr lang="zh-CN" kern="100">
                  <a:effectLst/>
                  <a:latin typeface="Times New Roman" panose="02020603050405020304" pitchFamily="18" charset="0"/>
                  <a:cs typeface="Times New Roman" panose="02020603050405020304" pitchFamily="18" charset="0"/>
                </a:rPr>
                <a:t>广告安排</a:t>
              </a:r>
            </a:p>
            <a:p>
              <a:pPr algn="ctr" fontAlgn="ctr"/>
              <a:r>
                <a:rPr lang="en-US" kern="100">
                  <a:effectLst/>
                  <a:latin typeface="Times New Roman" panose="02020603050405020304" pitchFamily="18" charset="0"/>
                  <a:cs typeface="Times New Roman" panose="02020603050405020304" pitchFamily="18" charset="0"/>
                </a:rPr>
                <a:t> </a:t>
              </a:r>
              <a:endParaRPr lang="zh-CN" kern="100">
                <a:effectLst/>
                <a:latin typeface="Times New Roman" panose="02020603050405020304" pitchFamily="18" charset="0"/>
                <a:cs typeface="Times New Roman" panose="02020603050405020304" pitchFamily="18" charset="0"/>
              </a:endParaRPr>
            </a:p>
          </p:txBody>
        </p:sp>
        <p:sp>
          <p:nvSpPr>
            <p:cNvPr id="11" name="矩形 10">
              <a:extLst>
                <a:ext uri="{FF2B5EF4-FFF2-40B4-BE49-F238E27FC236}">
                  <a16:creationId xmlns:a16="http://schemas.microsoft.com/office/drawing/2014/main" id="{41E761D1-DA21-0D37-B651-F205A138D9A2}"/>
                </a:ext>
              </a:extLst>
            </p:cNvPr>
            <p:cNvSpPr/>
            <p:nvPr/>
          </p:nvSpPr>
          <p:spPr>
            <a:xfrm>
              <a:off x="3877490" y="606829"/>
              <a:ext cx="1014557" cy="843915"/>
            </a:xfrm>
            <a:prstGeom prst="rect">
              <a:avLst/>
            </a:prstGeom>
          </p:spPr>
          <p:style>
            <a:lnRef idx="2">
              <a:schemeClr val="dk1"/>
            </a:lnRef>
            <a:fillRef idx="1">
              <a:schemeClr val="lt1"/>
            </a:fillRef>
            <a:effectRef idx="0">
              <a:schemeClr val="dk1"/>
            </a:effectRef>
            <a:fontRef idx="minor">
              <a:schemeClr val="dk1"/>
            </a:fontRef>
          </p:style>
          <p:txBody>
            <a:bodyPr rot="0" spcFirstLastPara="0" vert="horz" wrap="square" lIns="0" tIns="0" rIns="0" bIns="0" numCol="1" spcCol="0" rtlCol="0" fromWordArt="0" anchor="ctr" anchorCtr="0" forceAA="0" compatLnSpc="1">
              <a:prstTxWarp prst="textNoShape">
                <a:avLst/>
              </a:prstTxWarp>
              <a:noAutofit/>
            </a:bodyPr>
            <a:lstStyle/>
            <a:p>
              <a:pPr algn="ctr" fontAlgn="ctr"/>
              <a:r>
                <a:rPr lang="zh-CN" b="1" kern="100">
                  <a:effectLst/>
                  <a:latin typeface="Times New Roman" panose="02020603050405020304" pitchFamily="18" charset="0"/>
                  <a:cs typeface="Times New Roman" panose="02020603050405020304" pitchFamily="18" charset="0"/>
                </a:rPr>
                <a:t>广告评估 （</a:t>
              </a:r>
              <a:r>
                <a:rPr lang="en-US" b="1" kern="100">
                  <a:effectLst/>
                  <a:latin typeface="Times New Roman" panose="02020603050405020304" pitchFamily="18" charset="0"/>
                  <a:cs typeface="Times New Roman" panose="02020603050405020304" pitchFamily="18" charset="0"/>
                </a:rPr>
                <a:t>Measurement</a:t>
              </a:r>
              <a:r>
                <a:rPr lang="zh-CN" b="1" kern="100">
                  <a:effectLst/>
                  <a:latin typeface="Times New Roman" panose="02020603050405020304" pitchFamily="18" charset="0"/>
                  <a:cs typeface="Times New Roman" panose="02020603050405020304" pitchFamily="18" charset="0"/>
                </a:rPr>
                <a:t>）</a:t>
              </a:r>
              <a:endParaRPr lang="zh-CN" kern="100">
                <a:effectLst/>
                <a:latin typeface="Times New Roman" panose="02020603050405020304" pitchFamily="18" charset="0"/>
                <a:cs typeface="Times New Roman" panose="02020603050405020304" pitchFamily="18" charset="0"/>
              </a:endParaRPr>
            </a:p>
            <a:p>
              <a:pPr algn="ctr"/>
              <a:r>
                <a:rPr lang="zh-CN" kern="100">
                  <a:effectLst/>
                  <a:latin typeface="Times New Roman" panose="02020603050405020304" pitchFamily="18" charset="0"/>
                  <a:cs typeface="Times New Roman" panose="02020603050405020304" pitchFamily="18" charset="0"/>
                </a:rPr>
                <a:t>传播影响</a:t>
              </a:r>
            </a:p>
            <a:p>
              <a:pPr algn="ctr"/>
              <a:r>
                <a:rPr lang="zh-CN" kern="100">
                  <a:effectLst/>
                  <a:latin typeface="Times New Roman" panose="02020603050405020304" pitchFamily="18" charset="0"/>
                  <a:cs typeface="Times New Roman" panose="02020603050405020304" pitchFamily="18" charset="0"/>
                </a:rPr>
                <a:t>销售影响</a:t>
              </a:r>
            </a:p>
            <a:p>
              <a:pPr algn="ctr" fontAlgn="ctr"/>
              <a:r>
                <a:rPr lang="en-US" kern="100">
                  <a:effectLst/>
                  <a:latin typeface="Times New Roman" panose="02020603050405020304" pitchFamily="18" charset="0"/>
                  <a:cs typeface="Times New Roman" panose="02020603050405020304" pitchFamily="18" charset="0"/>
                </a:rPr>
                <a:t> </a:t>
              </a:r>
              <a:endParaRPr lang="zh-CN" kern="100">
                <a:effectLst/>
                <a:latin typeface="Times New Roman" panose="02020603050405020304" pitchFamily="18" charset="0"/>
                <a:cs typeface="Times New Roman" panose="02020603050405020304" pitchFamily="18" charset="0"/>
              </a:endParaRPr>
            </a:p>
          </p:txBody>
        </p:sp>
        <p:sp>
          <p:nvSpPr>
            <p:cNvPr id="12" name="箭头: 右 11">
              <a:extLst>
                <a:ext uri="{FF2B5EF4-FFF2-40B4-BE49-F238E27FC236}">
                  <a16:creationId xmlns:a16="http://schemas.microsoft.com/office/drawing/2014/main" id="{064EB2E7-5C9F-3DEE-74F9-16BC5608419A}"/>
                </a:ext>
              </a:extLst>
            </p:cNvPr>
            <p:cNvSpPr/>
            <p:nvPr/>
          </p:nvSpPr>
          <p:spPr>
            <a:xfrm>
              <a:off x="950399" y="963796"/>
              <a:ext cx="178989" cy="147861"/>
            </a:xfrm>
            <a:prstGeom prst="rightArrow">
              <a:avLst/>
            </a:prstGeom>
            <a:solidFill>
              <a:schemeClr val="tx1"/>
            </a:solidFill>
          </p:spPr>
          <p:style>
            <a:lnRef idx="2">
              <a:schemeClr val="accent3"/>
            </a:lnRef>
            <a:fillRef idx="1">
              <a:schemeClr val="lt1"/>
            </a:fillRef>
            <a:effectRef idx="0">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zh-CN" altLang="en-US">
                <a:latin typeface="Times New Roman" panose="02020603050405020304" pitchFamily="18" charset="0"/>
                <a:cs typeface="Times New Roman" panose="02020603050405020304" pitchFamily="18" charset="0"/>
              </a:endParaRPr>
            </a:p>
          </p:txBody>
        </p:sp>
        <p:sp>
          <p:nvSpPr>
            <p:cNvPr id="13" name="箭头: 右 12">
              <a:extLst>
                <a:ext uri="{FF2B5EF4-FFF2-40B4-BE49-F238E27FC236}">
                  <a16:creationId xmlns:a16="http://schemas.microsoft.com/office/drawing/2014/main" id="{630D1C33-4810-5E5B-6522-AF359B97FDFA}"/>
                </a:ext>
              </a:extLst>
            </p:cNvPr>
            <p:cNvSpPr/>
            <p:nvPr/>
          </p:nvSpPr>
          <p:spPr>
            <a:xfrm>
              <a:off x="2437797" y="622394"/>
              <a:ext cx="178435" cy="147320"/>
            </a:xfrm>
            <a:prstGeom prst="rightArrow">
              <a:avLst/>
            </a:prstGeom>
            <a:solidFill>
              <a:schemeClr val="tx1"/>
            </a:solidFill>
          </p:spPr>
          <p:style>
            <a:lnRef idx="2">
              <a:schemeClr val="accent3"/>
            </a:lnRef>
            <a:fillRef idx="1">
              <a:schemeClr val="lt1"/>
            </a:fillRef>
            <a:effectRef idx="0">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zh-CN" altLang="en-US">
                <a:latin typeface="Times New Roman" panose="02020603050405020304" pitchFamily="18" charset="0"/>
                <a:cs typeface="Times New Roman" panose="02020603050405020304" pitchFamily="18" charset="0"/>
              </a:endParaRPr>
            </a:p>
          </p:txBody>
        </p:sp>
        <p:sp>
          <p:nvSpPr>
            <p:cNvPr id="14" name="箭头: 右 13">
              <a:extLst>
                <a:ext uri="{FF2B5EF4-FFF2-40B4-BE49-F238E27FC236}">
                  <a16:creationId xmlns:a16="http://schemas.microsoft.com/office/drawing/2014/main" id="{6650F3E9-1AC1-6B3D-9D43-AC5DEC9B83CE}"/>
                </a:ext>
              </a:extLst>
            </p:cNvPr>
            <p:cNvSpPr/>
            <p:nvPr/>
          </p:nvSpPr>
          <p:spPr>
            <a:xfrm>
              <a:off x="2441688" y="1229400"/>
              <a:ext cx="178435" cy="147320"/>
            </a:xfrm>
            <a:prstGeom prst="rightArrow">
              <a:avLst/>
            </a:prstGeom>
            <a:solidFill>
              <a:schemeClr val="tx1"/>
            </a:solidFill>
          </p:spPr>
          <p:style>
            <a:lnRef idx="2">
              <a:schemeClr val="accent3"/>
            </a:lnRef>
            <a:fillRef idx="1">
              <a:schemeClr val="lt1"/>
            </a:fillRef>
            <a:effectRef idx="0">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zh-CN" altLang="en-US">
                <a:latin typeface="Times New Roman" panose="02020603050405020304" pitchFamily="18" charset="0"/>
                <a:cs typeface="Times New Roman" panose="02020603050405020304" pitchFamily="18" charset="0"/>
              </a:endParaRPr>
            </a:p>
          </p:txBody>
        </p:sp>
        <p:sp>
          <p:nvSpPr>
            <p:cNvPr id="15" name="箭头: 右 14">
              <a:extLst>
                <a:ext uri="{FF2B5EF4-FFF2-40B4-BE49-F238E27FC236}">
                  <a16:creationId xmlns:a16="http://schemas.microsoft.com/office/drawing/2014/main" id="{18F237CD-04CF-3697-A4A3-B3390FC25ABE}"/>
                </a:ext>
              </a:extLst>
            </p:cNvPr>
            <p:cNvSpPr/>
            <p:nvPr/>
          </p:nvSpPr>
          <p:spPr>
            <a:xfrm>
              <a:off x="3644027" y="630176"/>
              <a:ext cx="178435" cy="147320"/>
            </a:xfrm>
            <a:prstGeom prst="rightArrow">
              <a:avLst/>
            </a:prstGeom>
            <a:solidFill>
              <a:schemeClr val="tx1"/>
            </a:solidFill>
          </p:spPr>
          <p:style>
            <a:lnRef idx="2">
              <a:schemeClr val="accent3"/>
            </a:lnRef>
            <a:fillRef idx="1">
              <a:schemeClr val="lt1"/>
            </a:fillRef>
            <a:effectRef idx="0">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zh-CN" altLang="en-US">
                <a:latin typeface="Times New Roman" panose="02020603050405020304" pitchFamily="18" charset="0"/>
                <a:cs typeface="Times New Roman" panose="02020603050405020304" pitchFamily="18" charset="0"/>
              </a:endParaRPr>
            </a:p>
          </p:txBody>
        </p:sp>
        <p:sp>
          <p:nvSpPr>
            <p:cNvPr id="16" name="箭头: 右 15">
              <a:extLst>
                <a:ext uri="{FF2B5EF4-FFF2-40B4-BE49-F238E27FC236}">
                  <a16:creationId xmlns:a16="http://schemas.microsoft.com/office/drawing/2014/main" id="{4DD90F54-0D5A-F08A-B0AC-B0BDD4E7FDE7}"/>
                </a:ext>
              </a:extLst>
            </p:cNvPr>
            <p:cNvSpPr/>
            <p:nvPr/>
          </p:nvSpPr>
          <p:spPr>
            <a:xfrm>
              <a:off x="3632353" y="1221618"/>
              <a:ext cx="178435" cy="147320"/>
            </a:xfrm>
            <a:prstGeom prst="rightArrow">
              <a:avLst/>
            </a:prstGeom>
            <a:solidFill>
              <a:schemeClr val="tx1"/>
            </a:solidFill>
          </p:spPr>
          <p:style>
            <a:lnRef idx="2">
              <a:schemeClr val="accent3"/>
            </a:lnRef>
            <a:fillRef idx="1">
              <a:schemeClr val="lt1"/>
            </a:fillRef>
            <a:effectRef idx="0">
              <a:schemeClr val="accent3"/>
            </a:effectRef>
            <a:fontRef idx="minor">
              <a:schemeClr val="dk1"/>
            </a:fontRef>
          </p:style>
          <p:txBody>
            <a:bodyPr rot="0" spcFirstLastPara="0" vert="horz" wrap="square" lIns="91440" tIns="45720" rIns="91440" bIns="45720" numCol="1" spcCol="0" rtlCol="0" fromWordArt="0" anchor="ctr" anchorCtr="0" forceAA="0" compatLnSpc="1">
              <a:prstTxWarp prst="textNoShape">
                <a:avLst/>
              </a:prstTxWarp>
              <a:noAutofit/>
            </a:bodyPr>
            <a:lstStyle/>
            <a:p>
              <a:endParaRPr lang="zh-CN" altLang="en-US">
                <a:latin typeface="Times New Roman" panose="02020603050405020304" pitchFamily="18" charset="0"/>
                <a:cs typeface="Times New Roman" panose="02020603050405020304" pitchFamily="18" charset="0"/>
              </a:endParaRPr>
            </a:p>
          </p:txBody>
        </p:sp>
      </p:grpSp>
    </p:spTree>
    <p:extLst>
      <p:ext uri="{BB962C8B-B14F-4D97-AF65-F5344CB8AC3E}">
        <p14:creationId xmlns:p14="http://schemas.microsoft.com/office/powerpoint/2010/main" val="38339313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70" name="Rectangle 6">
            <a:extLst>
              <a:ext uri="{FF2B5EF4-FFF2-40B4-BE49-F238E27FC236}">
                <a16:creationId xmlns:a16="http://schemas.microsoft.com/office/drawing/2014/main" id="{9C0CE146-3BA5-C06F-5097-D98C18A6D424}"/>
              </a:ext>
            </a:extLst>
          </p:cNvPr>
          <p:cNvSpPr>
            <a:spLocks noGrp="1" noChangeArrowheads="1"/>
          </p:cNvSpPr>
          <p:nvPr>
            <p:ph type="title"/>
          </p:nvPr>
        </p:nvSpPr>
        <p:spPr/>
        <p:txBody>
          <a:bodyPr/>
          <a:lstStyle/>
          <a:p>
            <a:r>
              <a:rPr lang="zh-CN" altLang="en-US"/>
              <a:t>二、</a:t>
            </a:r>
            <a:r>
              <a:rPr lang="zh-CN" altLang="en-US" b="1"/>
              <a:t>确定广告目标</a:t>
            </a:r>
            <a:r>
              <a:rPr lang="zh-CN" altLang="en-US"/>
              <a:t> </a:t>
            </a:r>
          </a:p>
        </p:txBody>
      </p:sp>
      <p:sp>
        <p:nvSpPr>
          <p:cNvPr id="11271" name="Rectangle 7">
            <a:extLst>
              <a:ext uri="{FF2B5EF4-FFF2-40B4-BE49-F238E27FC236}">
                <a16:creationId xmlns:a16="http://schemas.microsoft.com/office/drawing/2014/main" id="{782FEF34-2F88-9060-A22E-86BD1FAFACA6}"/>
              </a:ext>
            </a:extLst>
          </p:cNvPr>
          <p:cNvSpPr>
            <a:spLocks noGrp="1" noChangeArrowheads="1"/>
          </p:cNvSpPr>
          <p:nvPr>
            <p:ph type="body" idx="1"/>
          </p:nvPr>
        </p:nvSpPr>
        <p:spPr/>
        <p:txBody>
          <a:bodyPr/>
          <a:lstStyle/>
          <a:p>
            <a:r>
              <a:rPr lang="zh-CN" altLang="en-US" dirty="0"/>
              <a:t>广告目标必须服从先前制定的有关目标市场、市场定位和营销组合等决策。</a:t>
            </a:r>
          </a:p>
          <a:p>
            <a:r>
              <a:rPr lang="zh-CN" altLang="en-US" dirty="0"/>
              <a:t>按照广告具体目的的不同，可将其分为显露广告、认知广告、竞争广告和扩销广告。</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70" name="Rectangle 6">
            <a:extLst>
              <a:ext uri="{FF2B5EF4-FFF2-40B4-BE49-F238E27FC236}">
                <a16:creationId xmlns:a16="http://schemas.microsoft.com/office/drawing/2014/main" id="{9C0CE146-3BA5-C06F-5097-D98C18A6D424}"/>
              </a:ext>
            </a:extLst>
          </p:cNvPr>
          <p:cNvSpPr>
            <a:spLocks noGrp="1" noChangeArrowheads="1"/>
          </p:cNvSpPr>
          <p:nvPr>
            <p:ph type="title"/>
          </p:nvPr>
        </p:nvSpPr>
        <p:spPr/>
        <p:txBody>
          <a:bodyPr/>
          <a:lstStyle/>
          <a:p>
            <a:r>
              <a:rPr lang="zh-CN" altLang="en-US"/>
              <a:t>二、</a:t>
            </a:r>
            <a:r>
              <a:rPr lang="zh-CN" altLang="en-US" b="1"/>
              <a:t>确定广告目标</a:t>
            </a:r>
            <a:r>
              <a:rPr lang="zh-CN" altLang="en-US"/>
              <a:t> </a:t>
            </a:r>
          </a:p>
        </p:txBody>
      </p:sp>
      <p:sp>
        <p:nvSpPr>
          <p:cNvPr id="11271" name="Rectangle 7">
            <a:extLst>
              <a:ext uri="{FF2B5EF4-FFF2-40B4-BE49-F238E27FC236}">
                <a16:creationId xmlns:a16="http://schemas.microsoft.com/office/drawing/2014/main" id="{782FEF34-2F88-9060-A22E-86BD1FAFACA6}"/>
              </a:ext>
            </a:extLst>
          </p:cNvPr>
          <p:cNvSpPr>
            <a:spLocks noGrp="1" noChangeArrowheads="1"/>
          </p:cNvSpPr>
          <p:nvPr>
            <p:ph type="body" idx="1"/>
          </p:nvPr>
        </p:nvSpPr>
        <p:spPr/>
        <p:txBody>
          <a:bodyPr/>
          <a:lstStyle/>
          <a:p>
            <a:r>
              <a:rPr lang="zh-CN" altLang="en-US" dirty="0"/>
              <a:t>完整的广告目标包括：</a:t>
            </a:r>
            <a:endParaRPr lang="en-US" altLang="zh-CN" dirty="0"/>
          </a:p>
          <a:p>
            <a:pPr lvl="1"/>
            <a:r>
              <a:rPr lang="zh-CN" altLang="en-US" dirty="0"/>
              <a:t>时问跨度</a:t>
            </a:r>
            <a:endParaRPr lang="en-US" altLang="zh-CN" dirty="0"/>
          </a:p>
          <a:p>
            <a:pPr lvl="1"/>
            <a:r>
              <a:rPr lang="zh-CN" altLang="en-US" dirty="0"/>
              <a:t>地域界限</a:t>
            </a:r>
            <a:endParaRPr lang="en-US" altLang="zh-CN" dirty="0"/>
          </a:p>
          <a:p>
            <a:pPr lvl="1"/>
            <a:r>
              <a:rPr lang="zh-CN" altLang="en-US" dirty="0"/>
              <a:t>目标受众</a:t>
            </a:r>
            <a:endParaRPr lang="en-US" altLang="zh-CN" dirty="0"/>
          </a:p>
          <a:p>
            <a:pPr lvl="1"/>
            <a:r>
              <a:rPr lang="zh-CN" altLang="en-US" dirty="0"/>
              <a:t>性质描述</a:t>
            </a:r>
            <a:endParaRPr lang="en-US" altLang="zh-CN" dirty="0"/>
          </a:p>
          <a:p>
            <a:pPr lvl="1"/>
            <a:r>
              <a:rPr lang="zh-CN" altLang="en-US" dirty="0"/>
              <a:t>数量指标  </a:t>
            </a:r>
          </a:p>
        </p:txBody>
      </p:sp>
    </p:spTree>
    <p:extLst>
      <p:ext uri="{BB962C8B-B14F-4D97-AF65-F5344CB8AC3E}">
        <p14:creationId xmlns:p14="http://schemas.microsoft.com/office/powerpoint/2010/main" val="2799570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A536FAB1-76DE-0E66-FC5F-B9BA33B081A0}"/>
              </a:ext>
            </a:extLst>
          </p:cNvPr>
          <p:cNvSpPr>
            <a:spLocks noGrp="1" noChangeArrowheads="1"/>
          </p:cNvSpPr>
          <p:nvPr>
            <p:ph type="title"/>
          </p:nvPr>
        </p:nvSpPr>
        <p:spPr/>
        <p:txBody>
          <a:bodyPr/>
          <a:lstStyle/>
          <a:p>
            <a:pPr marL="1117600" indent="-1117600"/>
            <a:r>
              <a:rPr lang="zh-CN" altLang="en-US"/>
              <a:t>三、</a:t>
            </a:r>
            <a:r>
              <a:rPr lang="zh-CN" altLang="en-US" b="1"/>
              <a:t>广告预算决策</a:t>
            </a:r>
          </a:p>
        </p:txBody>
      </p:sp>
      <p:sp>
        <p:nvSpPr>
          <p:cNvPr id="14339" name="Rectangle 3">
            <a:extLst>
              <a:ext uri="{FF2B5EF4-FFF2-40B4-BE49-F238E27FC236}">
                <a16:creationId xmlns:a16="http://schemas.microsoft.com/office/drawing/2014/main" id="{3292ABEE-1E5A-4086-1D21-314033B6E04B}"/>
              </a:ext>
            </a:extLst>
          </p:cNvPr>
          <p:cNvSpPr>
            <a:spLocks noGrp="1" noChangeArrowheads="1"/>
          </p:cNvSpPr>
          <p:nvPr>
            <p:ph type="body" idx="1"/>
          </p:nvPr>
        </p:nvSpPr>
        <p:spPr/>
        <p:txBody>
          <a:bodyPr/>
          <a:lstStyle/>
          <a:p>
            <a:r>
              <a:rPr lang="zh-CN" altLang="en-US" dirty="0"/>
              <a:t>影响广告预算的因素：</a:t>
            </a:r>
            <a:endParaRPr lang="en-US" altLang="zh-CN" dirty="0"/>
          </a:p>
          <a:p>
            <a:pPr lvl="1"/>
            <a:r>
              <a:rPr lang="zh-CN" altLang="en-US" dirty="0"/>
              <a:t>产品生命周期的阶段</a:t>
            </a:r>
            <a:endParaRPr lang="en-US" altLang="zh-CN" dirty="0"/>
          </a:p>
          <a:p>
            <a:pPr lvl="1"/>
            <a:r>
              <a:rPr lang="zh-CN" altLang="en-US" dirty="0"/>
              <a:t>市场份额和消费者基础</a:t>
            </a:r>
            <a:endParaRPr lang="en-US" altLang="zh-CN" dirty="0"/>
          </a:p>
          <a:p>
            <a:pPr lvl="1"/>
            <a:r>
              <a:rPr lang="zh-CN" altLang="en-US" dirty="0"/>
              <a:t>竞争与干扰</a:t>
            </a:r>
            <a:endParaRPr lang="en-US" altLang="zh-CN" dirty="0"/>
          </a:p>
          <a:p>
            <a:pPr lvl="1"/>
            <a:r>
              <a:rPr lang="zh-CN" altLang="en-US" dirty="0"/>
              <a:t>广告频率</a:t>
            </a:r>
            <a:endParaRPr lang="en-US" altLang="zh-CN" dirty="0"/>
          </a:p>
          <a:p>
            <a:pPr lvl="1"/>
            <a:r>
              <a:rPr lang="zh-CN" altLang="en-US" dirty="0"/>
              <a:t>产品的替代性</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A536FAB1-76DE-0E66-FC5F-B9BA33B081A0}"/>
              </a:ext>
            </a:extLst>
          </p:cNvPr>
          <p:cNvSpPr>
            <a:spLocks noGrp="1" noChangeArrowheads="1"/>
          </p:cNvSpPr>
          <p:nvPr>
            <p:ph type="title"/>
          </p:nvPr>
        </p:nvSpPr>
        <p:spPr/>
        <p:txBody>
          <a:bodyPr/>
          <a:lstStyle/>
          <a:p>
            <a:pPr marL="1117600" indent="-1117600"/>
            <a:r>
              <a:rPr lang="zh-CN" altLang="en-US"/>
              <a:t>三、</a:t>
            </a:r>
            <a:r>
              <a:rPr lang="zh-CN" altLang="en-US" b="1"/>
              <a:t>广告预算决策</a:t>
            </a:r>
          </a:p>
        </p:txBody>
      </p:sp>
      <p:sp>
        <p:nvSpPr>
          <p:cNvPr id="14339" name="Rectangle 3">
            <a:extLst>
              <a:ext uri="{FF2B5EF4-FFF2-40B4-BE49-F238E27FC236}">
                <a16:creationId xmlns:a16="http://schemas.microsoft.com/office/drawing/2014/main" id="{3292ABEE-1E5A-4086-1D21-314033B6E04B}"/>
              </a:ext>
            </a:extLst>
          </p:cNvPr>
          <p:cNvSpPr>
            <a:spLocks noGrp="1" noChangeArrowheads="1"/>
          </p:cNvSpPr>
          <p:nvPr>
            <p:ph type="body" idx="1"/>
          </p:nvPr>
        </p:nvSpPr>
        <p:spPr/>
        <p:txBody>
          <a:bodyPr/>
          <a:lstStyle/>
          <a:p>
            <a:r>
              <a:rPr lang="zh-CN" altLang="en-US" dirty="0"/>
              <a:t>确定广告预算的方法：</a:t>
            </a:r>
            <a:endParaRPr lang="en-US" altLang="zh-CN" dirty="0"/>
          </a:p>
          <a:p>
            <a:pPr lvl="1"/>
            <a:r>
              <a:rPr lang="zh-CN" altLang="en-US" sz="2400" dirty="0"/>
              <a:t>量力而行法：</a:t>
            </a:r>
            <a:r>
              <a:rPr lang="zh-CN" altLang="zh-CN" sz="2400" dirty="0"/>
              <a:t>在分配了其他市场营销活动的经费后，再根据所剩余的资金来确定广告预算。</a:t>
            </a:r>
            <a:endParaRPr lang="en-US" altLang="zh-CN" sz="2400" dirty="0"/>
          </a:p>
          <a:p>
            <a:pPr lvl="1"/>
            <a:r>
              <a:rPr lang="zh-CN" altLang="en-US" sz="2400" dirty="0"/>
              <a:t>销售比例法：</a:t>
            </a:r>
            <a:r>
              <a:rPr lang="zh-CN" altLang="zh-CN" sz="2400" dirty="0"/>
              <a:t>按销售额的一定比例来确定广告预算。</a:t>
            </a:r>
            <a:endParaRPr lang="en-US" altLang="zh-CN" sz="2400" dirty="0"/>
          </a:p>
          <a:p>
            <a:pPr lvl="1"/>
            <a:r>
              <a:rPr lang="zh-CN" altLang="en-US" sz="2400" dirty="0"/>
              <a:t>竞争对等法：</a:t>
            </a:r>
            <a:r>
              <a:rPr lang="zh-CN" altLang="zh-CN" sz="2400" dirty="0"/>
              <a:t>根据竞争者的广告支出来确定公司的广告预算。</a:t>
            </a:r>
            <a:endParaRPr lang="en-US" altLang="zh-CN" sz="2400" dirty="0"/>
          </a:p>
          <a:p>
            <a:pPr lvl="1"/>
            <a:r>
              <a:rPr lang="zh-CN" altLang="en-US" sz="2400" dirty="0"/>
              <a:t>目标任务法：</a:t>
            </a:r>
            <a:r>
              <a:rPr lang="zh-CN" altLang="zh-CN" sz="2400" dirty="0"/>
              <a:t>先确定公司的广告目标，然后确定为达到这一目标必须完成的任务，再估算完成这些任务所需要的支出，最后将这些支出加总就得到公司的广告预算。</a:t>
            </a:r>
            <a:r>
              <a:rPr lang="zh-CN" altLang="en-US" sz="2400" dirty="0"/>
              <a:t>  </a:t>
            </a:r>
          </a:p>
        </p:txBody>
      </p:sp>
    </p:spTree>
    <p:extLst>
      <p:ext uri="{BB962C8B-B14F-4D97-AF65-F5344CB8AC3E}">
        <p14:creationId xmlns:p14="http://schemas.microsoft.com/office/powerpoint/2010/main" val="384710203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79CB2076-D633-2CF9-9071-ECCB6801CC42}"/>
              </a:ext>
            </a:extLst>
          </p:cNvPr>
          <p:cNvSpPr>
            <a:spLocks noGrp="1" noChangeArrowheads="1"/>
          </p:cNvSpPr>
          <p:nvPr>
            <p:ph type="title"/>
          </p:nvPr>
        </p:nvSpPr>
        <p:spPr/>
        <p:txBody>
          <a:bodyPr/>
          <a:lstStyle/>
          <a:p>
            <a:r>
              <a:rPr lang="zh-CN" altLang="en-US"/>
              <a:t>四、</a:t>
            </a:r>
            <a:r>
              <a:rPr lang="zh-CN" altLang="en-US" b="1"/>
              <a:t>广告信息选择</a:t>
            </a:r>
            <a:r>
              <a:rPr lang="zh-CN" altLang="en-US"/>
              <a:t> </a:t>
            </a:r>
          </a:p>
        </p:txBody>
      </p:sp>
      <p:sp>
        <p:nvSpPr>
          <p:cNvPr id="15363" name="Rectangle 3">
            <a:extLst>
              <a:ext uri="{FF2B5EF4-FFF2-40B4-BE49-F238E27FC236}">
                <a16:creationId xmlns:a16="http://schemas.microsoft.com/office/drawing/2014/main" id="{301F6E26-805A-D90F-81EB-69F0F329C18D}"/>
              </a:ext>
            </a:extLst>
          </p:cNvPr>
          <p:cNvSpPr>
            <a:spLocks noGrp="1" noChangeArrowheads="1"/>
          </p:cNvSpPr>
          <p:nvPr>
            <p:ph type="body" idx="1"/>
          </p:nvPr>
        </p:nvSpPr>
        <p:spPr>
          <a:xfrm>
            <a:off x="457200" y="1600200"/>
            <a:ext cx="8229600" cy="4997450"/>
          </a:xfrm>
        </p:spPr>
        <p:txBody>
          <a:bodyPr/>
          <a:lstStyle/>
          <a:p>
            <a:pPr marL="357188" indent="-357188">
              <a:lnSpc>
                <a:spcPct val="80000"/>
              </a:lnSpc>
              <a:tabLst>
                <a:tab pos="442913" algn="l"/>
              </a:tabLst>
            </a:pPr>
            <a:r>
              <a:rPr lang="zh-CN" altLang="en-US" sz="2800" dirty="0"/>
              <a:t>广告信息的选择主要是涉及公司想告诉目标受众哪些事情。</a:t>
            </a:r>
          </a:p>
          <a:p>
            <a:pPr marL="900113" lvl="1" indent="-363538">
              <a:lnSpc>
                <a:spcPct val="80000"/>
              </a:lnSpc>
              <a:tabLst>
                <a:tab pos="442913" algn="l"/>
              </a:tabLst>
            </a:pPr>
            <a:r>
              <a:rPr lang="zh-CN" altLang="en-US" sz="2400" dirty="0"/>
              <a:t>保险供给者通过广告可以向需求者传递的信息很多，包括：</a:t>
            </a:r>
            <a:endParaRPr lang="en-US" altLang="zh-CN" sz="2400" dirty="0"/>
          </a:p>
          <a:p>
            <a:pPr marL="1300163" lvl="2" indent="-363538">
              <a:lnSpc>
                <a:spcPct val="80000"/>
              </a:lnSpc>
              <a:tabLst>
                <a:tab pos="442913" algn="l"/>
              </a:tabLst>
            </a:pPr>
            <a:r>
              <a:rPr lang="zh-CN" altLang="en-US" sz="2000" dirty="0"/>
              <a:t>理念信息</a:t>
            </a:r>
            <a:endParaRPr lang="en-US" altLang="zh-CN" sz="2000" dirty="0"/>
          </a:p>
          <a:p>
            <a:pPr marL="1300163" lvl="2" indent="-363538">
              <a:lnSpc>
                <a:spcPct val="80000"/>
              </a:lnSpc>
              <a:tabLst>
                <a:tab pos="442913" algn="l"/>
              </a:tabLst>
            </a:pPr>
            <a:r>
              <a:rPr lang="zh-CN" altLang="en-US" sz="2000" dirty="0"/>
              <a:t>服务信息</a:t>
            </a:r>
            <a:endParaRPr lang="en-US" altLang="zh-CN" sz="2000" dirty="0"/>
          </a:p>
          <a:p>
            <a:pPr marL="1300163" lvl="2" indent="-363538">
              <a:lnSpc>
                <a:spcPct val="80000"/>
              </a:lnSpc>
              <a:tabLst>
                <a:tab pos="442913" algn="l"/>
              </a:tabLst>
            </a:pPr>
            <a:r>
              <a:rPr lang="zh-CN" altLang="en-US" sz="2000" dirty="0"/>
              <a:t>视觉信息</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79CB2076-D633-2CF9-9071-ECCB6801CC42}"/>
              </a:ext>
            </a:extLst>
          </p:cNvPr>
          <p:cNvSpPr>
            <a:spLocks noGrp="1" noChangeArrowheads="1"/>
          </p:cNvSpPr>
          <p:nvPr>
            <p:ph type="title"/>
          </p:nvPr>
        </p:nvSpPr>
        <p:spPr/>
        <p:txBody>
          <a:bodyPr/>
          <a:lstStyle/>
          <a:p>
            <a:r>
              <a:rPr lang="zh-CN" altLang="en-US"/>
              <a:t>四、</a:t>
            </a:r>
            <a:r>
              <a:rPr lang="zh-CN" altLang="en-US" b="1"/>
              <a:t>广告信息选择</a:t>
            </a:r>
            <a:r>
              <a:rPr lang="zh-CN" altLang="en-US"/>
              <a:t> </a:t>
            </a:r>
          </a:p>
        </p:txBody>
      </p:sp>
      <p:sp>
        <p:nvSpPr>
          <p:cNvPr id="15363" name="Rectangle 3">
            <a:extLst>
              <a:ext uri="{FF2B5EF4-FFF2-40B4-BE49-F238E27FC236}">
                <a16:creationId xmlns:a16="http://schemas.microsoft.com/office/drawing/2014/main" id="{301F6E26-805A-D90F-81EB-69F0F329C18D}"/>
              </a:ext>
            </a:extLst>
          </p:cNvPr>
          <p:cNvSpPr>
            <a:spLocks noGrp="1" noChangeArrowheads="1"/>
          </p:cNvSpPr>
          <p:nvPr>
            <p:ph type="body" idx="1"/>
          </p:nvPr>
        </p:nvSpPr>
        <p:spPr>
          <a:xfrm>
            <a:off x="457200" y="1600200"/>
            <a:ext cx="8229600" cy="4997450"/>
          </a:xfrm>
        </p:spPr>
        <p:txBody>
          <a:bodyPr/>
          <a:lstStyle/>
          <a:p>
            <a:pPr marL="357188" indent="-357188">
              <a:lnSpc>
                <a:spcPct val="80000"/>
              </a:lnSpc>
              <a:tabLst>
                <a:tab pos="442913" algn="l"/>
              </a:tabLst>
            </a:pPr>
            <a:r>
              <a:rPr lang="zh-CN" altLang="en-US" sz="2800" dirty="0"/>
              <a:t>广告信息的设计是营销人员根据公司所要传递的商品、服务信息，结合公司营销的内外部环境，运用广告艺术手段来塑造形象、传递信息的创作活动。</a:t>
            </a:r>
          </a:p>
          <a:p>
            <a:pPr marL="900113" lvl="1" indent="-363538">
              <a:lnSpc>
                <a:spcPct val="80000"/>
              </a:lnSpc>
              <a:tabLst>
                <a:tab pos="442913" algn="l"/>
              </a:tabLst>
            </a:pPr>
            <a:r>
              <a:rPr lang="zh-CN" altLang="en-US" sz="2400" dirty="0"/>
              <a:t>广告设计的基本内容包括</a:t>
            </a:r>
            <a:endParaRPr lang="en-US" altLang="zh-CN" sz="2400" dirty="0"/>
          </a:p>
          <a:p>
            <a:pPr marL="1300163" lvl="2" indent="-363538">
              <a:lnSpc>
                <a:spcPct val="80000"/>
              </a:lnSpc>
              <a:tabLst>
                <a:tab pos="442913" algn="l"/>
              </a:tabLst>
            </a:pPr>
            <a:r>
              <a:rPr lang="zh-CN" altLang="en-US" sz="2000" dirty="0"/>
              <a:t>主题设计</a:t>
            </a:r>
            <a:endParaRPr lang="en-US" altLang="zh-CN" sz="2000" dirty="0"/>
          </a:p>
          <a:p>
            <a:pPr marL="1300163" lvl="2" indent="-363538">
              <a:lnSpc>
                <a:spcPct val="80000"/>
              </a:lnSpc>
              <a:tabLst>
                <a:tab pos="442913" algn="l"/>
              </a:tabLst>
            </a:pPr>
            <a:r>
              <a:rPr lang="zh-CN" altLang="en-US" sz="2000" dirty="0"/>
              <a:t>文稿设计</a:t>
            </a:r>
            <a:endParaRPr lang="en-US" altLang="zh-CN" sz="2000" dirty="0"/>
          </a:p>
          <a:p>
            <a:pPr marL="1300163" lvl="2" indent="-363538">
              <a:lnSpc>
                <a:spcPct val="80000"/>
              </a:lnSpc>
              <a:tabLst>
                <a:tab pos="442913" algn="l"/>
              </a:tabLst>
            </a:pPr>
            <a:r>
              <a:rPr lang="zh-CN" altLang="en-US" sz="2000" dirty="0"/>
              <a:t>图画设计</a:t>
            </a:r>
            <a:endParaRPr lang="en-US" altLang="zh-CN" sz="2000" dirty="0"/>
          </a:p>
          <a:p>
            <a:pPr marL="1300163" lvl="2" indent="-363538">
              <a:lnSpc>
                <a:spcPct val="80000"/>
              </a:lnSpc>
              <a:tabLst>
                <a:tab pos="442913" algn="l"/>
              </a:tabLst>
            </a:pPr>
            <a:r>
              <a:rPr lang="zh-CN" altLang="en-US" sz="2000" dirty="0"/>
              <a:t>技术设计</a:t>
            </a:r>
          </a:p>
        </p:txBody>
      </p:sp>
    </p:spTree>
    <p:extLst>
      <p:ext uri="{BB962C8B-B14F-4D97-AF65-F5344CB8AC3E}">
        <p14:creationId xmlns:p14="http://schemas.microsoft.com/office/powerpoint/2010/main" val="72425353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79CB2076-D633-2CF9-9071-ECCB6801CC42}"/>
              </a:ext>
            </a:extLst>
          </p:cNvPr>
          <p:cNvSpPr>
            <a:spLocks noGrp="1" noChangeArrowheads="1"/>
          </p:cNvSpPr>
          <p:nvPr>
            <p:ph type="title"/>
          </p:nvPr>
        </p:nvSpPr>
        <p:spPr/>
        <p:txBody>
          <a:bodyPr/>
          <a:lstStyle/>
          <a:p>
            <a:r>
              <a:rPr lang="zh-CN" altLang="en-US"/>
              <a:t>四、</a:t>
            </a:r>
            <a:r>
              <a:rPr lang="zh-CN" altLang="en-US" b="1"/>
              <a:t>广告信息选择</a:t>
            </a:r>
            <a:r>
              <a:rPr lang="zh-CN" altLang="en-US"/>
              <a:t> </a:t>
            </a:r>
          </a:p>
        </p:txBody>
      </p:sp>
      <p:sp>
        <p:nvSpPr>
          <p:cNvPr id="15363" name="Rectangle 3">
            <a:extLst>
              <a:ext uri="{FF2B5EF4-FFF2-40B4-BE49-F238E27FC236}">
                <a16:creationId xmlns:a16="http://schemas.microsoft.com/office/drawing/2014/main" id="{301F6E26-805A-D90F-81EB-69F0F329C18D}"/>
              </a:ext>
            </a:extLst>
          </p:cNvPr>
          <p:cNvSpPr>
            <a:spLocks noGrp="1" noChangeArrowheads="1"/>
          </p:cNvSpPr>
          <p:nvPr>
            <p:ph type="body" idx="1"/>
          </p:nvPr>
        </p:nvSpPr>
        <p:spPr>
          <a:xfrm>
            <a:off x="457200" y="1600200"/>
            <a:ext cx="8229600" cy="4997450"/>
          </a:xfrm>
        </p:spPr>
        <p:txBody>
          <a:bodyPr/>
          <a:lstStyle/>
          <a:p>
            <a:pPr marL="357188" indent="-357188">
              <a:lnSpc>
                <a:spcPct val="80000"/>
              </a:lnSpc>
              <a:tabLst>
                <a:tab pos="442913" algn="l"/>
              </a:tabLst>
            </a:pPr>
            <a:r>
              <a:rPr lang="zh-CN" altLang="en-US" sz="2800" dirty="0"/>
              <a:t>广告创意是广告设计人员对广告的主题思想和表现形式所进行的创造性的思维活动，它指导着广告的设计和创作。</a:t>
            </a:r>
            <a:endParaRPr lang="en-US" altLang="zh-CN" sz="2800" dirty="0"/>
          </a:p>
          <a:p>
            <a:pPr marL="357188" indent="-357188">
              <a:lnSpc>
                <a:spcPct val="80000"/>
              </a:lnSpc>
              <a:tabLst>
                <a:tab pos="442913" algn="l"/>
              </a:tabLst>
            </a:pPr>
            <a:r>
              <a:rPr lang="zh-CN" altLang="en-US" sz="2800" dirty="0"/>
              <a:t>关键在于“新”字，一定有所突破，而且能给予愉快、兴奋的艺术享受。</a:t>
            </a:r>
          </a:p>
        </p:txBody>
      </p:sp>
    </p:spTree>
    <p:extLst>
      <p:ext uri="{BB962C8B-B14F-4D97-AF65-F5344CB8AC3E}">
        <p14:creationId xmlns:p14="http://schemas.microsoft.com/office/powerpoint/2010/main" val="17706784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D96FAD98-63BF-96B7-DFA0-CC1A4AC68EA9}"/>
              </a:ext>
            </a:extLst>
          </p:cNvPr>
          <p:cNvSpPr>
            <a:spLocks noGrp="1" noChangeArrowheads="1"/>
          </p:cNvSpPr>
          <p:nvPr>
            <p:ph type="title"/>
          </p:nvPr>
        </p:nvSpPr>
        <p:spPr/>
        <p:txBody>
          <a:bodyPr/>
          <a:lstStyle/>
          <a:p>
            <a:r>
              <a:rPr lang="zh-CN" altLang="en-US"/>
              <a:t>五、</a:t>
            </a:r>
            <a:r>
              <a:rPr lang="zh-CN" altLang="en-US" b="1"/>
              <a:t>广告媒体的选择</a:t>
            </a:r>
            <a:r>
              <a:rPr lang="zh-CN" altLang="en-US"/>
              <a:t> </a:t>
            </a:r>
          </a:p>
        </p:txBody>
      </p:sp>
      <p:sp>
        <p:nvSpPr>
          <p:cNvPr id="16387" name="Rectangle 3">
            <a:extLst>
              <a:ext uri="{FF2B5EF4-FFF2-40B4-BE49-F238E27FC236}">
                <a16:creationId xmlns:a16="http://schemas.microsoft.com/office/drawing/2014/main" id="{C3466B3A-1220-D94E-71F2-9EF73D942E31}"/>
              </a:ext>
            </a:extLst>
          </p:cNvPr>
          <p:cNvSpPr>
            <a:spLocks noGrp="1" noChangeArrowheads="1"/>
          </p:cNvSpPr>
          <p:nvPr>
            <p:ph type="body" idx="1"/>
          </p:nvPr>
        </p:nvSpPr>
        <p:spPr/>
        <p:txBody>
          <a:bodyPr/>
          <a:lstStyle/>
          <a:p>
            <a:pPr marL="812800" indent="-812800">
              <a:lnSpc>
                <a:spcPct val="90000"/>
              </a:lnSpc>
            </a:pPr>
            <a:r>
              <a:rPr lang="zh-CN" altLang="en-US" dirty="0"/>
              <a:t>广告媒体的类型：</a:t>
            </a:r>
            <a:endParaRPr lang="en-US" altLang="zh-CN" dirty="0"/>
          </a:p>
          <a:p>
            <a:pPr marL="1212850" lvl="1" indent="-812800">
              <a:lnSpc>
                <a:spcPct val="90000"/>
              </a:lnSpc>
            </a:pPr>
            <a:r>
              <a:rPr lang="zh-CN" altLang="en-US" dirty="0"/>
              <a:t>印刷媒体</a:t>
            </a:r>
            <a:endParaRPr lang="en-US" altLang="zh-CN" dirty="0"/>
          </a:p>
          <a:p>
            <a:pPr marL="1212850" lvl="1" indent="-812800">
              <a:lnSpc>
                <a:spcPct val="90000"/>
              </a:lnSpc>
            </a:pPr>
            <a:r>
              <a:rPr lang="zh-CN" altLang="en-US" dirty="0"/>
              <a:t>电子媒体</a:t>
            </a:r>
            <a:endParaRPr lang="en-US" altLang="zh-CN" dirty="0"/>
          </a:p>
          <a:p>
            <a:pPr marL="1212850" lvl="1" indent="-812800">
              <a:lnSpc>
                <a:spcPct val="90000"/>
              </a:lnSpc>
            </a:pPr>
            <a:r>
              <a:rPr lang="zh-CN" altLang="en-US" dirty="0"/>
              <a:t>户外媒体</a:t>
            </a:r>
            <a:endParaRPr lang="en-US" altLang="zh-CN" dirty="0"/>
          </a:p>
          <a:p>
            <a:pPr marL="1212850" lvl="1" indent="-812800">
              <a:lnSpc>
                <a:spcPct val="90000"/>
              </a:lnSpc>
            </a:pPr>
            <a:r>
              <a:rPr lang="zh-CN" altLang="en-US" dirty="0"/>
              <a:t>直复媒体</a:t>
            </a:r>
            <a:endParaRPr lang="en-US" altLang="zh-CN" dirty="0"/>
          </a:p>
          <a:p>
            <a:pPr marL="1212850" lvl="1" indent="-812800">
              <a:lnSpc>
                <a:spcPct val="90000"/>
              </a:lnSpc>
            </a:pPr>
            <a:r>
              <a:rPr lang="zh-CN" altLang="en-US" dirty="0"/>
              <a:t>售点媒体</a:t>
            </a:r>
            <a:endParaRPr lang="en-US" altLang="zh-CN" dirty="0"/>
          </a:p>
          <a:p>
            <a:pPr marL="1212850" lvl="1" indent="-812800">
              <a:lnSpc>
                <a:spcPct val="90000"/>
              </a:lnSpc>
            </a:pPr>
            <a:r>
              <a:rPr lang="zh-CN" altLang="en-US" dirty="0"/>
              <a:t>包装媒体</a:t>
            </a:r>
            <a:endParaRPr lang="en-US" altLang="zh-CN" dirty="0"/>
          </a:p>
          <a:p>
            <a:pPr marL="1212850" lvl="1" indent="-812800">
              <a:lnSpc>
                <a:spcPct val="90000"/>
              </a:lnSpc>
            </a:pPr>
            <a:r>
              <a:rPr lang="zh-CN" altLang="en-US" dirty="0"/>
              <a:t>交通媒体</a:t>
            </a:r>
            <a:endParaRPr lang="en-US" altLang="zh-CN" dirty="0"/>
          </a:p>
          <a:p>
            <a:pPr marL="1212850" lvl="1" indent="-812800">
              <a:lnSpc>
                <a:spcPct val="90000"/>
              </a:lnSpc>
            </a:pPr>
            <a:r>
              <a:rPr lang="zh-CN" altLang="en-US" dirty="0"/>
              <a:t>其他媒体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D96FAD98-63BF-96B7-DFA0-CC1A4AC68EA9}"/>
              </a:ext>
            </a:extLst>
          </p:cNvPr>
          <p:cNvSpPr>
            <a:spLocks noGrp="1" noChangeArrowheads="1"/>
          </p:cNvSpPr>
          <p:nvPr>
            <p:ph type="title"/>
          </p:nvPr>
        </p:nvSpPr>
        <p:spPr/>
        <p:txBody>
          <a:bodyPr/>
          <a:lstStyle/>
          <a:p>
            <a:r>
              <a:rPr lang="zh-CN" altLang="en-US"/>
              <a:t>五、</a:t>
            </a:r>
            <a:r>
              <a:rPr lang="zh-CN" altLang="en-US" b="1"/>
              <a:t>广告媒体的选择</a:t>
            </a:r>
            <a:r>
              <a:rPr lang="zh-CN" altLang="en-US"/>
              <a:t> </a:t>
            </a:r>
          </a:p>
        </p:txBody>
      </p:sp>
      <p:sp>
        <p:nvSpPr>
          <p:cNvPr id="16387" name="Rectangle 3">
            <a:extLst>
              <a:ext uri="{FF2B5EF4-FFF2-40B4-BE49-F238E27FC236}">
                <a16:creationId xmlns:a16="http://schemas.microsoft.com/office/drawing/2014/main" id="{C3466B3A-1220-D94E-71F2-9EF73D942E31}"/>
              </a:ext>
            </a:extLst>
          </p:cNvPr>
          <p:cNvSpPr>
            <a:spLocks noGrp="1" noChangeArrowheads="1"/>
          </p:cNvSpPr>
          <p:nvPr>
            <p:ph type="body" idx="1"/>
          </p:nvPr>
        </p:nvSpPr>
        <p:spPr/>
        <p:txBody>
          <a:bodyPr/>
          <a:lstStyle/>
          <a:p>
            <a:pPr marL="812800" indent="-812800">
              <a:lnSpc>
                <a:spcPct val="90000"/>
              </a:lnSpc>
            </a:pPr>
            <a:r>
              <a:rPr lang="zh-CN" altLang="en-US" dirty="0"/>
              <a:t>广告选择策略：</a:t>
            </a:r>
          </a:p>
          <a:p>
            <a:pPr marL="1168400" lvl="1" indent="-711200">
              <a:lnSpc>
                <a:spcPct val="90000"/>
              </a:lnSpc>
            </a:pPr>
            <a:r>
              <a:rPr lang="zh-CN" altLang="en-US" dirty="0"/>
              <a:t>根据保险信息的特点选择媒体。</a:t>
            </a:r>
          </a:p>
          <a:p>
            <a:pPr marL="1168400" lvl="1" indent="-711200">
              <a:lnSpc>
                <a:spcPct val="90000"/>
              </a:lnSpc>
            </a:pPr>
            <a:r>
              <a:rPr lang="zh-CN" altLang="en-US" dirty="0"/>
              <a:t>根据保险公司接受媒体的习惯选择媒体。</a:t>
            </a:r>
          </a:p>
          <a:p>
            <a:pPr marL="1168400" lvl="1" indent="-711200">
              <a:lnSpc>
                <a:spcPct val="90000"/>
              </a:lnSpc>
            </a:pPr>
            <a:r>
              <a:rPr lang="zh-CN" altLang="en-US" dirty="0"/>
              <a:t>根据传播时间选择媒体。</a:t>
            </a:r>
          </a:p>
          <a:p>
            <a:pPr marL="1168400" lvl="1" indent="-711200">
              <a:lnSpc>
                <a:spcPct val="90000"/>
              </a:lnSpc>
            </a:pPr>
            <a:r>
              <a:rPr lang="zh-CN" altLang="en-US" dirty="0"/>
              <a:t>根据保险公司的支付能力以及成本效益分析的思想选择媒体。 </a:t>
            </a:r>
          </a:p>
        </p:txBody>
      </p:sp>
    </p:spTree>
    <p:extLst>
      <p:ext uri="{BB962C8B-B14F-4D97-AF65-F5344CB8AC3E}">
        <p14:creationId xmlns:p14="http://schemas.microsoft.com/office/powerpoint/2010/main" val="41859357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Rectangle 4">
            <a:extLst>
              <a:ext uri="{FF2B5EF4-FFF2-40B4-BE49-F238E27FC236}">
                <a16:creationId xmlns:a16="http://schemas.microsoft.com/office/drawing/2014/main" id="{D633E7A9-4790-EF22-DD3B-026039C415E1}"/>
              </a:ext>
            </a:extLst>
          </p:cNvPr>
          <p:cNvSpPr>
            <a:spLocks noGrp="1" noChangeArrowheads="1"/>
          </p:cNvSpPr>
          <p:nvPr>
            <p:ph type="ctrTitle"/>
          </p:nvPr>
        </p:nvSpPr>
        <p:spPr>
          <a:xfrm>
            <a:off x="685800" y="2130425"/>
            <a:ext cx="7772400" cy="1470025"/>
          </a:xfrm>
        </p:spPr>
        <p:txBody>
          <a:bodyPr anchor="ctr"/>
          <a:lstStyle/>
          <a:p>
            <a:r>
              <a:rPr lang="zh-CN" altLang="en-US" sz="4400"/>
              <a:t>第一节</a:t>
            </a:r>
          </a:p>
        </p:txBody>
      </p:sp>
      <p:sp>
        <p:nvSpPr>
          <p:cNvPr id="3077" name="Rectangle 5">
            <a:extLst>
              <a:ext uri="{FF2B5EF4-FFF2-40B4-BE49-F238E27FC236}">
                <a16:creationId xmlns:a16="http://schemas.microsoft.com/office/drawing/2014/main" id="{DDA5BB4F-D709-7566-9EF2-7C04D785D968}"/>
              </a:ext>
            </a:extLst>
          </p:cNvPr>
          <p:cNvSpPr>
            <a:spLocks noGrp="1" noChangeArrowheads="1"/>
          </p:cNvSpPr>
          <p:nvPr>
            <p:ph type="subTitle" idx="1"/>
          </p:nvPr>
        </p:nvSpPr>
        <p:spPr>
          <a:xfrm>
            <a:off x="1371600" y="3886200"/>
            <a:ext cx="6400800" cy="1752600"/>
          </a:xfrm>
        </p:spPr>
        <p:txBody>
          <a:bodyPr/>
          <a:lstStyle/>
          <a:p>
            <a:r>
              <a:rPr lang="zh-CN" altLang="en-US" sz="3200"/>
              <a:t>促销策略概述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84B22AEB-8F82-62C4-B1E7-9833B4643CEC}"/>
              </a:ext>
            </a:extLst>
          </p:cNvPr>
          <p:cNvSpPr>
            <a:spLocks noGrp="1" noChangeArrowheads="1"/>
          </p:cNvSpPr>
          <p:nvPr>
            <p:ph type="title"/>
          </p:nvPr>
        </p:nvSpPr>
        <p:spPr/>
        <p:txBody>
          <a:bodyPr/>
          <a:lstStyle/>
          <a:p>
            <a:r>
              <a:rPr lang="zh-CN" altLang="en-US"/>
              <a:t>六、</a:t>
            </a:r>
            <a:r>
              <a:rPr lang="zh-CN" altLang="en-US" b="1"/>
              <a:t>广告效果评估</a:t>
            </a:r>
            <a:r>
              <a:rPr lang="zh-CN" altLang="en-US"/>
              <a:t> </a:t>
            </a:r>
          </a:p>
        </p:txBody>
      </p:sp>
      <p:sp>
        <p:nvSpPr>
          <p:cNvPr id="17411" name="Rectangle 3">
            <a:extLst>
              <a:ext uri="{FF2B5EF4-FFF2-40B4-BE49-F238E27FC236}">
                <a16:creationId xmlns:a16="http://schemas.microsoft.com/office/drawing/2014/main" id="{E45B5A4C-AD20-B63C-17DD-819974997DD0}"/>
              </a:ext>
            </a:extLst>
          </p:cNvPr>
          <p:cNvSpPr>
            <a:spLocks noGrp="1" noChangeArrowheads="1"/>
          </p:cNvSpPr>
          <p:nvPr>
            <p:ph type="body" idx="1"/>
          </p:nvPr>
        </p:nvSpPr>
        <p:spPr/>
        <p:txBody>
          <a:bodyPr/>
          <a:lstStyle/>
          <a:p>
            <a:r>
              <a:rPr lang="zh-CN" altLang="en-US" dirty="0"/>
              <a:t>广告预测 ：在决定开展广告活动之前，我们可以针对广告进行效果预测。</a:t>
            </a:r>
            <a:endParaRPr lang="en-US" altLang="zh-CN" dirty="0"/>
          </a:p>
          <a:p>
            <a:pPr lvl="1"/>
            <a:r>
              <a:rPr lang="zh-CN" altLang="en-US" dirty="0"/>
              <a:t>直接评分</a:t>
            </a:r>
            <a:endParaRPr lang="en-US" altLang="zh-CN" dirty="0"/>
          </a:p>
          <a:p>
            <a:pPr lvl="1"/>
            <a:r>
              <a:rPr lang="zh-CN" altLang="en-US" dirty="0"/>
              <a:t>组合测试</a:t>
            </a:r>
            <a:endParaRPr lang="en-US" altLang="zh-CN" dirty="0"/>
          </a:p>
          <a:p>
            <a:pPr lvl="1"/>
            <a:r>
              <a:rPr lang="zh-CN" altLang="en-US" dirty="0"/>
              <a:t>实验室测试</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84B22AEB-8F82-62C4-B1E7-9833B4643CEC}"/>
              </a:ext>
            </a:extLst>
          </p:cNvPr>
          <p:cNvSpPr>
            <a:spLocks noGrp="1" noChangeArrowheads="1"/>
          </p:cNvSpPr>
          <p:nvPr>
            <p:ph type="title"/>
          </p:nvPr>
        </p:nvSpPr>
        <p:spPr/>
        <p:txBody>
          <a:bodyPr/>
          <a:lstStyle/>
          <a:p>
            <a:r>
              <a:rPr lang="zh-CN" altLang="en-US"/>
              <a:t>六、</a:t>
            </a:r>
            <a:r>
              <a:rPr lang="zh-CN" altLang="en-US" b="1"/>
              <a:t>广告效果评估</a:t>
            </a:r>
            <a:r>
              <a:rPr lang="zh-CN" altLang="en-US"/>
              <a:t> </a:t>
            </a:r>
          </a:p>
        </p:txBody>
      </p:sp>
      <p:sp>
        <p:nvSpPr>
          <p:cNvPr id="17411" name="Rectangle 3">
            <a:extLst>
              <a:ext uri="{FF2B5EF4-FFF2-40B4-BE49-F238E27FC236}">
                <a16:creationId xmlns:a16="http://schemas.microsoft.com/office/drawing/2014/main" id="{E45B5A4C-AD20-B63C-17DD-819974997DD0}"/>
              </a:ext>
            </a:extLst>
          </p:cNvPr>
          <p:cNvSpPr>
            <a:spLocks noGrp="1" noChangeArrowheads="1"/>
          </p:cNvSpPr>
          <p:nvPr>
            <p:ph type="body" idx="1"/>
          </p:nvPr>
        </p:nvSpPr>
        <p:spPr/>
        <p:txBody>
          <a:bodyPr/>
          <a:lstStyle/>
          <a:p>
            <a:r>
              <a:rPr lang="zh-CN" altLang="en-US" dirty="0"/>
              <a:t>事后测评：对广告活动进行之后的状况予以评定与检查。</a:t>
            </a:r>
            <a:endParaRPr lang="en-US" altLang="zh-CN" dirty="0"/>
          </a:p>
          <a:p>
            <a:pPr lvl="1">
              <a:buFont typeface="+mj-lt"/>
              <a:buChar char="–"/>
              <a:tabLst>
                <a:tab pos="495300" algn="l"/>
              </a:tabLst>
            </a:pPr>
            <a:r>
              <a:rPr lang="zh-CN" altLang="zh-CN" dirty="0"/>
              <a:t>阅读率、视听率、记忆率测试方法</a:t>
            </a:r>
          </a:p>
          <a:p>
            <a:pPr lvl="1">
              <a:buFont typeface="+mj-lt"/>
              <a:buChar char="–"/>
              <a:tabLst>
                <a:tab pos="270510" algn="l"/>
              </a:tabLst>
            </a:pPr>
            <a:r>
              <a:rPr lang="zh-CN" altLang="zh-CN" dirty="0"/>
              <a:t>回忆测试法</a:t>
            </a:r>
          </a:p>
          <a:p>
            <a:pPr lvl="1"/>
            <a:r>
              <a:rPr lang="zh-CN" altLang="zh-CN" dirty="0"/>
              <a:t>理解度测试法</a:t>
            </a:r>
            <a:r>
              <a:rPr lang="zh-CN" altLang="en-US" dirty="0"/>
              <a:t> </a:t>
            </a:r>
          </a:p>
        </p:txBody>
      </p:sp>
    </p:spTree>
    <p:extLst>
      <p:ext uri="{BB962C8B-B14F-4D97-AF65-F5344CB8AC3E}">
        <p14:creationId xmlns:p14="http://schemas.microsoft.com/office/powerpoint/2010/main" val="315558867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6" name="Rectangle 4">
            <a:extLst>
              <a:ext uri="{FF2B5EF4-FFF2-40B4-BE49-F238E27FC236}">
                <a16:creationId xmlns:a16="http://schemas.microsoft.com/office/drawing/2014/main" id="{8D807CA1-87C1-DFA1-AFE0-625C6B90F93C}"/>
              </a:ext>
            </a:extLst>
          </p:cNvPr>
          <p:cNvSpPr>
            <a:spLocks noGrp="1" noChangeArrowheads="1"/>
          </p:cNvSpPr>
          <p:nvPr>
            <p:ph type="ctrTitle"/>
          </p:nvPr>
        </p:nvSpPr>
        <p:spPr>
          <a:xfrm>
            <a:off x="685800" y="2130425"/>
            <a:ext cx="7772400" cy="1470025"/>
          </a:xfrm>
        </p:spPr>
        <p:txBody>
          <a:bodyPr anchor="ctr"/>
          <a:lstStyle/>
          <a:p>
            <a:r>
              <a:rPr lang="zh-CN" altLang="en-US" sz="4400"/>
              <a:t>第三节</a:t>
            </a:r>
          </a:p>
        </p:txBody>
      </p:sp>
      <p:sp>
        <p:nvSpPr>
          <p:cNvPr id="18437" name="Rectangle 5">
            <a:extLst>
              <a:ext uri="{FF2B5EF4-FFF2-40B4-BE49-F238E27FC236}">
                <a16:creationId xmlns:a16="http://schemas.microsoft.com/office/drawing/2014/main" id="{EC6FEF37-22A8-4CF4-D899-C00BB68F0401}"/>
              </a:ext>
            </a:extLst>
          </p:cNvPr>
          <p:cNvSpPr>
            <a:spLocks noGrp="1" noChangeArrowheads="1"/>
          </p:cNvSpPr>
          <p:nvPr>
            <p:ph type="subTitle" idx="1"/>
          </p:nvPr>
        </p:nvSpPr>
        <p:spPr>
          <a:xfrm>
            <a:off x="1371600" y="3886200"/>
            <a:ext cx="6400800" cy="1752600"/>
          </a:xfrm>
        </p:spPr>
        <p:txBody>
          <a:bodyPr/>
          <a:lstStyle/>
          <a:p>
            <a:r>
              <a:rPr lang="zh-CN" altLang="en-US" sz="3200"/>
              <a:t>保险公共关系促销策略 </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7767FD97-A048-0DFA-12C3-FC53DE8BC90E}"/>
              </a:ext>
            </a:extLst>
          </p:cNvPr>
          <p:cNvSpPr>
            <a:spLocks noGrp="1" noChangeArrowheads="1"/>
          </p:cNvSpPr>
          <p:nvPr>
            <p:ph type="title"/>
          </p:nvPr>
        </p:nvSpPr>
        <p:spPr/>
        <p:txBody>
          <a:bodyPr/>
          <a:lstStyle/>
          <a:p>
            <a:r>
              <a:rPr lang="zh-CN" altLang="en-US" dirty="0"/>
              <a:t>一、</a:t>
            </a:r>
            <a:r>
              <a:rPr lang="zh-CN" altLang="en-US" b="1" dirty="0"/>
              <a:t>公共关系与保险</a:t>
            </a:r>
            <a:r>
              <a:rPr lang="zh-CN" altLang="en-US" dirty="0"/>
              <a:t> </a:t>
            </a:r>
          </a:p>
        </p:txBody>
      </p:sp>
      <p:sp>
        <p:nvSpPr>
          <p:cNvPr id="20483" name="Rectangle 3">
            <a:extLst>
              <a:ext uri="{FF2B5EF4-FFF2-40B4-BE49-F238E27FC236}">
                <a16:creationId xmlns:a16="http://schemas.microsoft.com/office/drawing/2014/main" id="{C94D6AC2-0952-0F33-7777-2A5D4119E9A7}"/>
              </a:ext>
            </a:extLst>
          </p:cNvPr>
          <p:cNvSpPr>
            <a:spLocks noGrp="1" noChangeArrowheads="1"/>
          </p:cNvSpPr>
          <p:nvPr>
            <p:ph type="body" idx="1"/>
          </p:nvPr>
        </p:nvSpPr>
        <p:spPr/>
        <p:txBody>
          <a:bodyPr/>
          <a:lstStyle/>
          <a:p>
            <a:r>
              <a:rPr lang="zh-CN" altLang="en-US" sz="2800"/>
              <a:t>保险公共关系：保险公司用传播的手段使自己与公众相互了解、相互适应，维护和提高公司形象和声誉，以促进公司目标实现而进行的一种活动或职能。</a:t>
            </a:r>
          </a:p>
          <a:p>
            <a:r>
              <a:rPr lang="zh-CN" altLang="en-US" sz="2800"/>
              <a:t> 公共关系的基本特征：</a:t>
            </a:r>
          </a:p>
          <a:p>
            <a:pPr lvl="1"/>
            <a:r>
              <a:rPr lang="zh-CN" altLang="en-US" sz="2400"/>
              <a:t>公共关系是保险公司与相关公众之间的相互关系。</a:t>
            </a:r>
          </a:p>
          <a:p>
            <a:pPr lvl="1"/>
            <a:r>
              <a:rPr lang="zh-CN" altLang="en-US" sz="2400"/>
              <a:t>公共关系不仅仅是未来推销公司的产品，而是塑造良好的企业形象。</a:t>
            </a:r>
          </a:p>
          <a:p>
            <a:pPr lvl="1"/>
            <a:r>
              <a:rPr lang="zh-CN" altLang="en-US" sz="2400"/>
              <a:t>公共关系活动以平等互利、共同发展为基本原则。</a:t>
            </a:r>
          </a:p>
          <a:p>
            <a:pPr lvl="1"/>
            <a:r>
              <a:rPr lang="zh-CN" altLang="en-US" sz="2400"/>
              <a:t>公共关系的手段是信息沟通。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F760EA41-ED8B-BE3C-E53C-37218B658065}"/>
              </a:ext>
            </a:extLst>
          </p:cNvPr>
          <p:cNvSpPr>
            <a:spLocks noGrp="1" noChangeArrowheads="1"/>
          </p:cNvSpPr>
          <p:nvPr>
            <p:ph type="title"/>
          </p:nvPr>
        </p:nvSpPr>
        <p:spPr/>
        <p:txBody>
          <a:bodyPr/>
          <a:lstStyle/>
          <a:p>
            <a:r>
              <a:rPr lang="zh-CN" altLang="en-US" dirty="0"/>
              <a:t>一、</a:t>
            </a:r>
            <a:r>
              <a:rPr lang="zh-CN" altLang="en-US" b="1" dirty="0"/>
              <a:t>公共关系与保险</a:t>
            </a:r>
            <a:r>
              <a:rPr lang="zh-CN" altLang="en-US" dirty="0"/>
              <a:t> </a:t>
            </a:r>
            <a:endParaRPr lang="zh-CN" altLang="zh-CN" dirty="0"/>
          </a:p>
        </p:txBody>
      </p:sp>
      <p:sp>
        <p:nvSpPr>
          <p:cNvPr id="21507" name="Rectangle 3">
            <a:extLst>
              <a:ext uri="{FF2B5EF4-FFF2-40B4-BE49-F238E27FC236}">
                <a16:creationId xmlns:a16="http://schemas.microsoft.com/office/drawing/2014/main" id="{62D8C830-1176-1BD1-3A4F-FA5CAA27FC35}"/>
              </a:ext>
            </a:extLst>
          </p:cNvPr>
          <p:cNvSpPr>
            <a:spLocks noGrp="1" noChangeArrowheads="1"/>
          </p:cNvSpPr>
          <p:nvPr>
            <p:ph type="body" idx="1"/>
          </p:nvPr>
        </p:nvSpPr>
        <p:spPr/>
        <p:txBody>
          <a:bodyPr/>
          <a:lstStyle/>
          <a:p>
            <a:pPr marL="812800" indent="-812800"/>
            <a:r>
              <a:rPr lang="zh-CN" altLang="en-US" dirty="0"/>
              <a:t>保险公共关系的职能</a:t>
            </a:r>
          </a:p>
          <a:p>
            <a:pPr marL="1168400" lvl="1" indent="-711200"/>
            <a:r>
              <a:rPr lang="zh-CN" altLang="en-US" dirty="0"/>
              <a:t>沟通信息</a:t>
            </a:r>
          </a:p>
          <a:p>
            <a:pPr marL="1168400" lvl="1" indent="-711200"/>
            <a:r>
              <a:rPr lang="zh-CN" altLang="en-US" dirty="0"/>
              <a:t>塑造形象</a:t>
            </a:r>
          </a:p>
          <a:p>
            <a:pPr marL="1168400" lvl="1" indent="-711200"/>
            <a:r>
              <a:rPr lang="zh-CN" altLang="en-US" dirty="0"/>
              <a:t>协调保险公司内外部关系</a:t>
            </a:r>
          </a:p>
          <a:p>
            <a:pPr marL="812800" indent="-812800"/>
            <a:r>
              <a:rPr lang="zh-CN" altLang="en-US" dirty="0"/>
              <a:t>保险公司的公共关系对象</a:t>
            </a:r>
            <a:endParaRPr lang="en-US" altLang="zh-CN" dirty="0"/>
          </a:p>
          <a:p>
            <a:pPr marL="1212850" lvl="1" indent="-812800"/>
            <a:r>
              <a:rPr lang="zh-CN" altLang="en-US" dirty="0"/>
              <a:t>包括顾客、新闻媒体、政府机构、公司职工、协作单位、社区和竞争者等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3263CE8A-6CDC-6F6C-9376-F7FF74B765F9}"/>
              </a:ext>
            </a:extLst>
          </p:cNvPr>
          <p:cNvSpPr>
            <a:spLocks noGrp="1" noChangeArrowheads="1"/>
          </p:cNvSpPr>
          <p:nvPr>
            <p:ph type="title"/>
          </p:nvPr>
        </p:nvSpPr>
        <p:spPr/>
        <p:txBody>
          <a:bodyPr/>
          <a:lstStyle/>
          <a:p>
            <a:r>
              <a:rPr lang="zh-CN" altLang="en-US"/>
              <a:t>二、</a:t>
            </a:r>
            <a:r>
              <a:rPr lang="zh-CN" altLang="en-US" b="1"/>
              <a:t>保险公共关系决策</a:t>
            </a:r>
            <a:r>
              <a:rPr lang="zh-CN" altLang="en-US"/>
              <a:t> </a:t>
            </a:r>
          </a:p>
        </p:txBody>
      </p:sp>
      <p:sp>
        <p:nvSpPr>
          <p:cNvPr id="22531" name="Rectangle 3">
            <a:extLst>
              <a:ext uri="{FF2B5EF4-FFF2-40B4-BE49-F238E27FC236}">
                <a16:creationId xmlns:a16="http://schemas.microsoft.com/office/drawing/2014/main" id="{67E6C199-28BC-919C-4F74-558A2054544B}"/>
              </a:ext>
            </a:extLst>
          </p:cNvPr>
          <p:cNvSpPr>
            <a:spLocks noGrp="1" noChangeArrowheads="1"/>
          </p:cNvSpPr>
          <p:nvPr>
            <p:ph type="body" idx="1"/>
          </p:nvPr>
        </p:nvSpPr>
        <p:spPr>
          <a:xfrm>
            <a:off x="457200" y="1268413"/>
            <a:ext cx="8229600" cy="5400675"/>
          </a:xfrm>
        </p:spPr>
        <p:txBody>
          <a:bodyPr/>
          <a:lstStyle/>
          <a:p>
            <a:r>
              <a:rPr lang="zh-CN" altLang="en-US" sz="2800" dirty="0"/>
              <a:t>包括：</a:t>
            </a:r>
          </a:p>
          <a:p>
            <a:pPr lvl="1"/>
            <a:r>
              <a:rPr lang="zh-CN" altLang="en-US" sz="2400" dirty="0"/>
              <a:t>建立公共关系目标：树立知晓度、树立可信性、刺激销售队伍和经销商、降低促销成本 </a:t>
            </a:r>
          </a:p>
          <a:p>
            <a:pPr lvl="1"/>
            <a:r>
              <a:rPr lang="zh-CN" altLang="en-US" sz="2400" dirty="0"/>
              <a:t>公共关系的工具：公开出版物、广告宣传、事件、新闻、演讲、公益服务活动、形象识别媒体和社会交往</a:t>
            </a:r>
          </a:p>
          <a:p>
            <a:pPr lvl="1"/>
            <a:r>
              <a:rPr lang="zh-CN" altLang="en-US" sz="2400" dirty="0"/>
              <a:t>设立公共关系策略：</a:t>
            </a:r>
          </a:p>
          <a:p>
            <a:pPr lvl="2"/>
            <a:r>
              <a:rPr lang="zh-CN" altLang="en-US" sz="2000" dirty="0"/>
              <a:t>公共关系宣传：通过各种传播媒体向社会公众进行宣传，以扩大公司的影响；</a:t>
            </a:r>
          </a:p>
          <a:p>
            <a:pPr lvl="2"/>
            <a:r>
              <a:rPr lang="zh-CN" altLang="en-US" sz="2000" dirty="0"/>
              <a:t>公共关系活动：通过支持和组织各种类型的社会活动来树立公司在公众心目中的形象，以获得公众的好感；</a:t>
            </a:r>
          </a:p>
          <a:p>
            <a:pPr lvl="2"/>
            <a:r>
              <a:rPr lang="zh-CN" altLang="en-US" sz="2000" dirty="0"/>
              <a:t>公共关系意识：公司营销人员在日常经营活动中所具有的树立和维护公司整体形象的意识。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F17A6A8E-741F-20AA-8990-47765020E9A5}"/>
              </a:ext>
            </a:extLst>
          </p:cNvPr>
          <p:cNvSpPr>
            <a:spLocks noGrp="1" noChangeArrowheads="1"/>
          </p:cNvSpPr>
          <p:nvPr>
            <p:ph type="title"/>
          </p:nvPr>
        </p:nvSpPr>
        <p:spPr/>
        <p:txBody>
          <a:bodyPr/>
          <a:lstStyle/>
          <a:p>
            <a:r>
              <a:rPr lang="zh-CN" altLang="en-US"/>
              <a:t>三、</a:t>
            </a:r>
            <a:r>
              <a:rPr lang="zh-CN" altLang="en-US" b="1"/>
              <a:t>公共关系的评估</a:t>
            </a:r>
            <a:r>
              <a:rPr lang="zh-CN" altLang="en-US"/>
              <a:t> </a:t>
            </a:r>
          </a:p>
        </p:txBody>
      </p:sp>
      <p:sp>
        <p:nvSpPr>
          <p:cNvPr id="23555" name="Rectangle 3">
            <a:extLst>
              <a:ext uri="{FF2B5EF4-FFF2-40B4-BE49-F238E27FC236}">
                <a16:creationId xmlns:a16="http://schemas.microsoft.com/office/drawing/2014/main" id="{44D8DF34-9328-A7AE-42E5-ADCD672003AD}"/>
              </a:ext>
            </a:extLst>
          </p:cNvPr>
          <p:cNvSpPr>
            <a:spLocks noGrp="1" noChangeArrowheads="1"/>
          </p:cNvSpPr>
          <p:nvPr>
            <p:ph type="body" idx="1"/>
          </p:nvPr>
        </p:nvSpPr>
        <p:spPr/>
        <p:txBody>
          <a:bodyPr/>
          <a:lstStyle/>
          <a:p>
            <a:pPr marL="812800" indent="-812800"/>
            <a:r>
              <a:rPr lang="zh-CN" altLang="en-US" dirty="0"/>
              <a:t>展露度：计算出现在媒体上的展露次数。</a:t>
            </a:r>
          </a:p>
          <a:p>
            <a:pPr marL="812800" indent="-812800"/>
            <a:r>
              <a:rPr lang="zh-CN" altLang="en-US" dirty="0"/>
              <a:t>知名度、理解和态度方面的变化：需要调查这些变动的前后变化水平。</a:t>
            </a:r>
          </a:p>
          <a:p>
            <a:pPr marL="812800" indent="-812800"/>
            <a:r>
              <a:rPr lang="zh-CN" altLang="en-US" dirty="0"/>
              <a:t>销售额和利润贡献：该方法比较直观。</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80" name="Rectangle 4">
            <a:extLst>
              <a:ext uri="{FF2B5EF4-FFF2-40B4-BE49-F238E27FC236}">
                <a16:creationId xmlns:a16="http://schemas.microsoft.com/office/drawing/2014/main" id="{1B7A8DBF-F86B-B955-51B8-90C36FDD215F}"/>
              </a:ext>
            </a:extLst>
          </p:cNvPr>
          <p:cNvSpPr>
            <a:spLocks noGrp="1" noChangeArrowheads="1"/>
          </p:cNvSpPr>
          <p:nvPr>
            <p:ph type="ctrTitle"/>
          </p:nvPr>
        </p:nvSpPr>
        <p:spPr>
          <a:xfrm>
            <a:off x="685800" y="2130425"/>
            <a:ext cx="7772400" cy="1470025"/>
          </a:xfrm>
        </p:spPr>
        <p:txBody>
          <a:bodyPr anchor="ctr"/>
          <a:lstStyle/>
          <a:p>
            <a:r>
              <a:rPr lang="zh-CN" altLang="en-US" sz="4400"/>
              <a:t>第四节</a:t>
            </a:r>
          </a:p>
        </p:txBody>
      </p:sp>
      <p:sp>
        <p:nvSpPr>
          <p:cNvPr id="24581" name="Rectangle 5">
            <a:extLst>
              <a:ext uri="{FF2B5EF4-FFF2-40B4-BE49-F238E27FC236}">
                <a16:creationId xmlns:a16="http://schemas.microsoft.com/office/drawing/2014/main" id="{61EBCE68-FCDC-1A57-69AD-C6A0CDE2D30D}"/>
              </a:ext>
            </a:extLst>
          </p:cNvPr>
          <p:cNvSpPr>
            <a:spLocks noGrp="1" noChangeArrowheads="1"/>
          </p:cNvSpPr>
          <p:nvPr>
            <p:ph type="subTitle" idx="1"/>
          </p:nvPr>
        </p:nvSpPr>
        <p:spPr>
          <a:xfrm>
            <a:off x="1371600" y="3886200"/>
            <a:ext cx="6400800" cy="1752600"/>
          </a:xfrm>
        </p:spPr>
        <p:txBody>
          <a:bodyPr/>
          <a:lstStyle/>
          <a:p>
            <a:r>
              <a:rPr lang="zh-CN" altLang="en-US" sz="3200"/>
              <a:t>保险销售促进 </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57D2D2B2-7024-0F6A-B9C9-294AB2C3FA78}"/>
              </a:ext>
            </a:extLst>
          </p:cNvPr>
          <p:cNvSpPr>
            <a:spLocks noGrp="1" noChangeArrowheads="1"/>
          </p:cNvSpPr>
          <p:nvPr>
            <p:ph type="title"/>
          </p:nvPr>
        </p:nvSpPr>
        <p:spPr/>
        <p:txBody>
          <a:bodyPr/>
          <a:lstStyle/>
          <a:p>
            <a:r>
              <a:rPr lang="zh-CN" altLang="en-US" b="1"/>
              <a:t>一、同业促进</a:t>
            </a:r>
          </a:p>
        </p:txBody>
      </p:sp>
      <p:sp>
        <p:nvSpPr>
          <p:cNvPr id="26627" name="Rectangle 3">
            <a:extLst>
              <a:ext uri="{FF2B5EF4-FFF2-40B4-BE49-F238E27FC236}">
                <a16:creationId xmlns:a16="http://schemas.microsoft.com/office/drawing/2014/main" id="{4E4D4C9D-B314-0E33-54A4-355C145FA7DF}"/>
              </a:ext>
            </a:extLst>
          </p:cNvPr>
          <p:cNvSpPr>
            <a:spLocks noGrp="1" noChangeArrowheads="1"/>
          </p:cNvSpPr>
          <p:nvPr>
            <p:ph type="body" idx="1"/>
          </p:nvPr>
        </p:nvSpPr>
        <p:spPr/>
        <p:txBody>
          <a:bodyPr/>
          <a:lstStyle/>
          <a:p>
            <a:pPr marL="812800" indent="-812800"/>
            <a:r>
              <a:rPr lang="zh-CN" altLang="en-US"/>
              <a:t>同业促进是指针对营销渠道各成员所举办的销售促进活动。</a:t>
            </a:r>
          </a:p>
          <a:p>
            <a:pPr marL="812800" indent="-812800"/>
            <a:r>
              <a:rPr lang="zh-CN" altLang="en-US"/>
              <a:t>同业促进都是为了实现下列三个目标：</a:t>
            </a:r>
          </a:p>
          <a:p>
            <a:pPr marL="1168400" lvl="1" indent="-711200"/>
            <a:r>
              <a:rPr lang="zh-CN" altLang="en-US"/>
              <a:t>使销售更加容易 </a:t>
            </a:r>
          </a:p>
          <a:p>
            <a:pPr marL="1168400" lvl="1" indent="-711200"/>
            <a:r>
              <a:rPr lang="zh-CN" altLang="en-US"/>
              <a:t>促进保险产品的销售 </a:t>
            </a:r>
          </a:p>
          <a:p>
            <a:pPr marL="1168400" lvl="1" indent="-711200"/>
            <a:r>
              <a:rPr lang="zh-CN" altLang="en-US"/>
              <a:t>了解、鼓励和培训营销人员 </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0482463A-89DA-701F-233B-89939173FE30}"/>
              </a:ext>
            </a:extLst>
          </p:cNvPr>
          <p:cNvSpPr>
            <a:spLocks noGrp="1" noChangeArrowheads="1"/>
          </p:cNvSpPr>
          <p:nvPr>
            <p:ph type="title"/>
          </p:nvPr>
        </p:nvSpPr>
        <p:spPr/>
        <p:txBody>
          <a:bodyPr/>
          <a:lstStyle/>
          <a:p>
            <a:r>
              <a:rPr lang="zh-CN" altLang="en-US" b="1"/>
              <a:t>二、消费者促进</a:t>
            </a:r>
          </a:p>
        </p:txBody>
      </p:sp>
      <p:sp>
        <p:nvSpPr>
          <p:cNvPr id="27651" name="Rectangle 3">
            <a:extLst>
              <a:ext uri="{FF2B5EF4-FFF2-40B4-BE49-F238E27FC236}">
                <a16:creationId xmlns:a16="http://schemas.microsoft.com/office/drawing/2014/main" id="{C6133E31-8F0B-39A8-A0B2-A192255907E3}"/>
              </a:ext>
            </a:extLst>
          </p:cNvPr>
          <p:cNvSpPr>
            <a:spLocks noGrp="1" noChangeArrowheads="1"/>
          </p:cNvSpPr>
          <p:nvPr>
            <p:ph type="body" idx="1"/>
          </p:nvPr>
        </p:nvSpPr>
        <p:spPr/>
        <p:txBody>
          <a:bodyPr/>
          <a:lstStyle/>
          <a:p>
            <a:pPr marL="812800" indent="-812800"/>
            <a:r>
              <a:rPr lang="zh-CN" altLang="en-US"/>
              <a:t>面向消费者和企业购买者所举行的销售促进活动通常被称为消费者促进。</a:t>
            </a:r>
          </a:p>
          <a:p>
            <a:pPr marL="812800" indent="-812800"/>
            <a:r>
              <a:rPr lang="zh-CN" altLang="en-US"/>
              <a:t>由于保险产品的特殊性，保险公司很少使用这些促进方法。。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61135845-E9DD-924C-875C-54EFE019B74B}"/>
              </a:ext>
            </a:extLst>
          </p:cNvPr>
          <p:cNvSpPr>
            <a:spLocks noGrp="1" noChangeArrowheads="1"/>
          </p:cNvSpPr>
          <p:nvPr>
            <p:ph type="title"/>
          </p:nvPr>
        </p:nvSpPr>
        <p:spPr/>
        <p:txBody>
          <a:bodyPr/>
          <a:lstStyle/>
          <a:p>
            <a:r>
              <a:rPr lang="zh-CN" altLang="en-US"/>
              <a:t>一、</a:t>
            </a:r>
            <a:r>
              <a:rPr lang="zh-CN" altLang="en-US" b="1"/>
              <a:t>促销的含义和作用</a:t>
            </a:r>
            <a:r>
              <a:rPr lang="zh-CN" altLang="en-US"/>
              <a:t> </a:t>
            </a:r>
          </a:p>
        </p:txBody>
      </p:sp>
      <p:sp>
        <p:nvSpPr>
          <p:cNvPr id="5123" name="Rectangle 3">
            <a:extLst>
              <a:ext uri="{FF2B5EF4-FFF2-40B4-BE49-F238E27FC236}">
                <a16:creationId xmlns:a16="http://schemas.microsoft.com/office/drawing/2014/main" id="{1A627E13-7312-D483-1D80-957E217343A4}"/>
              </a:ext>
            </a:extLst>
          </p:cNvPr>
          <p:cNvSpPr>
            <a:spLocks noGrp="1" noChangeArrowheads="1"/>
          </p:cNvSpPr>
          <p:nvPr>
            <p:ph type="body" idx="1"/>
          </p:nvPr>
        </p:nvSpPr>
        <p:spPr/>
        <p:txBody>
          <a:bodyPr/>
          <a:lstStyle/>
          <a:p>
            <a:pPr>
              <a:lnSpc>
                <a:spcPct val="90000"/>
              </a:lnSpc>
            </a:pPr>
            <a:r>
              <a:rPr lang="zh-CN" altLang="en-US"/>
              <a:t>促销是保险公司向消费者传递有关保险公司及其产品的信息，激发消费者的购买欲望，并促使其产生购买行为的活动。</a:t>
            </a:r>
          </a:p>
          <a:p>
            <a:pPr>
              <a:lnSpc>
                <a:spcPct val="90000"/>
              </a:lnSpc>
            </a:pPr>
            <a:r>
              <a:rPr lang="zh-CN" altLang="en-US"/>
              <a:t>促销的作用：</a:t>
            </a:r>
          </a:p>
          <a:p>
            <a:pPr lvl="1">
              <a:lnSpc>
                <a:spcPct val="90000"/>
              </a:lnSpc>
            </a:pPr>
            <a:r>
              <a:rPr lang="zh-CN" altLang="en-US"/>
              <a:t>促销有助于消除保险公司和消费者之间的信息分离矛盾。</a:t>
            </a:r>
          </a:p>
          <a:p>
            <a:pPr lvl="1">
              <a:lnSpc>
                <a:spcPct val="90000"/>
              </a:lnSpc>
            </a:pPr>
            <a:r>
              <a:rPr lang="zh-CN" altLang="en-US"/>
              <a:t>促销有助于突出产品差异，促进产品销售。</a:t>
            </a:r>
          </a:p>
          <a:p>
            <a:pPr lvl="1">
              <a:lnSpc>
                <a:spcPct val="90000"/>
              </a:lnSpc>
            </a:pPr>
            <a:r>
              <a:rPr lang="zh-CN" altLang="en-US"/>
              <a:t>促销有助于树立良好的公司形象，增强公司竞争力。</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C607115C-F896-3222-E1E8-CC9D19F8B492}"/>
              </a:ext>
            </a:extLst>
          </p:cNvPr>
          <p:cNvSpPr>
            <a:spLocks noGrp="1" noChangeArrowheads="1"/>
          </p:cNvSpPr>
          <p:nvPr>
            <p:ph type="title"/>
          </p:nvPr>
        </p:nvSpPr>
        <p:spPr/>
        <p:txBody>
          <a:bodyPr/>
          <a:lstStyle/>
          <a:p>
            <a:r>
              <a:rPr lang="zh-CN" altLang="en-US"/>
              <a:t>二、</a:t>
            </a:r>
            <a:r>
              <a:rPr lang="zh-CN" altLang="en-US" b="1"/>
              <a:t>促销组合</a:t>
            </a:r>
          </a:p>
        </p:txBody>
      </p:sp>
      <p:sp>
        <p:nvSpPr>
          <p:cNvPr id="6147" name="Rectangle 3">
            <a:extLst>
              <a:ext uri="{FF2B5EF4-FFF2-40B4-BE49-F238E27FC236}">
                <a16:creationId xmlns:a16="http://schemas.microsoft.com/office/drawing/2014/main" id="{46AB54E5-9749-61B8-968D-3E454466B213}"/>
              </a:ext>
            </a:extLst>
          </p:cNvPr>
          <p:cNvSpPr>
            <a:spLocks noGrp="1" noChangeArrowheads="1"/>
          </p:cNvSpPr>
          <p:nvPr>
            <p:ph type="body" idx="1"/>
          </p:nvPr>
        </p:nvSpPr>
        <p:spPr/>
        <p:txBody>
          <a:bodyPr/>
          <a:lstStyle/>
          <a:p>
            <a:pPr marL="812800" indent="-812800"/>
            <a:r>
              <a:rPr lang="zh-CN" altLang="en-US"/>
              <a:t>促销组合就是保险公司对广告、公共关系、销售促进、人员推销</a:t>
            </a:r>
            <a:r>
              <a:rPr lang="en-US" altLang="zh-CN"/>
              <a:t>4</a:t>
            </a:r>
            <a:r>
              <a:rPr lang="zh-CN" altLang="en-US"/>
              <a:t>种促销方式的选择、搭配和运用。</a:t>
            </a:r>
          </a:p>
          <a:p>
            <a:pPr marL="812800" indent="-812800"/>
            <a:r>
              <a:rPr lang="zh-CN" altLang="en-US"/>
              <a:t>促销方式：</a:t>
            </a:r>
          </a:p>
          <a:p>
            <a:pPr marL="1168400" lvl="1" indent="-711200"/>
            <a:r>
              <a:rPr lang="zh-CN" altLang="en-US"/>
              <a:t>非人员促销方式：广告、公共关系、销售促进</a:t>
            </a:r>
          </a:p>
          <a:p>
            <a:pPr marL="1168400" lvl="1" indent="-711200"/>
            <a:r>
              <a:rPr lang="zh-CN" altLang="en-US"/>
              <a:t>人员促销方式</a:t>
            </a:r>
          </a:p>
          <a:p>
            <a:pPr marL="812800" indent="-812800"/>
            <a:endParaRPr lang="en-US" altLang="zh-CN"/>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6920191E-FDED-F13E-3570-97D9F25479B3}"/>
              </a:ext>
            </a:extLst>
          </p:cNvPr>
          <p:cNvSpPr>
            <a:spLocks noGrp="1" noChangeArrowheads="1"/>
          </p:cNvSpPr>
          <p:nvPr>
            <p:ph type="title"/>
          </p:nvPr>
        </p:nvSpPr>
        <p:spPr/>
        <p:txBody>
          <a:bodyPr/>
          <a:lstStyle/>
          <a:p>
            <a:endParaRPr lang="zh-CN" altLang="zh-CN"/>
          </a:p>
        </p:txBody>
      </p:sp>
      <p:sp>
        <p:nvSpPr>
          <p:cNvPr id="7171" name="Rectangle 3">
            <a:extLst>
              <a:ext uri="{FF2B5EF4-FFF2-40B4-BE49-F238E27FC236}">
                <a16:creationId xmlns:a16="http://schemas.microsoft.com/office/drawing/2014/main" id="{AC8EB01B-AEB3-1BB5-84BF-12E004AA7CF8}"/>
              </a:ext>
            </a:extLst>
          </p:cNvPr>
          <p:cNvSpPr>
            <a:spLocks noGrp="1" noChangeArrowheads="1"/>
          </p:cNvSpPr>
          <p:nvPr>
            <p:ph type="body" idx="1"/>
          </p:nvPr>
        </p:nvSpPr>
        <p:spPr/>
        <p:txBody>
          <a:bodyPr/>
          <a:lstStyle/>
          <a:p>
            <a:r>
              <a:rPr lang="zh-CN" altLang="en-US"/>
              <a:t>促销组合决策的影响因素 </a:t>
            </a:r>
          </a:p>
          <a:p>
            <a:pPr lvl="1"/>
            <a:r>
              <a:rPr lang="zh-CN" altLang="en-US"/>
              <a:t>产品和市场类型。</a:t>
            </a:r>
          </a:p>
          <a:p>
            <a:pPr lvl="1"/>
            <a:r>
              <a:rPr lang="zh-CN" altLang="en-US"/>
              <a:t>“推”或“拉”式策略。</a:t>
            </a:r>
          </a:p>
          <a:p>
            <a:pPr lvl="1"/>
            <a:r>
              <a:rPr lang="zh-CN" altLang="en-US"/>
              <a:t>消费者购买过程的阶段。</a:t>
            </a:r>
          </a:p>
          <a:p>
            <a:pPr lvl="1"/>
            <a:r>
              <a:rPr lang="zh-CN" altLang="en-US"/>
              <a:t>产品生命周期的阶段。 </a:t>
            </a:r>
          </a:p>
          <a:p>
            <a:pPr lvl="1"/>
            <a:r>
              <a:rPr lang="zh-CN" altLang="en-US"/>
              <a:t>促销预算。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F832FBC-2B1E-A8CB-67A6-EA3E02BFE2E5}"/>
              </a:ext>
            </a:extLst>
          </p:cNvPr>
          <p:cNvSpPr>
            <a:spLocks noGrp="1"/>
          </p:cNvSpPr>
          <p:nvPr>
            <p:ph type="title"/>
          </p:nvPr>
        </p:nvSpPr>
        <p:spPr/>
        <p:txBody>
          <a:bodyPr/>
          <a:lstStyle/>
          <a:p>
            <a:r>
              <a:rPr lang="zh-CN" altLang="zh-CN" sz="2400" b="1" kern="100" dirty="0">
                <a:effectLst/>
                <a:latin typeface="Times New Roman" panose="02020603050405020304" pitchFamily="18" charset="0"/>
                <a:ea typeface="宋体" panose="02010600030101010101" pitchFamily="2" charset="-122"/>
                <a:cs typeface="Times New Roman" panose="02020603050405020304" pitchFamily="18" charset="0"/>
              </a:rPr>
              <a:t>各种促销工具在消费者购买过程不同阶段的成本效应</a:t>
            </a:r>
            <a:endParaRPr lang="zh-CN" altLang="en-US" sz="2400" dirty="0"/>
          </a:p>
        </p:txBody>
      </p:sp>
      <p:grpSp>
        <p:nvGrpSpPr>
          <p:cNvPr id="4" name="画布 155">
            <a:extLst>
              <a:ext uri="{FF2B5EF4-FFF2-40B4-BE49-F238E27FC236}">
                <a16:creationId xmlns:a16="http://schemas.microsoft.com/office/drawing/2014/main" id="{DCC5A011-C484-9EB3-4B6E-044991C9469B}"/>
              </a:ext>
            </a:extLst>
          </p:cNvPr>
          <p:cNvGrpSpPr/>
          <p:nvPr/>
        </p:nvGrpSpPr>
        <p:grpSpPr>
          <a:xfrm>
            <a:off x="1043608" y="1417638"/>
            <a:ext cx="7200800" cy="4459633"/>
            <a:chOff x="0" y="0"/>
            <a:chExt cx="5029200" cy="2732405"/>
          </a:xfrm>
        </p:grpSpPr>
        <p:sp>
          <p:nvSpPr>
            <p:cNvPr id="5" name="矩形 4">
              <a:extLst>
                <a:ext uri="{FF2B5EF4-FFF2-40B4-BE49-F238E27FC236}">
                  <a16:creationId xmlns:a16="http://schemas.microsoft.com/office/drawing/2014/main" id="{75B5F2C1-C0F1-47EE-3FAD-BEFD872406FA}"/>
                </a:ext>
              </a:extLst>
            </p:cNvPr>
            <p:cNvSpPr/>
            <p:nvPr/>
          </p:nvSpPr>
          <p:spPr>
            <a:xfrm>
              <a:off x="0" y="0"/>
              <a:ext cx="5029200" cy="2732405"/>
            </a:xfrm>
            <a:prstGeom prst="rect">
              <a:avLst/>
            </a:prstGeom>
            <a:noFill/>
            <a:ln>
              <a:noFill/>
            </a:ln>
          </p:spPr>
        </p:sp>
        <p:cxnSp>
          <p:nvCxnSpPr>
            <p:cNvPr id="6" name="Line 156">
              <a:extLst>
                <a:ext uri="{FF2B5EF4-FFF2-40B4-BE49-F238E27FC236}">
                  <a16:creationId xmlns:a16="http://schemas.microsoft.com/office/drawing/2014/main" id="{5B8BF07E-6735-2F17-51BC-9BB87D60C597}"/>
                </a:ext>
              </a:extLst>
            </p:cNvPr>
            <p:cNvCxnSpPr>
              <a:cxnSpLocks noChangeShapeType="1"/>
            </p:cNvCxnSpPr>
            <p:nvPr/>
          </p:nvCxnSpPr>
          <p:spPr bwMode="auto">
            <a:xfrm>
              <a:off x="457134" y="2477176"/>
              <a:ext cx="4343500" cy="729"/>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7" name="Line 157">
              <a:extLst>
                <a:ext uri="{FF2B5EF4-FFF2-40B4-BE49-F238E27FC236}">
                  <a16:creationId xmlns:a16="http://schemas.microsoft.com/office/drawing/2014/main" id="{C675F11A-E6E1-C621-6326-A0AABC733111}"/>
                </a:ext>
              </a:extLst>
            </p:cNvPr>
            <p:cNvCxnSpPr>
              <a:cxnSpLocks noChangeShapeType="1"/>
            </p:cNvCxnSpPr>
            <p:nvPr/>
          </p:nvCxnSpPr>
          <p:spPr bwMode="auto">
            <a:xfrm flipV="1">
              <a:off x="457134" y="99175"/>
              <a:ext cx="0" cy="2378002"/>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sp>
          <p:nvSpPr>
            <p:cNvPr id="8" name="Freeform 158">
              <a:extLst>
                <a:ext uri="{FF2B5EF4-FFF2-40B4-BE49-F238E27FC236}">
                  <a16:creationId xmlns:a16="http://schemas.microsoft.com/office/drawing/2014/main" id="{47514BD9-6DFA-3711-B971-85B6A973A04E}"/>
                </a:ext>
              </a:extLst>
            </p:cNvPr>
            <p:cNvSpPr>
              <a:spLocks/>
            </p:cNvSpPr>
            <p:nvPr/>
          </p:nvSpPr>
          <p:spPr bwMode="auto">
            <a:xfrm>
              <a:off x="914267" y="676721"/>
              <a:ext cx="3314584" cy="1701281"/>
            </a:xfrm>
            <a:custGeom>
              <a:avLst/>
              <a:gdLst>
                <a:gd name="T0" fmla="*/ 0 w 5220"/>
                <a:gd name="T1" fmla="*/ 2678 h 2678"/>
                <a:gd name="T2" fmla="*/ 2520 w 5220"/>
                <a:gd name="T3" fmla="*/ 494 h 2678"/>
                <a:gd name="T4" fmla="*/ 3780 w 5220"/>
                <a:gd name="T5" fmla="*/ 26 h 2678"/>
                <a:gd name="T6" fmla="*/ 5220 w 5220"/>
                <a:gd name="T7" fmla="*/ 650 h 2678"/>
              </a:gdLst>
              <a:ahLst/>
              <a:cxnLst>
                <a:cxn ang="0">
                  <a:pos x="T0" y="T1"/>
                </a:cxn>
                <a:cxn ang="0">
                  <a:pos x="T2" y="T3"/>
                </a:cxn>
                <a:cxn ang="0">
                  <a:pos x="T4" y="T5"/>
                </a:cxn>
                <a:cxn ang="0">
                  <a:pos x="T6" y="T7"/>
                </a:cxn>
              </a:cxnLst>
              <a:rect l="0" t="0" r="r" b="b"/>
              <a:pathLst>
                <a:path w="5220" h="2678">
                  <a:moveTo>
                    <a:pt x="0" y="2678"/>
                  </a:moveTo>
                  <a:cubicBezTo>
                    <a:pt x="945" y="1807"/>
                    <a:pt x="1890" y="936"/>
                    <a:pt x="2520" y="494"/>
                  </a:cubicBezTo>
                  <a:cubicBezTo>
                    <a:pt x="3150" y="52"/>
                    <a:pt x="3330" y="0"/>
                    <a:pt x="3780" y="26"/>
                  </a:cubicBezTo>
                  <a:cubicBezTo>
                    <a:pt x="4230" y="52"/>
                    <a:pt x="4980" y="546"/>
                    <a:pt x="5220" y="65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sp>
          <p:nvSpPr>
            <p:cNvPr id="9" name="Freeform 159">
              <a:extLst>
                <a:ext uri="{FF2B5EF4-FFF2-40B4-BE49-F238E27FC236}">
                  <a16:creationId xmlns:a16="http://schemas.microsoft.com/office/drawing/2014/main" id="{EF719536-C91F-25BF-0054-C45EB8EDEE26}"/>
                </a:ext>
              </a:extLst>
            </p:cNvPr>
            <p:cNvSpPr>
              <a:spLocks/>
            </p:cNvSpPr>
            <p:nvPr/>
          </p:nvSpPr>
          <p:spPr bwMode="auto">
            <a:xfrm>
              <a:off x="1028916" y="296794"/>
              <a:ext cx="3314584" cy="2114022"/>
            </a:xfrm>
            <a:custGeom>
              <a:avLst/>
              <a:gdLst>
                <a:gd name="T0" fmla="*/ 0 w 5220"/>
                <a:gd name="T1" fmla="*/ 0 h 3328"/>
                <a:gd name="T2" fmla="*/ 1980 w 5220"/>
                <a:gd name="T3" fmla="*/ 2808 h 3328"/>
                <a:gd name="T4" fmla="*/ 4140 w 5220"/>
                <a:gd name="T5" fmla="*/ 3120 h 3328"/>
                <a:gd name="T6" fmla="*/ 5220 w 5220"/>
                <a:gd name="T7" fmla="*/ 2496 h 3328"/>
              </a:gdLst>
              <a:ahLst/>
              <a:cxnLst>
                <a:cxn ang="0">
                  <a:pos x="T0" y="T1"/>
                </a:cxn>
                <a:cxn ang="0">
                  <a:pos x="T2" y="T3"/>
                </a:cxn>
                <a:cxn ang="0">
                  <a:pos x="T4" y="T5"/>
                </a:cxn>
                <a:cxn ang="0">
                  <a:pos x="T6" y="T7"/>
                </a:cxn>
              </a:cxnLst>
              <a:rect l="0" t="0" r="r" b="b"/>
              <a:pathLst>
                <a:path w="5220" h="3328">
                  <a:moveTo>
                    <a:pt x="0" y="0"/>
                  </a:moveTo>
                  <a:cubicBezTo>
                    <a:pt x="645" y="1144"/>
                    <a:pt x="1290" y="2288"/>
                    <a:pt x="1980" y="2808"/>
                  </a:cubicBezTo>
                  <a:cubicBezTo>
                    <a:pt x="2670" y="3328"/>
                    <a:pt x="3600" y="3172"/>
                    <a:pt x="4140" y="3120"/>
                  </a:cubicBezTo>
                  <a:cubicBezTo>
                    <a:pt x="4680" y="3068"/>
                    <a:pt x="4950" y="2782"/>
                    <a:pt x="5220" y="2496"/>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sp>
          <p:nvSpPr>
            <p:cNvPr id="10" name="Freeform 160">
              <a:extLst>
                <a:ext uri="{FF2B5EF4-FFF2-40B4-BE49-F238E27FC236}">
                  <a16:creationId xmlns:a16="http://schemas.microsoft.com/office/drawing/2014/main" id="{531D517F-4861-BC0C-B858-374A5F9C9017}"/>
                </a:ext>
              </a:extLst>
            </p:cNvPr>
            <p:cNvSpPr>
              <a:spLocks/>
            </p:cNvSpPr>
            <p:nvPr/>
          </p:nvSpPr>
          <p:spPr bwMode="auto">
            <a:xfrm>
              <a:off x="914267" y="495144"/>
              <a:ext cx="3314584" cy="1684509"/>
            </a:xfrm>
            <a:custGeom>
              <a:avLst/>
              <a:gdLst>
                <a:gd name="T0" fmla="*/ 0 w 5220"/>
                <a:gd name="T1" fmla="*/ 2652 h 2652"/>
                <a:gd name="T2" fmla="*/ 2340 w 5220"/>
                <a:gd name="T3" fmla="*/ 2340 h 2652"/>
                <a:gd name="T4" fmla="*/ 3240 w 5220"/>
                <a:gd name="T5" fmla="*/ 1716 h 2652"/>
                <a:gd name="T6" fmla="*/ 3780 w 5220"/>
                <a:gd name="T7" fmla="*/ 624 h 2652"/>
                <a:gd name="T8" fmla="*/ 5220 w 5220"/>
                <a:gd name="T9" fmla="*/ 0 h 2652"/>
              </a:gdLst>
              <a:ahLst/>
              <a:cxnLst>
                <a:cxn ang="0">
                  <a:pos x="T0" y="T1"/>
                </a:cxn>
                <a:cxn ang="0">
                  <a:pos x="T2" y="T3"/>
                </a:cxn>
                <a:cxn ang="0">
                  <a:pos x="T4" y="T5"/>
                </a:cxn>
                <a:cxn ang="0">
                  <a:pos x="T6" y="T7"/>
                </a:cxn>
                <a:cxn ang="0">
                  <a:pos x="T8" y="T9"/>
                </a:cxn>
              </a:cxnLst>
              <a:rect l="0" t="0" r="r" b="b"/>
              <a:pathLst>
                <a:path w="5220" h="2652">
                  <a:moveTo>
                    <a:pt x="0" y="2652"/>
                  </a:moveTo>
                  <a:cubicBezTo>
                    <a:pt x="900" y="2574"/>
                    <a:pt x="1800" y="2496"/>
                    <a:pt x="2340" y="2340"/>
                  </a:cubicBezTo>
                  <a:cubicBezTo>
                    <a:pt x="2880" y="2184"/>
                    <a:pt x="3000" y="2002"/>
                    <a:pt x="3240" y="1716"/>
                  </a:cubicBezTo>
                  <a:cubicBezTo>
                    <a:pt x="3480" y="1430"/>
                    <a:pt x="3450" y="910"/>
                    <a:pt x="3780" y="624"/>
                  </a:cubicBezTo>
                  <a:cubicBezTo>
                    <a:pt x="4110" y="338"/>
                    <a:pt x="4665" y="169"/>
                    <a:pt x="5220" y="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sp>
          <p:nvSpPr>
            <p:cNvPr id="11" name="Rectangle 161">
              <a:extLst>
                <a:ext uri="{FF2B5EF4-FFF2-40B4-BE49-F238E27FC236}">
                  <a16:creationId xmlns:a16="http://schemas.microsoft.com/office/drawing/2014/main" id="{FACFEE60-FE77-61F6-60FB-9341CA1E6792}"/>
                </a:ext>
              </a:extLst>
            </p:cNvPr>
            <p:cNvSpPr>
              <a:spLocks noChangeArrowheads="1"/>
            </p:cNvSpPr>
            <p:nvPr/>
          </p:nvSpPr>
          <p:spPr bwMode="auto">
            <a:xfrm>
              <a:off x="4296034" y="368988"/>
              <a:ext cx="542572" cy="20782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销售促进</a:t>
              </a:r>
            </a:p>
          </p:txBody>
        </p:sp>
        <p:sp>
          <p:nvSpPr>
            <p:cNvPr id="12" name="Rectangle 162">
              <a:extLst>
                <a:ext uri="{FF2B5EF4-FFF2-40B4-BE49-F238E27FC236}">
                  <a16:creationId xmlns:a16="http://schemas.microsoft.com/office/drawing/2014/main" id="{51504724-1220-8869-C772-A40C8FF74FD3}"/>
                </a:ext>
              </a:extLst>
            </p:cNvPr>
            <p:cNvSpPr>
              <a:spLocks noChangeArrowheads="1"/>
            </p:cNvSpPr>
            <p:nvPr/>
          </p:nvSpPr>
          <p:spPr bwMode="auto">
            <a:xfrm>
              <a:off x="3065319" y="2518742"/>
              <a:ext cx="292669" cy="20710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购买</a:t>
              </a:r>
            </a:p>
          </p:txBody>
        </p:sp>
        <p:sp>
          <p:nvSpPr>
            <p:cNvPr id="13" name="Rectangle 163">
              <a:extLst>
                <a:ext uri="{FF2B5EF4-FFF2-40B4-BE49-F238E27FC236}">
                  <a16:creationId xmlns:a16="http://schemas.microsoft.com/office/drawing/2014/main" id="{4228B966-4FE9-F539-A877-C6EE1AF18950}"/>
                </a:ext>
              </a:extLst>
            </p:cNvPr>
            <p:cNvSpPr>
              <a:spLocks noChangeArrowheads="1"/>
            </p:cNvSpPr>
            <p:nvPr/>
          </p:nvSpPr>
          <p:spPr bwMode="auto">
            <a:xfrm>
              <a:off x="2390823" y="2516554"/>
              <a:ext cx="542572" cy="20710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信服</a:t>
              </a:r>
            </a:p>
          </p:txBody>
        </p:sp>
        <p:sp>
          <p:nvSpPr>
            <p:cNvPr id="14" name="Rectangle 164">
              <a:extLst>
                <a:ext uri="{FF2B5EF4-FFF2-40B4-BE49-F238E27FC236}">
                  <a16:creationId xmlns:a16="http://schemas.microsoft.com/office/drawing/2014/main" id="{96E8D796-67E4-8B79-37EC-ACB5D0D91EB7}"/>
                </a:ext>
              </a:extLst>
            </p:cNvPr>
            <p:cNvSpPr>
              <a:spLocks noChangeArrowheads="1"/>
            </p:cNvSpPr>
            <p:nvPr/>
          </p:nvSpPr>
          <p:spPr bwMode="auto">
            <a:xfrm>
              <a:off x="1677374" y="2523118"/>
              <a:ext cx="541112" cy="209287"/>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理解</a:t>
              </a:r>
            </a:p>
          </p:txBody>
        </p:sp>
        <p:sp>
          <p:nvSpPr>
            <p:cNvPr id="15" name="Rectangle 165">
              <a:extLst>
                <a:ext uri="{FF2B5EF4-FFF2-40B4-BE49-F238E27FC236}">
                  <a16:creationId xmlns:a16="http://schemas.microsoft.com/office/drawing/2014/main" id="{AA3A4FCF-9373-A548-5C18-D83195B75F46}"/>
                </a:ext>
              </a:extLst>
            </p:cNvPr>
            <p:cNvSpPr>
              <a:spLocks noChangeArrowheads="1"/>
            </p:cNvSpPr>
            <p:nvPr/>
          </p:nvSpPr>
          <p:spPr bwMode="auto">
            <a:xfrm>
              <a:off x="1096098" y="2518013"/>
              <a:ext cx="541842" cy="20782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认知</a:t>
              </a:r>
            </a:p>
          </p:txBody>
        </p:sp>
        <p:sp>
          <p:nvSpPr>
            <p:cNvPr id="16" name="Rectangle 166">
              <a:extLst>
                <a:ext uri="{FF2B5EF4-FFF2-40B4-BE49-F238E27FC236}">
                  <a16:creationId xmlns:a16="http://schemas.microsoft.com/office/drawing/2014/main" id="{CA4F338A-2568-4559-D0FF-F496C639ADBD}"/>
                </a:ext>
              </a:extLst>
            </p:cNvPr>
            <p:cNvSpPr>
              <a:spLocks noChangeArrowheads="1"/>
            </p:cNvSpPr>
            <p:nvPr/>
          </p:nvSpPr>
          <p:spPr bwMode="auto">
            <a:xfrm>
              <a:off x="3562428" y="2515825"/>
              <a:ext cx="543303" cy="20782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再次购买</a:t>
              </a:r>
            </a:p>
          </p:txBody>
        </p:sp>
        <p:sp>
          <p:nvSpPr>
            <p:cNvPr id="17" name="Rectangle 167">
              <a:extLst>
                <a:ext uri="{FF2B5EF4-FFF2-40B4-BE49-F238E27FC236}">
                  <a16:creationId xmlns:a16="http://schemas.microsoft.com/office/drawing/2014/main" id="{4C44EEFA-F5CD-5E75-E1A0-4C8898D4F40E}"/>
                </a:ext>
              </a:extLst>
            </p:cNvPr>
            <p:cNvSpPr>
              <a:spLocks noChangeArrowheads="1"/>
            </p:cNvSpPr>
            <p:nvPr/>
          </p:nvSpPr>
          <p:spPr bwMode="auto">
            <a:xfrm>
              <a:off x="4343500" y="1782954"/>
              <a:ext cx="685700" cy="20782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广告与公关</a:t>
              </a:r>
            </a:p>
          </p:txBody>
        </p:sp>
        <p:sp>
          <p:nvSpPr>
            <p:cNvPr id="18" name="Rectangle 168">
              <a:extLst>
                <a:ext uri="{FF2B5EF4-FFF2-40B4-BE49-F238E27FC236}">
                  <a16:creationId xmlns:a16="http://schemas.microsoft.com/office/drawing/2014/main" id="{3F935114-76F4-24EC-DF68-E04D9DB4E4F3}"/>
                </a:ext>
              </a:extLst>
            </p:cNvPr>
            <p:cNvSpPr>
              <a:spLocks noChangeArrowheads="1"/>
            </p:cNvSpPr>
            <p:nvPr/>
          </p:nvSpPr>
          <p:spPr bwMode="auto">
            <a:xfrm>
              <a:off x="4277047" y="1010705"/>
              <a:ext cx="541842" cy="207829"/>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人员推销</a:t>
              </a:r>
            </a:p>
          </p:txBody>
        </p:sp>
        <p:sp>
          <p:nvSpPr>
            <p:cNvPr id="19" name="Rectangle 169">
              <a:extLst>
                <a:ext uri="{FF2B5EF4-FFF2-40B4-BE49-F238E27FC236}">
                  <a16:creationId xmlns:a16="http://schemas.microsoft.com/office/drawing/2014/main" id="{05A114AB-44CF-CDCE-DCA9-BB71BAC3D846}"/>
                </a:ext>
              </a:extLst>
            </p:cNvPr>
            <p:cNvSpPr>
              <a:spLocks noChangeArrowheads="1"/>
            </p:cNvSpPr>
            <p:nvPr/>
          </p:nvSpPr>
          <p:spPr bwMode="auto">
            <a:xfrm>
              <a:off x="94932" y="142199"/>
              <a:ext cx="276763" cy="1039874"/>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促销工具的成本效应</a:t>
              </a:r>
            </a:p>
          </p:txBody>
        </p:sp>
      </p:grpSp>
    </p:spTree>
    <p:extLst>
      <p:ext uri="{BB962C8B-B14F-4D97-AF65-F5344CB8AC3E}">
        <p14:creationId xmlns:p14="http://schemas.microsoft.com/office/powerpoint/2010/main" val="13331529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6C05CE8-C82E-904D-FAB2-1663E6219F52}"/>
              </a:ext>
            </a:extLst>
          </p:cNvPr>
          <p:cNvSpPr>
            <a:spLocks noGrp="1"/>
          </p:cNvSpPr>
          <p:nvPr>
            <p:ph type="title"/>
          </p:nvPr>
        </p:nvSpPr>
        <p:spPr/>
        <p:txBody>
          <a:bodyPr/>
          <a:lstStyle/>
          <a:p>
            <a:r>
              <a:rPr lang="zh-CN" altLang="zh-CN" sz="2800" b="1" kern="100" dirty="0">
                <a:effectLst/>
                <a:latin typeface="Times New Roman" panose="02020603050405020304" pitchFamily="18" charset="0"/>
                <a:ea typeface="宋体" panose="02010600030101010101" pitchFamily="2" charset="-122"/>
                <a:cs typeface="Times New Roman" panose="02020603050405020304" pitchFamily="18" charset="0"/>
              </a:rPr>
              <a:t>各种促销工具在产品生命周期不同阶段的成本效应</a:t>
            </a:r>
            <a:endParaRPr lang="zh-CN" altLang="en-US" sz="2800" dirty="0"/>
          </a:p>
        </p:txBody>
      </p:sp>
      <p:grpSp>
        <p:nvGrpSpPr>
          <p:cNvPr id="5" name="画布 170">
            <a:extLst>
              <a:ext uri="{FF2B5EF4-FFF2-40B4-BE49-F238E27FC236}">
                <a16:creationId xmlns:a16="http://schemas.microsoft.com/office/drawing/2014/main" id="{EFB6439C-4666-E76D-06D6-CABC721EC5C7}"/>
              </a:ext>
            </a:extLst>
          </p:cNvPr>
          <p:cNvGrpSpPr/>
          <p:nvPr/>
        </p:nvGrpSpPr>
        <p:grpSpPr>
          <a:xfrm>
            <a:off x="611560" y="1417638"/>
            <a:ext cx="7920880" cy="4531641"/>
            <a:chOff x="0" y="0"/>
            <a:chExt cx="4914900" cy="2237105"/>
          </a:xfrm>
        </p:grpSpPr>
        <p:sp>
          <p:nvSpPr>
            <p:cNvPr id="6" name="矩形 5">
              <a:extLst>
                <a:ext uri="{FF2B5EF4-FFF2-40B4-BE49-F238E27FC236}">
                  <a16:creationId xmlns:a16="http://schemas.microsoft.com/office/drawing/2014/main" id="{D740F368-D40C-AA92-7D85-8A6B9285E4A0}"/>
                </a:ext>
              </a:extLst>
            </p:cNvPr>
            <p:cNvSpPr/>
            <p:nvPr/>
          </p:nvSpPr>
          <p:spPr>
            <a:xfrm>
              <a:off x="0" y="0"/>
              <a:ext cx="4914900" cy="2237105"/>
            </a:xfrm>
            <a:prstGeom prst="rect">
              <a:avLst/>
            </a:prstGeom>
            <a:noFill/>
            <a:ln>
              <a:noFill/>
            </a:ln>
          </p:spPr>
        </p:sp>
        <p:cxnSp>
          <p:nvCxnSpPr>
            <p:cNvPr id="7" name="Line 172">
              <a:extLst>
                <a:ext uri="{FF2B5EF4-FFF2-40B4-BE49-F238E27FC236}">
                  <a16:creationId xmlns:a16="http://schemas.microsoft.com/office/drawing/2014/main" id="{A68032CB-5917-618F-C0C8-9FB76F828455}"/>
                </a:ext>
              </a:extLst>
            </p:cNvPr>
            <p:cNvCxnSpPr>
              <a:cxnSpLocks noChangeShapeType="1"/>
            </p:cNvCxnSpPr>
            <p:nvPr/>
          </p:nvCxnSpPr>
          <p:spPr bwMode="auto">
            <a:xfrm>
              <a:off x="457166" y="1981894"/>
              <a:ext cx="4343808" cy="729"/>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8" name="Line 173">
              <a:extLst>
                <a:ext uri="{FF2B5EF4-FFF2-40B4-BE49-F238E27FC236}">
                  <a16:creationId xmlns:a16="http://schemas.microsoft.com/office/drawing/2014/main" id="{B4AEEF51-A5A7-E064-EE2F-B259F29F9A12}"/>
                </a:ext>
              </a:extLst>
            </p:cNvPr>
            <p:cNvCxnSpPr>
              <a:cxnSpLocks noChangeShapeType="1"/>
            </p:cNvCxnSpPr>
            <p:nvPr/>
          </p:nvCxnSpPr>
          <p:spPr bwMode="auto">
            <a:xfrm flipV="1">
              <a:off x="457166" y="99168"/>
              <a:ext cx="730" cy="1882727"/>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sp>
          <p:nvSpPr>
            <p:cNvPr id="9" name="Rectangle 177">
              <a:extLst>
                <a:ext uri="{FF2B5EF4-FFF2-40B4-BE49-F238E27FC236}">
                  <a16:creationId xmlns:a16="http://schemas.microsoft.com/office/drawing/2014/main" id="{4781AB06-11FF-C9CF-2673-ADF7B45A0800}"/>
                </a:ext>
              </a:extLst>
            </p:cNvPr>
            <p:cNvSpPr>
              <a:spLocks noChangeArrowheads="1"/>
            </p:cNvSpPr>
            <p:nvPr/>
          </p:nvSpPr>
          <p:spPr bwMode="auto">
            <a:xfrm>
              <a:off x="4115225" y="396671"/>
              <a:ext cx="542611" cy="20708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销售促进</a:t>
              </a:r>
            </a:p>
          </p:txBody>
        </p:sp>
        <p:sp>
          <p:nvSpPr>
            <p:cNvPr id="10" name="Rectangle 178">
              <a:extLst>
                <a:ext uri="{FF2B5EF4-FFF2-40B4-BE49-F238E27FC236}">
                  <a16:creationId xmlns:a16="http://schemas.microsoft.com/office/drawing/2014/main" id="{4BC3E75B-9528-4929-B069-07FBA8C6A10B}"/>
                </a:ext>
              </a:extLst>
            </p:cNvPr>
            <p:cNvSpPr>
              <a:spLocks noChangeArrowheads="1"/>
            </p:cNvSpPr>
            <p:nvPr/>
          </p:nvSpPr>
          <p:spPr bwMode="auto">
            <a:xfrm>
              <a:off x="3057755" y="2015044"/>
              <a:ext cx="300234" cy="20708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衰退</a:t>
              </a:r>
            </a:p>
          </p:txBody>
        </p:sp>
        <p:sp>
          <p:nvSpPr>
            <p:cNvPr id="11" name="Rectangle 179">
              <a:extLst>
                <a:ext uri="{FF2B5EF4-FFF2-40B4-BE49-F238E27FC236}">
                  <a16:creationId xmlns:a16="http://schemas.microsoft.com/office/drawing/2014/main" id="{3858DEB4-4D11-0173-5091-16460976CF0E}"/>
                </a:ext>
              </a:extLst>
            </p:cNvPr>
            <p:cNvSpPr>
              <a:spLocks noChangeArrowheads="1"/>
            </p:cNvSpPr>
            <p:nvPr/>
          </p:nvSpPr>
          <p:spPr bwMode="auto">
            <a:xfrm>
              <a:off x="2390993" y="2021270"/>
              <a:ext cx="542611" cy="20708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成熟</a:t>
              </a:r>
            </a:p>
          </p:txBody>
        </p:sp>
        <p:sp>
          <p:nvSpPr>
            <p:cNvPr id="12" name="Rectangle 180">
              <a:extLst>
                <a:ext uri="{FF2B5EF4-FFF2-40B4-BE49-F238E27FC236}">
                  <a16:creationId xmlns:a16="http://schemas.microsoft.com/office/drawing/2014/main" id="{BB6D5A32-1278-1545-C6E2-FB8214754FA9}"/>
                </a:ext>
              </a:extLst>
            </p:cNvPr>
            <p:cNvSpPr>
              <a:spLocks noChangeArrowheads="1"/>
            </p:cNvSpPr>
            <p:nvPr/>
          </p:nvSpPr>
          <p:spPr bwMode="auto">
            <a:xfrm>
              <a:off x="1747532" y="2012268"/>
              <a:ext cx="341969" cy="209273"/>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成长</a:t>
              </a:r>
            </a:p>
          </p:txBody>
        </p:sp>
        <p:sp>
          <p:nvSpPr>
            <p:cNvPr id="13" name="Rectangle 181">
              <a:extLst>
                <a:ext uri="{FF2B5EF4-FFF2-40B4-BE49-F238E27FC236}">
                  <a16:creationId xmlns:a16="http://schemas.microsoft.com/office/drawing/2014/main" id="{BE063C14-703B-6985-758B-3DB30267CC21}"/>
                </a:ext>
              </a:extLst>
            </p:cNvPr>
            <p:cNvSpPr>
              <a:spLocks noChangeArrowheads="1"/>
            </p:cNvSpPr>
            <p:nvPr/>
          </p:nvSpPr>
          <p:spPr bwMode="auto">
            <a:xfrm>
              <a:off x="1096176" y="2022728"/>
              <a:ext cx="541881" cy="20781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引入</a:t>
              </a:r>
            </a:p>
          </p:txBody>
        </p:sp>
        <p:sp>
          <p:nvSpPr>
            <p:cNvPr id="14" name="Rectangle 183">
              <a:extLst>
                <a:ext uri="{FF2B5EF4-FFF2-40B4-BE49-F238E27FC236}">
                  <a16:creationId xmlns:a16="http://schemas.microsoft.com/office/drawing/2014/main" id="{FAB7E90A-4BE5-6BB7-1BF0-9014763CA0BA}"/>
                </a:ext>
              </a:extLst>
            </p:cNvPr>
            <p:cNvSpPr>
              <a:spLocks noChangeArrowheads="1"/>
            </p:cNvSpPr>
            <p:nvPr/>
          </p:nvSpPr>
          <p:spPr bwMode="auto">
            <a:xfrm>
              <a:off x="4115225" y="1089386"/>
              <a:ext cx="685749" cy="20781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广告与公关</a:t>
              </a:r>
            </a:p>
          </p:txBody>
        </p:sp>
        <p:sp>
          <p:nvSpPr>
            <p:cNvPr id="15" name="Rectangle 184">
              <a:extLst>
                <a:ext uri="{FF2B5EF4-FFF2-40B4-BE49-F238E27FC236}">
                  <a16:creationId xmlns:a16="http://schemas.microsoft.com/office/drawing/2014/main" id="{54FCF18E-6651-9A21-AF9D-AC9AB4D93113}"/>
                </a:ext>
              </a:extLst>
            </p:cNvPr>
            <p:cNvSpPr>
              <a:spLocks noChangeArrowheads="1"/>
            </p:cNvSpPr>
            <p:nvPr/>
          </p:nvSpPr>
          <p:spPr bwMode="auto">
            <a:xfrm>
              <a:off x="4000568" y="1486056"/>
              <a:ext cx="541881" cy="207815"/>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人员推销</a:t>
              </a:r>
            </a:p>
          </p:txBody>
        </p:sp>
        <p:sp>
          <p:nvSpPr>
            <p:cNvPr id="16" name="Rectangle 185">
              <a:extLst>
                <a:ext uri="{FF2B5EF4-FFF2-40B4-BE49-F238E27FC236}">
                  <a16:creationId xmlns:a16="http://schemas.microsoft.com/office/drawing/2014/main" id="{909B7477-BBA1-179E-9D97-7BB54629F6CF}"/>
                </a:ext>
              </a:extLst>
            </p:cNvPr>
            <p:cNvSpPr>
              <a:spLocks noChangeArrowheads="1"/>
            </p:cNvSpPr>
            <p:nvPr/>
          </p:nvSpPr>
          <p:spPr bwMode="auto">
            <a:xfrm>
              <a:off x="114657" y="198335"/>
              <a:ext cx="276783" cy="1039802"/>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rot="0" vert="horz" wrap="square" lIns="0" tIns="0" rIns="0" bIns="0" anchor="t" anchorCtr="0" upright="1">
              <a:noAutofit/>
            </a:bodyPr>
            <a:lstStyle/>
            <a:p>
              <a:pPr algn="just"/>
              <a:r>
                <a:rPr lang="zh-CN" sz="1400" kern="100">
                  <a:effectLst/>
                  <a:latin typeface="Times New Roman" panose="02020603050405020304" pitchFamily="18" charset="0"/>
                  <a:ea typeface="宋体" panose="02010600030101010101" pitchFamily="2" charset="-122"/>
                  <a:cs typeface="宋体" panose="02010600030101010101" pitchFamily="2" charset="-122"/>
                </a:rPr>
                <a:t>促销工具的成本效应</a:t>
              </a:r>
            </a:p>
          </p:txBody>
        </p:sp>
        <p:sp>
          <p:nvSpPr>
            <p:cNvPr id="17" name="Freeform 191">
              <a:extLst>
                <a:ext uri="{FF2B5EF4-FFF2-40B4-BE49-F238E27FC236}">
                  <a16:creationId xmlns:a16="http://schemas.microsoft.com/office/drawing/2014/main" id="{6738F5CE-82B0-E887-5F6C-645A66E35FB6}"/>
                </a:ext>
              </a:extLst>
            </p:cNvPr>
            <p:cNvSpPr>
              <a:spLocks/>
            </p:cNvSpPr>
            <p:nvPr/>
          </p:nvSpPr>
          <p:spPr bwMode="auto">
            <a:xfrm>
              <a:off x="685749" y="891779"/>
              <a:ext cx="3314819" cy="594277"/>
            </a:xfrm>
            <a:custGeom>
              <a:avLst/>
              <a:gdLst>
                <a:gd name="T0" fmla="*/ 0 w 5220"/>
                <a:gd name="T1" fmla="*/ 0 h 936"/>
                <a:gd name="T2" fmla="*/ 1080 w 5220"/>
                <a:gd name="T3" fmla="*/ 624 h 936"/>
                <a:gd name="T4" fmla="*/ 2520 w 5220"/>
                <a:gd name="T5" fmla="*/ 624 h 936"/>
                <a:gd name="T6" fmla="*/ 4140 w 5220"/>
                <a:gd name="T7" fmla="*/ 312 h 936"/>
                <a:gd name="T8" fmla="*/ 5220 w 5220"/>
                <a:gd name="T9" fmla="*/ 936 h 936"/>
              </a:gdLst>
              <a:ahLst/>
              <a:cxnLst>
                <a:cxn ang="0">
                  <a:pos x="T0" y="T1"/>
                </a:cxn>
                <a:cxn ang="0">
                  <a:pos x="T2" y="T3"/>
                </a:cxn>
                <a:cxn ang="0">
                  <a:pos x="T4" y="T5"/>
                </a:cxn>
                <a:cxn ang="0">
                  <a:pos x="T6" y="T7"/>
                </a:cxn>
                <a:cxn ang="0">
                  <a:pos x="T8" y="T9"/>
                </a:cxn>
              </a:cxnLst>
              <a:rect l="0" t="0" r="r" b="b"/>
              <a:pathLst>
                <a:path w="5220" h="936">
                  <a:moveTo>
                    <a:pt x="0" y="0"/>
                  </a:moveTo>
                  <a:cubicBezTo>
                    <a:pt x="330" y="260"/>
                    <a:pt x="660" y="520"/>
                    <a:pt x="1080" y="624"/>
                  </a:cubicBezTo>
                  <a:cubicBezTo>
                    <a:pt x="1500" y="728"/>
                    <a:pt x="2010" y="676"/>
                    <a:pt x="2520" y="624"/>
                  </a:cubicBezTo>
                  <a:cubicBezTo>
                    <a:pt x="3030" y="572"/>
                    <a:pt x="3690" y="260"/>
                    <a:pt x="4140" y="312"/>
                  </a:cubicBezTo>
                  <a:cubicBezTo>
                    <a:pt x="4590" y="364"/>
                    <a:pt x="5040" y="832"/>
                    <a:pt x="5220" y="936"/>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sp>
          <p:nvSpPr>
            <p:cNvPr id="18" name="Freeform 192">
              <a:extLst>
                <a:ext uri="{FF2B5EF4-FFF2-40B4-BE49-F238E27FC236}">
                  <a16:creationId xmlns:a16="http://schemas.microsoft.com/office/drawing/2014/main" id="{AF7E031A-D8D6-0208-6313-9CB0D21D0670}"/>
                </a:ext>
              </a:extLst>
            </p:cNvPr>
            <p:cNvSpPr>
              <a:spLocks/>
            </p:cNvSpPr>
            <p:nvPr/>
          </p:nvSpPr>
          <p:spPr bwMode="auto">
            <a:xfrm>
              <a:off x="790912" y="584068"/>
              <a:ext cx="3314819" cy="594277"/>
            </a:xfrm>
            <a:custGeom>
              <a:avLst/>
              <a:gdLst>
                <a:gd name="T0" fmla="*/ 0 w 5220"/>
                <a:gd name="T1" fmla="*/ 0 h 936"/>
                <a:gd name="T2" fmla="*/ 1080 w 5220"/>
                <a:gd name="T3" fmla="*/ 624 h 936"/>
                <a:gd name="T4" fmla="*/ 2520 w 5220"/>
                <a:gd name="T5" fmla="*/ 624 h 936"/>
                <a:gd name="T6" fmla="*/ 4140 w 5220"/>
                <a:gd name="T7" fmla="*/ 312 h 936"/>
                <a:gd name="T8" fmla="*/ 5220 w 5220"/>
                <a:gd name="T9" fmla="*/ 936 h 936"/>
              </a:gdLst>
              <a:ahLst/>
              <a:cxnLst>
                <a:cxn ang="0">
                  <a:pos x="T0" y="T1"/>
                </a:cxn>
                <a:cxn ang="0">
                  <a:pos x="T2" y="T3"/>
                </a:cxn>
                <a:cxn ang="0">
                  <a:pos x="T4" y="T5"/>
                </a:cxn>
                <a:cxn ang="0">
                  <a:pos x="T6" y="T7"/>
                </a:cxn>
                <a:cxn ang="0">
                  <a:pos x="T8" y="T9"/>
                </a:cxn>
              </a:cxnLst>
              <a:rect l="0" t="0" r="r" b="b"/>
              <a:pathLst>
                <a:path w="5220" h="936">
                  <a:moveTo>
                    <a:pt x="0" y="0"/>
                  </a:moveTo>
                  <a:cubicBezTo>
                    <a:pt x="330" y="260"/>
                    <a:pt x="660" y="520"/>
                    <a:pt x="1080" y="624"/>
                  </a:cubicBezTo>
                  <a:cubicBezTo>
                    <a:pt x="1500" y="728"/>
                    <a:pt x="2010" y="676"/>
                    <a:pt x="2520" y="624"/>
                  </a:cubicBezTo>
                  <a:cubicBezTo>
                    <a:pt x="3030" y="572"/>
                    <a:pt x="3690" y="260"/>
                    <a:pt x="4140" y="312"/>
                  </a:cubicBezTo>
                  <a:cubicBezTo>
                    <a:pt x="4590" y="364"/>
                    <a:pt x="5040" y="832"/>
                    <a:pt x="5220" y="936"/>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sp>
          <p:nvSpPr>
            <p:cNvPr id="19" name="Freeform 193">
              <a:extLst>
                <a:ext uri="{FF2B5EF4-FFF2-40B4-BE49-F238E27FC236}">
                  <a16:creationId xmlns:a16="http://schemas.microsoft.com/office/drawing/2014/main" id="{B8CC1C85-190D-BBCA-273D-2F24D0EEC4AD}"/>
                </a:ext>
              </a:extLst>
            </p:cNvPr>
            <p:cNvSpPr>
              <a:spLocks/>
            </p:cNvSpPr>
            <p:nvPr/>
          </p:nvSpPr>
          <p:spPr bwMode="auto">
            <a:xfrm>
              <a:off x="685749" y="495109"/>
              <a:ext cx="3429476" cy="1321263"/>
            </a:xfrm>
            <a:custGeom>
              <a:avLst/>
              <a:gdLst>
                <a:gd name="T0" fmla="*/ 0 w 5400"/>
                <a:gd name="T1" fmla="*/ 1404 h 2080"/>
                <a:gd name="T2" fmla="*/ 1980 w 5400"/>
                <a:gd name="T3" fmla="*/ 2028 h 2080"/>
                <a:gd name="T4" fmla="*/ 3780 w 5400"/>
                <a:gd name="T5" fmla="*/ 1092 h 2080"/>
                <a:gd name="T6" fmla="*/ 4680 w 5400"/>
                <a:gd name="T7" fmla="*/ 312 h 2080"/>
                <a:gd name="T8" fmla="*/ 5400 w 5400"/>
                <a:gd name="T9" fmla="*/ 0 h 2080"/>
              </a:gdLst>
              <a:ahLst/>
              <a:cxnLst>
                <a:cxn ang="0">
                  <a:pos x="T0" y="T1"/>
                </a:cxn>
                <a:cxn ang="0">
                  <a:pos x="T2" y="T3"/>
                </a:cxn>
                <a:cxn ang="0">
                  <a:pos x="T4" y="T5"/>
                </a:cxn>
                <a:cxn ang="0">
                  <a:pos x="T6" y="T7"/>
                </a:cxn>
                <a:cxn ang="0">
                  <a:pos x="T8" y="T9"/>
                </a:cxn>
              </a:cxnLst>
              <a:rect l="0" t="0" r="r" b="b"/>
              <a:pathLst>
                <a:path w="5400" h="2080">
                  <a:moveTo>
                    <a:pt x="0" y="1404"/>
                  </a:moveTo>
                  <a:cubicBezTo>
                    <a:pt x="675" y="1742"/>
                    <a:pt x="1350" y="2080"/>
                    <a:pt x="1980" y="2028"/>
                  </a:cubicBezTo>
                  <a:cubicBezTo>
                    <a:pt x="2610" y="1976"/>
                    <a:pt x="3330" y="1378"/>
                    <a:pt x="3780" y="1092"/>
                  </a:cubicBezTo>
                  <a:cubicBezTo>
                    <a:pt x="4230" y="806"/>
                    <a:pt x="4410" y="494"/>
                    <a:pt x="4680" y="312"/>
                  </a:cubicBezTo>
                  <a:cubicBezTo>
                    <a:pt x="4950" y="130"/>
                    <a:pt x="5280" y="52"/>
                    <a:pt x="5400" y="0"/>
                  </a:cubicBezTo>
                </a:path>
              </a:pathLst>
            </a:custGeom>
            <a:noFill/>
            <a:ln w="9525">
              <a:solidFill>
                <a:srgbClr val="000000"/>
              </a:solidFill>
              <a:round/>
              <a:headEnd/>
              <a:tailEnd/>
            </a:ln>
            <a:extLst>
              <a:ext uri="{909E8E84-426E-40DD-AFC4-6F175D3DCCD1}">
                <a14:hiddenFill xmlns:a14="http://schemas.microsoft.com/office/drawing/2010/main">
                  <a:solidFill>
                    <a:srgbClr val="FFFFFF"/>
                  </a:solidFill>
                </a14:hiddenFill>
              </a:ext>
            </a:extLst>
          </p:spPr>
          <p:txBody>
            <a:bodyPr rot="0" vert="horz" wrap="square" lIns="91440" tIns="45720" rIns="91440" bIns="45720" anchor="t" anchorCtr="0" upright="1">
              <a:noAutofit/>
            </a:bodyPr>
            <a:lstStyle/>
            <a:p>
              <a:endParaRPr lang="zh-CN" altLang="en-US" sz="1400"/>
            </a:p>
          </p:txBody>
        </p:sp>
      </p:grpSp>
    </p:spTree>
    <p:extLst>
      <p:ext uri="{BB962C8B-B14F-4D97-AF65-F5344CB8AC3E}">
        <p14:creationId xmlns:p14="http://schemas.microsoft.com/office/powerpoint/2010/main" val="32985175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6" name="Rectangle 4">
            <a:extLst>
              <a:ext uri="{FF2B5EF4-FFF2-40B4-BE49-F238E27FC236}">
                <a16:creationId xmlns:a16="http://schemas.microsoft.com/office/drawing/2014/main" id="{549F6622-134B-9030-E843-C15CC641E5B7}"/>
              </a:ext>
            </a:extLst>
          </p:cNvPr>
          <p:cNvSpPr>
            <a:spLocks noGrp="1" noChangeArrowheads="1"/>
          </p:cNvSpPr>
          <p:nvPr>
            <p:ph type="ctrTitle"/>
          </p:nvPr>
        </p:nvSpPr>
        <p:spPr>
          <a:xfrm>
            <a:off x="685800" y="2130425"/>
            <a:ext cx="7772400" cy="1470025"/>
          </a:xfrm>
        </p:spPr>
        <p:txBody>
          <a:bodyPr anchor="ctr"/>
          <a:lstStyle/>
          <a:p>
            <a:r>
              <a:rPr lang="zh-CN" altLang="en-US" sz="4400"/>
              <a:t>第二节</a:t>
            </a:r>
          </a:p>
        </p:txBody>
      </p:sp>
      <p:sp>
        <p:nvSpPr>
          <p:cNvPr id="8197" name="Rectangle 5">
            <a:extLst>
              <a:ext uri="{FF2B5EF4-FFF2-40B4-BE49-F238E27FC236}">
                <a16:creationId xmlns:a16="http://schemas.microsoft.com/office/drawing/2014/main" id="{C8BB68D2-8DFE-022C-7F45-EBC1BA580D17}"/>
              </a:ext>
            </a:extLst>
          </p:cNvPr>
          <p:cNvSpPr>
            <a:spLocks noGrp="1" noChangeArrowheads="1"/>
          </p:cNvSpPr>
          <p:nvPr>
            <p:ph type="subTitle" idx="1"/>
          </p:nvPr>
        </p:nvSpPr>
        <p:spPr>
          <a:xfrm>
            <a:off x="1371600" y="3886200"/>
            <a:ext cx="6400800" cy="1752600"/>
          </a:xfrm>
        </p:spPr>
        <p:txBody>
          <a:bodyPr/>
          <a:lstStyle/>
          <a:p>
            <a:r>
              <a:rPr lang="zh-CN" altLang="en-US" sz="3200"/>
              <a:t>保险广告促销策略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F3537474-48D0-5FBA-35F0-18DBC78E8A85}"/>
              </a:ext>
            </a:extLst>
          </p:cNvPr>
          <p:cNvSpPr>
            <a:spLocks noGrp="1" noChangeArrowheads="1"/>
          </p:cNvSpPr>
          <p:nvPr>
            <p:ph type="title"/>
          </p:nvPr>
        </p:nvSpPr>
        <p:spPr/>
        <p:txBody>
          <a:bodyPr/>
          <a:lstStyle/>
          <a:p>
            <a:r>
              <a:rPr lang="zh-CN" altLang="en-US"/>
              <a:t>一、</a:t>
            </a:r>
            <a:r>
              <a:rPr lang="zh-CN" altLang="en-US" b="1"/>
              <a:t>广告及广告决策</a:t>
            </a:r>
            <a:r>
              <a:rPr lang="zh-CN" altLang="en-US"/>
              <a:t> </a:t>
            </a:r>
          </a:p>
        </p:txBody>
      </p:sp>
      <p:sp>
        <p:nvSpPr>
          <p:cNvPr id="10243" name="Rectangle 3">
            <a:extLst>
              <a:ext uri="{FF2B5EF4-FFF2-40B4-BE49-F238E27FC236}">
                <a16:creationId xmlns:a16="http://schemas.microsoft.com/office/drawing/2014/main" id="{915A6B3B-2D61-B94B-C13B-ADB46530D1FF}"/>
              </a:ext>
            </a:extLst>
          </p:cNvPr>
          <p:cNvSpPr>
            <a:spLocks noGrp="1" noChangeArrowheads="1"/>
          </p:cNvSpPr>
          <p:nvPr>
            <p:ph type="body" idx="1"/>
          </p:nvPr>
        </p:nvSpPr>
        <p:spPr/>
        <p:txBody>
          <a:bodyPr/>
          <a:lstStyle/>
          <a:p>
            <a:r>
              <a:rPr lang="zh-CN" altLang="en-US" sz="2800" dirty="0"/>
              <a:t>广告的定义：广告是一种由某个特定出资人发起的，通过大众传媒进行的非个人化的有偿沟通方式，其目的是说服或影响某类受众。</a:t>
            </a:r>
          </a:p>
          <a:p>
            <a:pPr lvl="1"/>
            <a:r>
              <a:rPr lang="zh-CN" altLang="en-US" sz="2400" dirty="0"/>
              <a:t>制定广告方案所需的</a:t>
            </a:r>
            <a:r>
              <a:rPr lang="en-US" altLang="zh-CN" sz="2400" dirty="0"/>
              <a:t>5</a:t>
            </a:r>
            <a:r>
              <a:rPr lang="zh-CN" altLang="en-US" sz="2400" dirty="0"/>
              <a:t>项主要决策（</a:t>
            </a:r>
            <a:r>
              <a:rPr lang="en-US" altLang="zh-CN" sz="2400" dirty="0"/>
              <a:t>5M</a:t>
            </a:r>
            <a:r>
              <a:rPr lang="zh-CN" altLang="en-US" sz="2400" dirty="0"/>
              <a:t>）</a:t>
            </a:r>
          </a:p>
          <a:p>
            <a:pPr lvl="2"/>
            <a:r>
              <a:rPr lang="zh-CN" altLang="en-US" sz="2000" dirty="0"/>
              <a:t>目标</a:t>
            </a:r>
            <a:r>
              <a:rPr lang="en-US" altLang="zh-CN" sz="2000" dirty="0"/>
              <a:t>——Mission</a:t>
            </a:r>
            <a:r>
              <a:rPr lang="zh-CN" altLang="en-US" sz="2000" dirty="0"/>
              <a:t>，广告的目的是什么？</a:t>
            </a:r>
          </a:p>
          <a:p>
            <a:pPr lvl="2"/>
            <a:r>
              <a:rPr lang="zh-CN" altLang="en-US" sz="2000" dirty="0"/>
              <a:t>预算</a:t>
            </a:r>
            <a:r>
              <a:rPr lang="en-US" altLang="zh-CN" sz="2000" dirty="0"/>
              <a:t>——Money</a:t>
            </a:r>
            <a:r>
              <a:rPr lang="zh-CN" altLang="en-US" sz="2000" dirty="0"/>
              <a:t>，打算花多少钱在广告宣传上？</a:t>
            </a:r>
          </a:p>
          <a:p>
            <a:pPr lvl="2"/>
            <a:r>
              <a:rPr lang="zh-CN" altLang="en-US" sz="2000" dirty="0"/>
              <a:t>信息</a:t>
            </a:r>
            <a:r>
              <a:rPr lang="en-US" altLang="zh-CN" sz="2000" dirty="0"/>
              <a:t>——Message</a:t>
            </a:r>
            <a:r>
              <a:rPr lang="zh-CN" altLang="en-US" sz="2000" dirty="0"/>
              <a:t>，要表达传送什么信息给消费者？</a:t>
            </a:r>
          </a:p>
          <a:p>
            <a:pPr lvl="2"/>
            <a:r>
              <a:rPr lang="zh-CN" altLang="en-US" sz="2000" dirty="0"/>
              <a:t>媒体</a:t>
            </a:r>
            <a:r>
              <a:rPr lang="en-US" altLang="zh-CN" sz="2000" dirty="0"/>
              <a:t>——Media</a:t>
            </a:r>
            <a:r>
              <a:rPr lang="zh-CN" altLang="en-US" sz="2000" dirty="0"/>
              <a:t>，使用什么媒体？</a:t>
            </a:r>
          </a:p>
          <a:p>
            <a:pPr lvl="2"/>
            <a:r>
              <a:rPr lang="zh-CN" altLang="en-US" sz="2000" dirty="0"/>
              <a:t>评估</a:t>
            </a:r>
            <a:r>
              <a:rPr lang="en-US" altLang="zh-CN" sz="2000" dirty="0"/>
              <a:t>——Measurement</a:t>
            </a:r>
            <a:r>
              <a:rPr lang="zh-CN" altLang="en-US" sz="2000" dirty="0"/>
              <a:t>，如何评价宣传效果？ </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292</TotalTime>
  <Words>1286</Words>
  <Application>Microsoft Office PowerPoint</Application>
  <PresentationFormat>全屏显示(4:3)</PresentationFormat>
  <Paragraphs>180</Paragraphs>
  <Slides>29</Slides>
  <Notes>0</Notes>
  <HiddenSlides>0</HiddenSlides>
  <MMClips>0</MMClips>
  <ScaleCrop>false</ScaleCrop>
  <HeadingPairs>
    <vt:vector size="6" baseType="variant">
      <vt:variant>
        <vt:lpstr>已用的字体</vt:lpstr>
      </vt:variant>
      <vt:variant>
        <vt:i4>2</vt:i4>
      </vt:variant>
      <vt:variant>
        <vt:lpstr>主题</vt:lpstr>
      </vt:variant>
      <vt:variant>
        <vt:i4>1</vt:i4>
      </vt:variant>
      <vt:variant>
        <vt:lpstr>幻灯片标题</vt:lpstr>
      </vt:variant>
      <vt:variant>
        <vt:i4>29</vt:i4>
      </vt:variant>
    </vt:vector>
  </HeadingPairs>
  <TitlesOfParts>
    <vt:vector size="32" baseType="lpstr">
      <vt:lpstr>Arial</vt:lpstr>
      <vt:lpstr>宋体</vt:lpstr>
      <vt:lpstr>默认设计模板</vt:lpstr>
      <vt:lpstr>第七章</vt:lpstr>
      <vt:lpstr>第一节</vt:lpstr>
      <vt:lpstr>一、促销的含义和作用 </vt:lpstr>
      <vt:lpstr>二、促销组合</vt:lpstr>
      <vt:lpstr>PowerPoint 演示文稿</vt:lpstr>
      <vt:lpstr>各种促销工具在消费者购买过程不同阶段的成本效应</vt:lpstr>
      <vt:lpstr>各种促销工具在产品生命周期不同阶段的成本效应</vt:lpstr>
      <vt:lpstr>第二节</vt:lpstr>
      <vt:lpstr>一、广告及广告决策 </vt:lpstr>
      <vt:lpstr>5M决策</vt:lpstr>
      <vt:lpstr>二、确定广告目标 </vt:lpstr>
      <vt:lpstr>二、确定广告目标 </vt:lpstr>
      <vt:lpstr>三、广告预算决策</vt:lpstr>
      <vt:lpstr>三、广告预算决策</vt:lpstr>
      <vt:lpstr>四、广告信息选择 </vt:lpstr>
      <vt:lpstr>四、广告信息选择 </vt:lpstr>
      <vt:lpstr>四、广告信息选择 </vt:lpstr>
      <vt:lpstr>五、广告媒体的选择 </vt:lpstr>
      <vt:lpstr>五、广告媒体的选择 </vt:lpstr>
      <vt:lpstr>六、广告效果评估 </vt:lpstr>
      <vt:lpstr>六、广告效果评估 </vt:lpstr>
      <vt:lpstr>第三节</vt:lpstr>
      <vt:lpstr>一、公共关系与保险 </vt:lpstr>
      <vt:lpstr>一、公共关系与保险 </vt:lpstr>
      <vt:lpstr>二、保险公共关系决策 </vt:lpstr>
      <vt:lpstr>三、公共关系的评估 </vt:lpstr>
      <vt:lpstr>第四节</vt:lpstr>
      <vt:lpstr>一、同业促进</vt:lpstr>
      <vt:lpstr>二、消费者促进</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第八章</dc:title>
  <dc:creator>马钦荣</dc:creator>
  <cp:lastModifiedBy>粟 芳</cp:lastModifiedBy>
  <cp:revision>4</cp:revision>
  <dcterms:created xsi:type="dcterms:W3CDTF">2009-07-20T07:09:51Z</dcterms:created>
  <dcterms:modified xsi:type="dcterms:W3CDTF">2023-01-12T12:42:15Z</dcterms:modified>
</cp:coreProperties>
</file>

<file path=docProps/thumbnail.jpeg>
</file>