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142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F5DB96-9924-418E-B620-BE401BD2B4E6}" type="datetimeFigureOut">
              <a:rPr lang="zh-CN" altLang="en-US" smtClean="0"/>
              <a:pPr/>
              <a:t>2025/10/10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3AFE6B-86E2-4F00-BD66-9B7D53510DC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zh-CN" altLang="en-US" sz="3200" dirty="0" smtClean="0"/>
              <a:t>第十二章  跨国公司跨国经营的国际规范</a:t>
            </a:r>
            <a:endParaRPr lang="zh-CN" altLang="en-US" sz="3200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pPr algn="l"/>
            <a:r>
              <a:rPr lang="en-US" altLang="zh-CN" sz="2400" dirty="0" smtClean="0"/>
              <a:t>1.</a:t>
            </a:r>
            <a:r>
              <a:rPr lang="zh-CN" altLang="en-US" sz="2400" dirty="0" smtClean="0"/>
              <a:t>跨国公司国际规范的形成与发展</a:t>
            </a:r>
            <a:endParaRPr lang="en-US" altLang="zh-CN" sz="2400" dirty="0" smtClean="0"/>
          </a:p>
          <a:p>
            <a:pPr algn="l"/>
            <a:r>
              <a:rPr lang="en-US" altLang="zh-CN" sz="2400" dirty="0" smtClean="0"/>
              <a:t>2.GATT/WTO</a:t>
            </a:r>
            <a:r>
              <a:rPr lang="zh-CN" altLang="en-US" sz="2400" dirty="0" smtClean="0"/>
              <a:t>的</a:t>
            </a:r>
            <a:r>
              <a:rPr lang="en-US" altLang="zh-CN" sz="2400" dirty="0" smtClean="0"/>
              <a:t>《</a:t>
            </a:r>
            <a:r>
              <a:rPr lang="zh-CN" altLang="en-US" sz="2400" dirty="0" smtClean="0"/>
              <a:t>与贸易有关的投资措施协议</a:t>
            </a:r>
            <a:r>
              <a:rPr lang="en-US" altLang="zh-CN" sz="2400" dirty="0" smtClean="0"/>
              <a:t>》</a:t>
            </a:r>
          </a:p>
          <a:p>
            <a:pPr algn="l"/>
            <a:r>
              <a:rPr lang="en-US" altLang="zh-CN" sz="2400" dirty="0" smtClean="0"/>
              <a:t>3.</a:t>
            </a:r>
            <a:r>
              <a:rPr lang="zh-CN" altLang="en-US" sz="2400" dirty="0" smtClean="0"/>
              <a:t>联合国的</a:t>
            </a:r>
            <a:r>
              <a:rPr lang="en-US" altLang="zh-CN" sz="2400" dirty="0" smtClean="0"/>
              <a:t>《</a:t>
            </a:r>
            <a:r>
              <a:rPr lang="zh-CN" altLang="en-US" sz="2400" dirty="0" smtClean="0"/>
              <a:t>跨国公司行为守则</a:t>
            </a:r>
            <a:r>
              <a:rPr lang="en-US" altLang="zh-CN" sz="2400" dirty="0" smtClean="0"/>
              <a:t>》</a:t>
            </a:r>
          </a:p>
          <a:p>
            <a:pPr algn="l"/>
            <a:r>
              <a:rPr lang="en-US" altLang="zh-CN" sz="2400" dirty="0" smtClean="0"/>
              <a:t>4.</a:t>
            </a:r>
            <a:r>
              <a:rPr lang="zh-CN" altLang="en-US" sz="2400" dirty="0" smtClean="0"/>
              <a:t>世界银行的国际规范</a:t>
            </a:r>
            <a:endParaRPr lang="en-US" altLang="zh-CN" sz="2400" dirty="0" smtClean="0"/>
          </a:p>
          <a:p>
            <a:pPr algn="l"/>
            <a:r>
              <a:rPr lang="en-US" altLang="zh-CN" sz="2400" dirty="0" smtClean="0"/>
              <a:t>5.</a:t>
            </a:r>
            <a:r>
              <a:rPr lang="zh-CN" altLang="en-US" sz="2400" dirty="0" smtClean="0"/>
              <a:t>区域性和其他国际规范</a:t>
            </a:r>
            <a:endParaRPr lang="zh-CN" altLang="en-US" sz="24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5.</a:t>
            </a:r>
            <a:r>
              <a:rPr lang="zh-CN" altLang="en-US" dirty="0" smtClean="0"/>
              <a:t>区域性和其他国际规范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altLang="zh-CN" dirty="0" smtClean="0"/>
              <a:t>5.1</a:t>
            </a:r>
            <a:r>
              <a:rPr lang="zh-CN" altLang="en-US" dirty="0" smtClean="0"/>
              <a:t>安第斯公约国家第</a:t>
            </a:r>
            <a:r>
              <a:rPr lang="en-US" altLang="zh-CN" dirty="0" smtClean="0"/>
              <a:t>24</a:t>
            </a:r>
            <a:r>
              <a:rPr lang="zh-CN" altLang="en-US" dirty="0" smtClean="0"/>
              <a:t>号决议</a:t>
            </a:r>
            <a:endParaRPr lang="en-US" altLang="zh-CN" dirty="0" smtClean="0"/>
          </a:p>
          <a:p>
            <a:r>
              <a:rPr lang="en-US" altLang="zh-CN" dirty="0" smtClean="0"/>
              <a:t>1969</a:t>
            </a:r>
            <a:r>
              <a:rPr lang="zh-CN" altLang="en-US" dirty="0" smtClean="0"/>
              <a:t>年</a:t>
            </a:r>
            <a:r>
              <a:rPr lang="en-US" altLang="zh-CN" dirty="0" smtClean="0"/>
              <a:t>5</a:t>
            </a:r>
            <a:r>
              <a:rPr lang="zh-CN" altLang="en-US" dirty="0" smtClean="0"/>
              <a:t>月</a:t>
            </a:r>
            <a:r>
              <a:rPr lang="en-US" altLang="zh-CN" dirty="0" smtClean="0"/>
              <a:t>26</a:t>
            </a:r>
            <a:r>
              <a:rPr lang="zh-CN" altLang="en-US" dirty="0" smtClean="0"/>
              <a:t>日拉美国家签订一体化协议，组成“安第斯公约组织”。</a:t>
            </a:r>
            <a:r>
              <a:rPr lang="en-US" altLang="zh-CN" dirty="0" smtClean="0"/>
              <a:t>1970</a:t>
            </a:r>
            <a:r>
              <a:rPr lang="zh-CN" altLang="en-US" dirty="0" smtClean="0"/>
              <a:t>年</a:t>
            </a:r>
            <a:r>
              <a:rPr lang="en-US" altLang="zh-CN" dirty="0" smtClean="0"/>
              <a:t>12</a:t>
            </a:r>
            <a:r>
              <a:rPr lang="zh-CN" altLang="en-US" dirty="0" smtClean="0"/>
              <a:t>月</a:t>
            </a:r>
            <a:r>
              <a:rPr lang="en-US" altLang="zh-CN" dirty="0" smtClean="0"/>
              <a:t>31</a:t>
            </a:r>
            <a:r>
              <a:rPr lang="zh-CN" altLang="en-US" dirty="0" smtClean="0"/>
              <a:t>日通过</a:t>
            </a:r>
            <a:r>
              <a:rPr lang="en-US" altLang="zh-CN" dirty="0" smtClean="0"/>
              <a:t>24</a:t>
            </a:r>
            <a:r>
              <a:rPr lang="zh-CN" altLang="en-US" dirty="0" smtClean="0"/>
              <a:t>号决议，这是一个关于引进外资和技术的管理文件。主要内容是：</a:t>
            </a:r>
            <a:endParaRPr lang="en-US" altLang="zh-CN" dirty="0" smtClean="0"/>
          </a:p>
          <a:p>
            <a:r>
              <a:rPr lang="en-US" altLang="zh-CN" dirty="0" smtClean="0"/>
              <a:t>5.1.1</a:t>
            </a:r>
            <a:r>
              <a:rPr lang="zh-CN" altLang="en-US" dirty="0" smtClean="0"/>
              <a:t>关于外资利用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）企业外资比重不应高于</a:t>
            </a:r>
            <a:r>
              <a:rPr lang="en-US" altLang="zh-CN" dirty="0" smtClean="0"/>
              <a:t>49%</a:t>
            </a:r>
            <a:r>
              <a:rPr lang="zh-CN" altLang="en-US" dirty="0" smtClean="0"/>
              <a:t>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）外资企业汇出利润在注册资本</a:t>
            </a:r>
            <a:r>
              <a:rPr lang="en-US" altLang="zh-CN" dirty="0" smtClean="0"/>
              <a:t>14%</a:t>
            </a:r>
            <a:r>
              <a:rPr lang="zh-CN" altLang="en-US" dirty="0" smtClean="0"/>
              <a:t>以下；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）外资不得进入敏感部门；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）外资企业借款所付利息不应超过成员国优惠利率</a:t>
            </a:r>
            <a:r>
              <a:rPr lang="en-US" altLang="zh-CN" dirty="0" smtClean="0"/>
              <a:t>3%</a:t>
            </a:r>
            <a:r>
              <a:rPr lang="zh-CN" altLang="en-US" dirty="0" smtClean="0"/>
              <a:t>以上。</a:t>
            </a:r>
            <a:endParaRPr lang="en-US" altLang="zh-CN" dirty="0" smtClean="0"/>
          </a:p>
          <a:p>
            <a:r>
              <a:rPr lang="en-US" altLang="zh-CN" dirty="0" smtClean="0"/>
              <a:t>5.1.2</a:t>
            </a:r>
            <a:r>
              <a:rPr lang="zh-CN" altLang="en-US" dirty="0" smtClean="0"/>
              <a:t>关于技术引进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）设立专门机构，审查不合理的技术转让合同；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）促进适用技术的引进和发展；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）建立信息网络，交流技术引进的经验和对策。</a:t>
            </a:r>
            <a:endParaRPr lang="zh-CN" alt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CN" sz="3200" dirty="0" smtClean="0"/>
              <a:t>5.2</a:t>
            </a:r>
            <a:r>
              <a:rPr lang="zh-CN" altLang="en-US" sz="3200" dirty="0" smtClean="0"/>
              <a:t>经济合作与发展组织的</a:t>
            </a:r>
            <a:r>
              <a:rPr lang="en-US" altLang="zh-CN" sz="3200" dirty="0" smtClean="0"/>
              <a:t>《</a:t>
            </a:r>
            <a:r>
              <a:rPr lang="zh-CN" altLang="en-US" sz="3200" dirty="0" smtClean="0"/>
              <a:t>宣言</a:t>
            </a:r>
            <a:r>
              <a:rPr lang="en-US" altLang="zh-CN" sz="3200" dirty="0" smtClean="0"/>
              <a:t>》</a:t>
            </a:r>
            <a:r>
              <a:rPr lang="zh-CN" altLang="en-US" sz="3200" dirty="0" smtClean="0"/>
              <a:t>和</a:t>
            </a:r>
            <a:r>
              <a:rPr lang="en-US" altLang="zh-CN" sz="3200" dirty="0" smtClean="0"/>
              <a:t>《</a:t>
            </a:r>
            <a:r>
              <a:rPr lang="zh-CN" altLang="en-US" sz="3200" dirty="0" smtClean="0"/>
              <a:t>准则</a:t>
            </a:r>
            <a:r>
              <a:rPr lang="en-US" altLang="zh-CN" sz="3200" dirty="0" smtClean="0"/>
              <a:t>》</a:t>
            </a:r>
            <a:endParaRPr lang="zh-CN" altLang="en-US" sz="3200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altLang="zh-CN" dirty="0" smtClean="0"/>
              <a:t>1976</a:t>
            </a:r>
            <a:r>
              <a:rPr lang="zh-CN" altLang="en-US" dirty="0" smtClean="0"/>
              <a:t>年</a:t>
            </a:r>
            <a:r>
              <a:rPr lang="en-US" altLang="zh-CN" dirty="0" smtClean="0"/>
              <a:t>6</a:t>
            </a:r>
            <a:r>
              <a:rPr lang="zh-CN" altLang="en-US" dirty="0" smtClean="0"/>
              <a:t>月</a:t>
            </a:r>
            <a:r>
              <a:rPr lang="en-US" altLang="zh-CN" dirty="0" smtClean="0"/>
              <a:t>21</a:t>
            </a:r>
            <a:r>
              <a:rPr lang="zh-CN" altLang="en-US" dirty="0" smtClean="0"/>
              <a:t>日在巴黎公布了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关于国际投资和多国企业宣言</a:t>
            </a:r>
            <a:r>
              <a:rPr lang="en-US" altLang="zh-CN" dirty="0" smtClean="0"/>
              <a:t>》</a:t>
            </a:r>
            <a:r>
              <a:rPr lang="zh-CN" altLang="en-US" dirty="0" smtClean="0"/>
              <a:t>及其附则的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多国企业准则</a:t>
            </a:r>
            <a:r>
              <a:rPr lang="en-US" altLang="zh-CN" dirty="0" smtClean="0"/>
              <a:t>》</a:t>
            </a:r>
            <a:r>
              <a:rPr lang="zh-CN" altLang="en-US" dirty="0" smtClean="0"/>
              <a:t>。</a:t>
            </a:r>
            <a:endParaRPr lang="en-US" altLang="zh-CN" dirty="0" smtClean="0"/>
          </a:p>
          <a:p>
            <a:r>
              <a:rPr lang="en-US" altLang="zh-CN" dirty="0" smtClean="0"/>
              <a:t>5.2.1《</a:t>
            </a:r>
            <a:r>
              <a:rPr lang="zh-CN" altLang="en-US" dirty="0" smtClean="0"/>
              <a:t>宣言</a:t>
            </a:r>
            <a:r>
              <a:rPr lang="en-US" altLang="zh-CN" dirty="0" smtClean="0"/>
              <a:t>》</a:t>
            </a:r>
            <a:r>
              <a:rPr lang="zh-CN" altLang="en-US" dirty="0" smtClean="0"/>
              <a:t>的主要内容</a:t>
            </a:r>
            <a:endParaRPr lang="en-US" altLang="zh-CN" dirty="0" smtClean="0"/>
          </a:p>
          <a:p>
            <a:r>
              <a:rPr lang="zh-CN" altLang="en-US" dirty="0" smtClean="0"/>
              <a:t>明确了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准则</a:t>
            </a:r>
            <a:r>
              <a:rPr lang="en-US" altLang="zh-CN" dirty="0" smtClean="0"/>
              <a:t>》</a:t>
            </a:r>
            <a:r>
              <a:rPr lang="zh-CN" altLang="en-US" dirty="0" smtClean="0"/>
              <a:t>；宣布国民待遇；采取鼓励和抑制国际直接投资的立法、措施时考虑他国利益、防止“以邻为壑”、透明；政府间磋商程序；检查。</a:t>
            </a:r>
            <a:endParaRPr lang="en-US" altLang="zh-CN" dirty="0" smtClean="0"/>
          </a:p>
          <a:p>
            <a:r>
              <a:rPr lang="en-US" altLang="zh-CN" dirty="0" smtClean="0"/>
              <a:t>5.2.2《</a:t>
            </a:r>
            <a:r>
              <a:rPr lang="zh-CN" altLang="en-US" dirty="0" smtClean="0"/>
              <a:t>准则</a:t>
            </a:r>
            <a:r>
              <a:rPr lang="en-US" altLang="zh-CN" dirty="0" smtClean="0"/>
              <a:t>》</a:t>
            </a:r>
            <a:r>
              <a:rPr lang="zh-CN" altLang="en-US" dirty="0" smtClean="0"/>
              <a:t>的主要内容</a:t>
            </a:r>
            <a:endParaRPr lang="en-US" altLang="zh-CN" dirty="0" smtClean="0"/>
          </a:p>
          <a:p>
            <a:r>
              <a:rPr lang="zh-CN" altLang="en-US" dirty="0" smtClean="0"/>
              <a:t>序言和</a:t>
            </a:r>
            <a:r>
              <a:rPr lang="en-US" altLang="zh-CN" dirty="0" smtClean="0"/>
              <a:t>7</a:t>
            </a:r>
            <a:r>
              <a:rPr lang="zh-CN" altLang="en-US" dirty="0" smtClean="0"/>
              <a:t>章正文，分别是：总政策；信息公开；竞争；融资；税收；就业与产业关系；科学与技术。</a:t>
            </a:r>
            <a:endParaRPr lang="zh-CN" alt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5.3</a:t>
            </a:r>
            <a:r>
              <a:rPr lang="zh-CN" altLang="en-US" dirty="0" smtClean="0"/>
              <a:t>国际劳工组织的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宣言</a:t>
            </a:r>
            <a:r>
              <a:rPr lang="en-US" altLang="zh-CN" dirty="0" smtClean="0"/>
              <a:t>》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altLang="zh-CN" dirty="0" smtClean="0"/>
              <a:t>1977</a:t>
            </a:r>
            <a:r>
              <a:rPr lang="zh-CN" altLang="en-US" dirty="0" smtClean="0"/>
              <a:t>年</a:t>
            </a:r>
            <a:r>
              <a:rPr lang="en-US" altLang="zh-CN" dirty="0" smtClean="0"/>
              <a:t>11</a:t>
            </a:r>
            <a:r>
              <a:rPr lang="zh-CN" altLang="en-US" dirty="0" smtClean="0"/>
              <a:t>月</a:t>
            </a:r>
            <a:r>
              <a:rPr lang="en-US" altLang="zh-CN" dirty="0" smtClean="0"/>
              <a:t>16</a:t>
            </a:r>
            <a:r>
              <a:rPr lang="zh-CN" altLang="en-US" dirty="0" smtClean="0"/>
              <a:t>日，国际劳工组织（</a:t>
            </a:r>
            <a:r>
              <a:rPr lang="en-US" altLang="zh-CN" dirty="0" smtClean="0"/>
              <a:t>ILO</a:t>
            </a:r>
            <a:r>
              <a:rPr lang="zh-CN" altLang="en-US" dirty="0" smtClean="0"/>
              <a:t>）通过了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关于多国企业和社会政策原则的三方宣言</a:t>
            </a:r>
            <a:r>
              <a:rPr lang="en-US" altLang="zh-CN" dirty="0" smtClean="0"/>
              <a:t>》</a:t>
            </a:r>
            <a:r>
              <a:rPr lang="zh-CN" altLang="en-US" dirty="0" smtClean="0"/>
              <a:t>（三方指政府、雇主和劳工）。重要主张是：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）跨国公司应努力增加就业机会，实行无歧视的就业政策；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）跨国公司应提供培训机会，提高就业水平；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）跨国公司的工资福利不应低于东道国当地雇主提供的标准，并尽可能提高标准；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）跨国公司应尊重工人集会、结社、集体谈判权利，不得以撤资或迁厂来威胁。</a:t>
            </a:r>
            <a:endParaRPr lang="zh-CN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zh-CN" dirty="0" smtClean="0"/>
              <a:t>1.</a:t>
            </a:r>
            <a:r>
              <a:rPr lang="zh-CN" altLang="en-US" dirty="0" smtClean="0"/>
              <a:t>跨国公司国际规范的形成与发展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altLang="zh-CN" dirty="0" smtClean="0"/>
              <a:t>1.1</a:t>
            </a:r>
            <a:r>
              <a:rPr lang="zh-CN" altLang="en-US" dirty="0" smtClean="0"/>
              <a:t>背景</a:t>
            </a:r>
            <a:endParaRPr lang="en-US" altLang="zh-CN" dirty="0" smtClean="0"/>
          </a:p>
          <a:p>
            <a:r>
              <a:rPr lang="en-US" altLang="zh-CN" dirty="0" smtClean="0"/>
              <a:t>20</a:t>
            </a:r>
            <a:r>
              <a:rPr lang="zh-CN" altLang="en-US" dirty="0" smtClean="0"/>
              <a:t>世纪</a:t>
            </a:r>
            <a:r>
              <a:rPr lang="en-US" altLang="zh-CN" dirty="0" smtClean="0"/>
              <a:t>70</a:t>
            </a:r>
            <a:r>
              <a:rPr lang="zh-CN" altLang="en-US" dirty="0" smtClean="0"/>
              <a:t>年代以来，跨国公司为主体的国际投资活动日益频繁，投资资金额和累计规模不断扩大，母国和东道国围绕跨国公司直接投资的矛盾和纠纷不断增多。为减少、协调投资纠纷，促进国际投资发展，国际社会制定规则和协议。</a:t>
            </a:r>
            <a:endParaRPr lang="en-US" altLang="zh-CN" dirty="0" smtClean="0"/>
          </a:p>
          <a:p>
            <a:r>
              <a:rPr lang="en-US" altLang="zh-CN" dirty="0" smtClean="0"/>
              <a:t>1.2</a:t>
            </a:r>
            <a:r>
              <a:rPr lang="zh-CN" altLang="en-US" dirty="0" smtClean="0"/>
              <a:t>国际规范的主要来源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）来自国际公约、多边条约或协定；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）国际习惯法和国际惯例；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）国际组织或有关国家制定的守则、准则。</a:t>
            </a:r>
            <a:endParaRPr lang="zh-CN" alt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CN" sz="3200" dirty="0" smtClean="0"/>
              <a:t>2.GATT/WTO</a:t>
            </a:r>
            <a:r>
              <a:rPr lang="zh-CN" altLang="en-US" sz="3200" dirty="0" smtClean="0"/>
              <a:t>的</a:t>
            </a:r>
            <a:r>
              <a:rPr lang="en-US" altLang="zh-CN" sz="3200" dirty="0" smtClean="0"/>
              <a:t>《</a:t>
            </a:r>
            <a:r>
              <a:rPr lang="zh-CN" altLang="en-US" sz="3200" dirty="0" smtClean="0"/>
              <a:t>与贸易有关的投资措施协议</a:t>
            </a:r>
            <a:r>
              <a:rPr lang="en-US" altLang="zh-CN" sz="3200" dirty="0" smtClean="0"/>
              <a:t>》</a:t>
            </a:r>
            <a:endParaRPr lang="zh-CN" altLang="en-US" sz="3200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zh-CN" altLang="en-US" sz="2200" dirty="0" smtClean="0"/>
              <a:t>在</a:t>
            </a:r>
            <a:r>
              <a:rPr lang="en-US" altLang="zh-CN" sz="2200" dirty="0" smtClean="0"/>
              <a:t>GATT</a:t>
            </a:r>
            <a:r>
              <a:rPr lang="zh-CN" altLang="en-US" sz="2200" dirty="0" smtClean="0"/>
              <a:t>乌拉圭回合谈判中，首次将投资问题纳入议题，最终达成协议。协议的主要内容是：</a:t>
            </a:r>
            <a:endParaRPr lang="en-US" altLang="zh-CN" sz="2200" dirty="0" smtClean="0"/>
          </a:p>
          <a:p>
            <a:r>
              <a:rPr lang="en-US" altLang="zh-CN" sz="2200" dirty="0" smtClean="0"/>
              <a:t>2.1</a:t>
            </a:r>
            <a:r>
              <a:rPr lang="zh-CN" altLang="en-US" sz="2200" dirty="0" smtClean="0"/>
              <a:t>对东道国引进外资限制措施的规定</a:t>
            </a:r>
            <a:endParaRPr lang="en-US" altLang="zh-CN" sz="2200" dirty="0" smtClean="0"/>
          </a:p>
          <a:p>
            <a:r>
              <a:rPr lang="zh-CN" altLang="en-US" sz="2200" dirty="0" smtClean="0"/>
              <a:t>协议规定</a:t>
            </a:r>
            <a:r>
              <a:rPr lang="en-US" altLang="zh-CN" sz="2200" dirty="0"/>
              <a:t>:</a:t>
            </a:r>
            <a:r>
              <a:rPr lang="zh-CN" altLang="en-US" sz="2200" dirty="0" smtClean="0"/>
              <a:t>东道国对外国投资项目的一些限制措施违背了</a:t>
            </a:r>
            <a:r>
              <a:rPr lang="en-US" altLang="zh-CN" sz="2200" dirty="0" smtClean="0"/>
              <a:t>GATT</a:t>
            </a:r>
            <a:r>
              <a:rPr lang="zh-CN" altLang="en-US" sz="2200" dirty="0" smtClean="0"/>
              <a:t>第</a:t>
            </a:r>
            <a:r>
              <a:rPr lang="en-US" altLang="zh-CN" sz="2200" dirty="0" smtClean="0"/>
              <a:t>3</a:t>
            </a:r>
            <a:r>
              <a:rPr lang="zh-CN" altLang="en-US" sz="2200" dirty="0" smtClean="0"/>
              <a:t>条“国民待遇”和第</a:t>
            </a:r>
            <a:r>
              <a:rPr lang="en-US" altLang="zh-CN" sz="2200" dirty="0" smtClean="0"/>
              <a:t>11</a:t>
            </a:r>
            <a:r>
              <a:rPr lang="zh-CN" altLang="en-US" sz="2200" dirty="0" smtClean="0"/>
              <a:t>条“一般取消数量限制”的规定，应禁止。这些措施包括当地成分要求、贸易（外汇）平衡要求、进口用汇限制以及出口销售要求等。</a:t>
            </a:r>
            <a:endParaRPr lang="en-US" altLang="zh-CN" sz="2200" dirty="0" smtClean="0"/>
          </a:p>
          <a:p>
            <a:r>
              <a:rPr lang="en-US" altLang="zh-CN" sz="2200" dirty="0" smtClean="0"/>
              <a:t>2.2</a:t>
            </a:r>
            <a:r>
              <a:rPr lang="zh-CN" altLang="en-US" sz="2200" dirty="0" smtClean="0"/>
              <a:t>例外条款与发展中国家成员</a:t>
            </a:r>
            <a:endParaRPr lang="en-US" altLang="zh-CN" sz="2200" dirty="0" smtClean="0"/>
          </a:p>
          <a:p>
            <a:r>
              <a:rPr lang="zh-CN" altLang="en-US" sz="2200" dirty="0" smtClean="0"/>
              <a:t>（</a:t>
            </a:r>
            <a:r>
              <a:rPr lang="en-US" altLang="zh-CN" sz="2200" dirty="0" smtClean="0"/>
              <a:t>1</a:t>
            </a:r>
            <a:r>
              <a:rPr lang="zh-CN" altLang="en-US" sz="2200" dirty="0" smtClean="0"/>
              <a:t>）</a:t>
            </a:r>
            <a:r>
              <a:rPr lang="en-US" altLang="zh-CN" sz="2200" dirty="0" smtClean="0"/>
              <a:t>1994</a:t>
            </a:r>
            <a:r>
              <a:rPr lang="zh-CN" altLang="en-US" sz="2200" dirty="0" smtClean="0"/>
              <a:t>年的</a:t>
            </a:r>
            <a:r>
              <a:rPr lang="en-US" altLang="zh-CN" sz="2200" dirty="0" smtClean="0"/>
              <a:t>《</a:t>
            </a:r>
            <a:r>
              <a:rPr lang="zh-CN" altLang="en-US" sz="2200" dirty="0" smtClean="0"/>
              <a:t>关税与贸易总协定</a:t>
            </a:r>
            <a:r>
              <a:rPr lang="en-US" altLang="zh-CN" sz="2200" dirty="0" smtClean="0"/>
              <a:t>》</a:t>
            </a:r>
            <a:r>
              <a:rPr lang="zh-CN" altLang="en-US" sz="2200" dirty="0" smtClean="0"/>
              <a:t>中的例外条款可视情况适用于</a:t>
            </a:r>
            <a:r>
              <a:rPr lang="zh-CN" altLang="en-US" sz="2200" smtClean="0"/>
              <a:t>本</a:t>
            </a:r>
            <a:r>
              <a:rPr lang="zh-CN" altLang="en-US" sz="2200" smtClean="0"/>
              <a:t>协定。（</a:t>
            </a:r>
            <a:r>
              <a:rPr lang="en-US" altLang="zh-CN" sz="2200" dirty="0" smtClean="0"/>
              <a:t>2</a:t>
            </a:r>
            <a:r>
              <a:rPr lang="zh-CN" altLang="en-US" sz="2200" dirty="0" smtClean="0"/>
              <a:t>）发展中国家成员可以暂时背离国民待遇和取消数量限制原则，但是，要符合</a:t>
            </a:r>
            <a:r>
              <a:rPr lang="en-US" altLang="zh-CN" sz="2200" dirty="0" smtClean="0"/>
              <a:t>GATT</a:t>
            </a:r>
            <a:r>
              <a:rPr lang="zh-CN" altLang="en-US" sz="2200" dirty="0" smtClean="0"/>
              <a:t>第</a:t>
            </a:r>
            <a:r>
              <a:rPr lang="en-US" altLang="zh-CN" sz="2200" dirty="0" smtClean="0"/>
              <a:t>18</a:t>
            </a:r>
            <a:r>
              <a:rPr lang="zh-CN" altLang="en-US" sz="2200" dirty="0" smtClean="0"/>
              <a:t>条规定，即主要为了平衡外汇收支和扶植国内幼稚产业发展等目的。</a:t>
            </a:r>
            <a:endParaRPr lang="en-US" altLang="zh-CN" sz="2200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2.</a:t>
            </a:r>
            <a:r>
              <a:rPr lang="zh-CN" altLang="en-US" dirty="0" smtClean="0"/>
              <a:t>续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zh-CN" dirty="0" smtClean="0"/>
              <a:t>2.3  </a:t>
            </a:r>
            <a:r>
              <a:rPr lang="zh-CN" altLang="en-US" dirty="0" smtClean="0"/>
              <a:t>通知和过度安排</a:t>
            </a:r>
            <a:endParaRPr lang="en-US" altLang="zh-CN" dirty="0" smtClean="0"/>
          </a:p>
          <a:p>
            <a:r>
              <a:rPr lang="zh-CN" altLang="en-US" dirty="0" smtClean="0"/>
              <a:t>世界贸易组织成员应在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建立世界贸易组织协议</a:t>
            </a:r>
            <a:r>
              <a:rPr lang="en-US" altLang="zh-CN" dirty="0" smtClean="0"/>
              <a:t>》</a:t>
            </a:r>
            <a:r>
              <a:rPr lang="zh-CN" altLang="en-US" dirty="0" smtClean="0"/>
              <a:t>生效后</a:t>
            </a:r>
            <a:r>
              <a:rPr lang="en-US" altLang="zh-CN" dirty="0" smtClean="0"/>
              <a:t>90</a:t>
            </a:r>
            <a:r>
              <a:rPr lang="zh-CN" altLang="en-US" dirty="0" smtClean="0"/>
              <a:t>天内向货物贸易理事会通告不符合协议的投资自措施；限期取消这些措施的过渡期安排：发达国家</a:t>
            </a:r>
            <a:r>
              <a:rPr lang="en-US" altLang="zh-CN" dirty="0" smtClean="0"/>
              <a:t>2</a:t>
            </a:r>
            <a:r>
              <a:rPr lang="zh-CN" altLang="en-US" dirty="0" smtClean="0"/>
              <a:t>年；发展中国家</a:t>
            </a:r>
            <a:r>
              <a:rPr lang="en-US" altLang="zh-CN" dirty="0" smtClean="0"/>
              <a:t>5</a:t>
            </a:r>
            <a:r>
              <a:rPr lang="zh-CN" altLang="en-US" dirty="0" smtClean="0"/>
              <a:t>年；最不发达国家</a:t>
            </a:r>
            <a:r>
              <a:rPr lang="en-US" altLang="zh-CN" dirty="0" smtClean="0"/>
              <a:t>7</a:t>
            </a:r>
            <a:r>
              <a:rPr lang="zh-CN" altLang="en-US" dirty="0" smtClean="0"/>
              <a:t>年；发展中国家可以申请延长过渡期；在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建立世界贸易组织协议</a:t>
            </a:r>
            <a:r>
              <a:rPr lang="en-US" altLang="zh-CN" dirty="0" smtClean="0"/>
              <a:t>》</a:t>
            </a:r>
            <a:r>
              <a:rPr lang="zh-CN" altLang="en-US" dirty="0" smtClean="0"/>
              <a:t>生效前</a:t>
            </a:r>
            <a:r>
              <a:rPr lang="en-US" altLang="zh-CN" dirty="0" smtClean="0"/>
              <a:t>180</a:t>
            </a:r>
            <a:r>
              <a:rPr lang="zh-CN" altLang="en-US" dirty="0" smtClean="0"/>
              <a:t>天内开始实施的不符合的投资措施，应立即取消。</a:t>
            </a:r>
            <a:endParaRPr lang="en-US" altLang="zh-CN" dirty="0" smtClean="0"/>
          </a:p>
          <a:p>
            <a:r>
              <a:rPr lang="en-US" altLang="zh-CN" dirty="0" smtClean="0"/>
              <a:t>2.4  </a:t>
            </a:r>
            <a:r>
              <a:rPr lang="zh-CN" altLang="en-US" dirty="0" smtClean="0"/>
              <a:t>透明度要求</a:t>
            </a:r>
            <a:endParaRPr lang="en-US" altLang="zh-CN" dirty="0" smtClean="0"/>
          </a:p>
          <a:p>
            <a:r>
              <a:rPr lang="zh-CN" altLang="en-US" dirty="0" smtClean="0"/>
              <a:t>公布并向世界贸易组织秘书处通告投资措施</a:t>
            </a:r>
            <a:endParaRPr lang="en-US" altLang="zh-CN" dirty="0" smtClean="0"/>
          </a:p>
          <a:p>
            <a:r>
              <a:rPr lang="en-US" altLang="zh-CN" dirty="0" smtClean="0"/>
              <a:t>2.5  </a:t>
            </a:r>
            <a:r>
              <a:rPr lang="zh-CN" altLang="en-US" dirty="0" smtClean="0"/>
              <a:t>建立与贸易有关的投资措施委员会</a:t>
            </a:r>
            <a:endParaRPr lang="en-US" altLang="zh-CN" dirty="0" smtClean="0"/>
          </a:p>
          <a:p>
            <a:r>
              <a:rPr lang="en-US" altLang="zh-CN" smtClean="0"/>
              <a:t>2.6  </a:t>
            </a:r>
            <a:r>
              <a:rPr lang="zh-CN" altLang="en-US" smtClean="0"/>
              <a:t>磋</a:t>
            </a:r>
            <a:r>
              <a:rPr lang="zh-CN" altLang="en-US" dirty="0" smtClean="0"/>
              <a:t>商与争端的解决</a:t>
            </a:r>
            <a:endParaRPr lang="en-US" altLang="zh-CN" dirty="0" smtClean="0"/>
          </a:p>
          <a:p>
            <a:r>
              <a:rPr lang="en-US" altLang="zh-CN" dirty="0" smtClean="0"/>
              <a:t>1994</a:t>
            </a:r>
            <a:r>
              <a:rPr lang="zh-CN" altLang="en-US" dirty="0" smtClean="0"/>
              <a:t>年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关税与贸易总协定</a:t>
            </a:r>
            <a:r>
              <a:rPr lang="en-US" altLang="zh-CN" dirty="0" smtClean="0"/>
              <a:t>》</a:t>
            </a:r>
            <a:r>
              <a:rPr lang="zh-CN" altLang="en-US" dirty="0" smtClean="0"/>
              <a:t>第</a:t>
            </a:r>
            <a:r>
              <a:rPr lang="en-US" altLang="zh-CN" dirty="0" smtClean="0"/>
              <a:t>22</a:t>
            </a:r>
            <a:r>
              <a:rPr lang="zh-CN" altLang="en-US" dirty="0" smtClean="0"/>
              <a:t>条和第</a:t>
            </a:r>
            <a:r>
              <a:rPr lang="en-US" altLang="zh-CN" dirty="0" smtClean="0"/>
              <a:t>23</a:t>
            </a:r>
            <a:r>
              <a:rPr lang="zh-CN" altLang="en-US" dirty="0" smtClean="0"/>
              <a:t>条争端解决的程序与规则适用。</a:t>
            </a:r>
            <a:endParaRPr lang="en-US" altLang="zh-CN" dirty="0" smtClean="0"/>
          </a:p>
          <a:p>
            <a:endParaRPr lang="en-US" altLang="zh-CN" dirty="0" smtClean="0"/>
          </a:p>
          <a:p>
            <a:endParaRPr lang="en-US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CN" sz="3600" dirty="0" smtClean="0"/>
              <a:t>3.</a:t>
            </a:r>
            <a:r>
              <a:rPr lang="zh-CN" altLang="en-US" sz="3600" dirty="0" smtClean="0"/>
              <a:t>联合国的</a:t>
            </a:r>
            <a:r>
              <a:rPr lang="en-US" altLang="zh-CN" sz="3600" dirty="0" smtClean="0"/>
              <a:t>《</a:t>
            </a:r>
            <a:r>
              <a:rPr lang="zh-CN" altLang="en-US" sz="3600" dirty="0" smtClean="0"/>
              <a:t>联合国跨国公司行为守则</a:t>
            </a:r>
            <a:r>
              <a:rPr lang="en-US" altLang="zh-CN" sz="3600" dirty="0" smtClean="0"/>
              <a:t>》</a:t>
            </a:r>
            <a:endParaRPr lang="zh-CN" altLang="en-US" sz="3600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zh-CN" altLang="en-US" dirty="0" smtClean="0"/>
              <a:t>联合国跨国公司委员会成立于</a:t>
            </a:r>
            <a:r>
              <a:rPr lang="en-US" altLang="zh-CN" dirty="0" smtClean="0"/>
              <a:t>1974</a:t>
            </a:r>
            <a:r>
              <a:rPr lang="zh-CN" altLang="en-US" dirty="0" smtClean="0"/>
              <a:t>年，</a:t>
            </a:r>
            <a:r>
              <a:rPr lang="en-US" altLang="zh-CN" dirty="0" smtClean="0"/>
              <a:t>1975</a:t>
            </a:r>
            <a:r>
              <a:rPr lang="zh-CN" altLang="en-US" dirty="0" smtClean="0"/>
              <a:t>年</a:t>
            </a:r>
            <a:r>
              <a:rPr lang="en-US" altLang="zh-CN" dirty="0" smtClean="0"/>
              <a:t>11</a:t>
            </a:r>
            <a:r>
              <a:rPr lang="zh-CN" altLang="en-US" dirty="0" smtClean="0"/>
              <a:t>月设立了跨国公司中心，</a:t>
            </a:r>
            <a:r>
              <a:rPr lang="en-US" altLang="zh-CN" dirty="0" smtClean="0"/>
              <a:t>1995</a:t>
            </a:r>
            <a:r>
              <a:rPr lang="zh-CN" altLang="en-US" dirty="0" smtClean="0"/>
              <a:t>年在跨国公司委员会第</a:t>
            </a:r>
            <a:r>
              <a:rPr lang="en-US" altLang="zh-CN" dirty="0" smtClean="0"/>
              <a:t>20</a:t>
            </a:r>
            <a:r>
              <a:rPr lang="zh-CN" altLang="en-US" dirty="0" smtClean="0"/>
              <a:t>届会议上决定并入联合国贸易发展理事会。自成立以来，致力于制定守则，但是，由于分歧大，至今未达成协议。</a:t>
            </a:r>
            <a:endParaRPr lang="en-US" altLang="zh-CN" dirty="0" smtClean="0"/>
          </a:p>
          <a:p>
            <a:r>
              <a:rPr lang="en-US" altLang="zh-CN" dirty="0" smtClean="0"/>
              <a:t>3.1《</a:t>
            </a:r>
            <a:r>
              <a:rPr lang="zh-CN" altLang="en-US" dirty="0" smtClean="0"/>
              <a:t>协议</a:t>
            </a:r>
            <a:r>
              <a:rPr lang="en-US" altLang="zh-CN" dirty="0" smtClean="0"/>
              <a:t>》</a:t>
            </a:r>
            <a:r>
              <a:rPr lang="zh-CN" altLang="en-US" dirty="0" smtClean="0"/>
              <a:t>草案的六个组成部分</a:t>
            </a:r>
            <a:endParaRPr lang="en-US" altLang="zh-CN" dirty="0" smtClean="0"/>
          </a:p>
          <a:p>
            <a:r>
              <a:rPr lang="zh-CN" altLang="en-US" dirty="0" smtClean="0"/>
              <a:t>第一部分：序言和目标</a:t>
            </a:r>
            <a:endParaRPr lang="en-US" altLang="zh-CN" dirty="0" smtClean="0"/>
          </a:p>
          <a:p>
            <a:r>
              <a:rPr lang="zh-CN" altLang="en-US" dirty="0" smtClean="0"/>
              <a:t>第二部分：跨国公司的定义和适用范围</a:t>
            </a:r>
            <a:endParaRPr lang="en-US" altLang="zh-CN" dirty="0" smtClean="0"/>
          </a:p>
          <a:p>
            <a:r>
              <a:rPr lang="zh-CN" altLang="en-US" dirty="0" smtClean="0"/>
              <a:t>第三部分：跨国公司的活动与东道国</a:t>
            </a:r>
            <a:endParaRPr lang="en-US" altLang="zh-CN" dirty="0" smtClean="0"/>
          </a:p>
          <a:p>
            <a:r>
              <a:rPr lang="zh-CN" altLang="en-US" dirty="0" smtClean="0"/>
              <a:t>第四部分：跨国公司的待遇</a:t>
            </a:r>
            <a:endParaRPr lang="en-US" altLang="zh-CN" dirty="0" smtClean="0"/>
          </a:p>
          <a:p>
            <a:r>
              <a:rPr lang="zh-CN" altLang="en-US" dirty="0" smtClean="0"/>
              <a:t>第五部分：各国政府为实施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守则</a:t>
            </a:r>
            <a:r>
              <a:rPr lang="en-US" altLang="zh-CN" dirty="0" smtClean="0"/>
              <a:t>》</a:t>
            </a:r>
            <a:r>
              <a:rPr lang="zh-CN" altLang="en-US" dirty="0" smtClean="0"/>
              <a:t>的合作</a:t>
            </a:r>
            <a:endParaRPr lang="en-US" altLang="zh-CN" dirty="0" smtClean="0"/>
          </a:p>
          <a:p>
            <a:r>
              <a:rPr lang="zh-CN" altLang="en-US" dirty="0" smtClean="0"/>
              <a:t>第六部分：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守则</a:t>
            </a:r>
            <a:r>
              <a:rPr lang="en-US" altLang="zh-CN" dirty="0" smtClean="0"/>
              <a:t>》</a:t>
            </a:r>
            <a:r>
              <a:rPr lang="zh-CN" altLang="en-US" dirty="0" smtClean="0"/>
              <a:t>的履行</a:t>
            </a:r>
            <a:endParaRPr lang="zh-CN" alt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3.2《</a:t>
            </a:r>
            <a:r>
              <a:rPr lang="zh-CN" altLang="en-US" dirty="0" smtClean="0"/>
              <a:t>守则</a:t>
            </a:r>
            <a:r>
              <a:rPr lang="en-US" altLang="zh-CN" dirty="0" smtClean="0"/>
              <a:t>》</a:t>
            </a:r>
            <a:r>
              <a:rPr lang="zh-CN" altLang="en-US" dirty="0" smtClean="0"/>
              <a:t>的主要内容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zh-CN" dirty="0" smtClean="0"/>
              <a:t>3.2.1《</a:t>
            </a:r>
            <a:r>
              <a:rPr lang="zh-CN" altLang="en-US" dirty="0" smtClean="0"/>
              <a:t>守则</a:t>
            </a:r>
            <a:r>
              <a:rPr lang="en-US" altLang="zh-CN" dirty="0" smtClean="0"/>
              <a:t>》</a:t>
            </a:r>
            <a:r>
              <a:rPr lang="zh-CN" altLang="en-US" dirty="0" smtClean="0"/>
              <a:t>的适用范围</a:t>
            </a:r>
            <a:endParaRPr lang="en-US" altLang="zh-CN" dirty="0" smtClean="0"/>
          </a:p>
          <a:p>
            <a:r>
              <a:rPr lang="zh-CN" altLang="en-US" dirty="0" smtClean="0"/>
              <a:t>适用于一切从事跨国经营的企业，不论来自市场经济或计划经济国家，也不论国营、公营或私营。</a:t>
            </a:r>
            <a:endParaRPr lang="en-US" altLang="zh-CN" dirty="0" smtClean="0"/>
          </a:p>
          <a:p>
            <a:r>
              <a:rPr lang="en-US" altLang="zh-CN" dirty="0" smtClean="0"/>
              <a:t>3.2.2</a:t>
            </a:r>
            <a:r>
              <a:rPr lang="zh-CN" altLang="en-US" dirty="0" smtClean="0"/>
              <a:t>跨国公司的活动及其对东道国态度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）政治问题。东道国有管理与监督权、尊重东道国主权、尊重人权和自由、不干涉内政、防止腐败行为、符合东道国发展目标等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）经济、金融和社会问题。母公司给予子公司充分自主权、实施本土化、支持东道国的外汇、金融政策；内部交易以市场价格为基础；限制性商业做法；技术转让；保护消费者权益和保护环境。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）信息公开问题。跨国公司应向东道国公众提供有关经营和政策方面的信息，包括财务信息。</a:t>
            </a:r>
            <a:endParaRPr lang="zh-CN" alt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3.2.3</a:t>
            </a:r>
            <a:r>
              <a:rPr lang="zh-CN" altLang="en-US" dirty="0" smtClean="0"/>
              <a:t>跨国公司的待遇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）东道国对跨国公司的待遇</a:t>
            </a:r>
            <a:endParaRPr lang="en-US" altLang="zh-CN" dirty="0" smtClean="0"/>
          </a:p>
          <a:p>
            <a:r>
              <a:rPr lang="en-US" altLang="zh-CN" dirty="0" smtClean="0"/>
              <a:t>——</a:t>
            </a:r>
            <a:r>
              <a:rPr lang="zh-CN" altLang="en-US" dirty="0" smtClean="0"/>
              <a:t>国民待遇原则</a:t>
            </a:r>
            <a:endParaRPr lang="en-US" altLang="zh-CN" dirty="0" smtClean="0"/>
          </a:p>
          <a:p>
            <a:r>
              <a:rPr lang="en-US" altLang="zh-CN" dirty="0" smtClean="0"/>
              <a:t>——</a:t>
            </a:r>
            <a:r>
              <a:rPr lang="zh-CN" altLang="en-US" dirty="0" smtClean="0"/>
              <a:t>东道国有关跨国公司的立法、规章应透明、稳定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）国有化与赔偿问题</a:t>
            </a:r>
            <a:endParaRPr lang="en-US" altLang="zh-CN" dirty="0" smtClean="0"/>
          </a:p>
          <a:p>
            <a:r>
              <a:rPr lang="zh-CN" altLang="en-US" dirty="0" smtClean="0"/>
              <a:t>东道国有权对外国公民和法人的财产实施国有化，但必须提供赔偿。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）司法权问题</a:t>
            </a:r>
            <a:endParaRPr lang="en-US" altLang="zh-CN" dirty="0" smtClean="0"/>
          </a:p>
          <a:p>
            <a:r>
              <a:rPr lang="en-US" altLang="zh-CN" dirty="0" smtClean="0"/>
              <a:t>——</a:t>
            </a:r>
            <a:r>
              <a:rPr lang="zh-CN" altLang="en-US" dirty="0" smtClean="0"/>
              <a:t>东道国对跨国公司当地子公司有司法权</a:t>
            </a:r>
            <a:endParaRPr lang="en-US" altLang="zh-CN" dirty="0" smtClean="0"/>
          </a:p>
          <a:p>
            <a:r>
              <a:rPr lang="en-US" altLang="zh-CN" dirty="0" smtClean="0"/>
              <a:t>——</a:t>
            </a:r>
            <a:r>
              <a:rPr lang="zh-CN" altLang="en-US" dirty="0" smtClean="0"/>
              <a:t>对东道国与跨国公司之间的争议解决按照合同、协议规定的方法加以选择</a:t>
            </a:r>
            <a:endParaRPr lang="en-US" altLang="zh-CN" dirty="0" smtClean="0"/>
          </a:p>
          <a:p>
            <a:r>
              <a:rPr lang="en-US" altLang="zh-CN" dirty="0" smtClean="0"/>
              <a:t>——</a:t>
            </a:r>
            <a:r>
              <a:rPr lang="zh-CN" altLang="en-US" dirty="0" smtClean="0"/>
              <a:t>东道国为了国家主权和利益，可以对合同、协议关于争议解决的方式和法律选择介意限制</a:t>
            </a:r>
            <a:endParaRPr lang="en-US" altLang="zh-CN" dirty="0" smtClean="0"/>
          </a:p>
          <a:p>
            <a:endParaRPr lang="en-US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4.</a:t>
            </a:r>
            <a:r>
              <a:rPr lang="zh-CN" altLang="en-US" dirty="0" smtClean="0"/>
              <a:t>世界银行的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公约</a:t>
            </a:r>
            <a:r>
              <a:rPr lang="en-US" altLang="zh-CN" dirty="0" smtClean="0"/>
              <a:t>》</a:t>
            </a:r>
            <a:r>
              <a:rPr lang="zh-CN" altLang="en-US" dirty="0" smtClean="0"/>
              <a:t>和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准则</a:t>
            </a:r>
            <a:r>
              <a:rPr lang="en-US" altLang="zh-CN" dirty="0" smtClean="0"/>
              <a:t>》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zh-CN" dirty="0" smtClean="0"/>
              <a:t>4.1</a:t>
            </a:r>
            <a:r>
              <a:rPr lang="zh-CN" altLang="en-US" dirty="0" smtClean="0"/>
              <a:t>世界银行的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公约</a:t>
            </a:r>
            <a:r>
              <a:rPr lang="en-US" altLang="zh-CN" dirty="0" smtClean="0"/>
              <a:t>》</a:t>
            </a:r>
          </a:p>
          <a:p>
            <a:r>
              <a:rPr lang="en-US" altLang="zh-CN" dirty="0" smtClean="0"/>
              <a:t>1965</a:t>
            </a:r>
            <a:r>
              <a:rPr lang="zh-CN" altLang="en-US" dirty="0" smtClean="0"/>
              <a:t>年世界银行提出</a:t>
            </a:r>
            <a:r>
              <a:rPr lang="en-US" altLang="zh-CN" dirty="0" smtClean="0"/>
              <a:t>《</a:t>
            </a:r>
            <a:r>
              <a:rPr lang="zh-CN" altLang="en-US" dirty="0" smtClean="0"/>
              <a:t>东道国与其他国家国民之间投资争议解决公约</a:t>
            </a:r>
            <a:r>
              <a:rPr lang="en-US" altLang="zh-CN" dirty="0" smtClean="0"/>
              <a:t>》</a:t>
            </a:r>
            <a:r>
              <a:rPr lang="zh-CN" altLang="en-US" dirty="0" smtClean="0"/>
              <a:t>（又称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国际投资华盛顿公约</a:t>
            </a:r>
            <a:r>
              <a:rPr lang="en-US" altLang="zh-CN" dirty="0" smtClean="0"/>
              <a:t>》</a:t>
            </a:r>
            <a:r>
              <a:rPr lang="zh-CN" altLang="en-US" dirty="0" smtClean="0"/>
              <a:t>。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公约</a:t>
            </a:r>
            <a:r>
              <a:rPr lang="en-US" altLang="zh-CN" dirty="0" smtClean="0"/>
              <a:t>》</a:t>
            </a:r>
            <a:r>
              <a:rPr lang="zh-CN" altLang="en-US" dirty="0" smtClean="0"/>
              <a:t>的特点：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）在国际范围内为解决投资纠纷开辟了调解和仲裁的途径，比过去的外交途径更加灵活，避免伤及外交关系；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</a:t>
            </a:r>
            <a:r>
              <a:rPr lang="en-US" altLang="zh-CN" dirty="0" smtClean="0"/>
              <a:t>1966</a:t>
            </a:r>
            <a:r>
              <a:rPr lang="zh-CN" altLang="en-US" dirty="0" smtClean="0"/>
              <a:t>年根据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公约</a:t>
            </a:r>
            <a:r>
              <a:rPr lang="en-US" altLang="zh-CN" dirty="0" smtClean="0"/>
              <a:t>》</a:t>
            </a:r>
            <a:r>
              <a:rPr lang="zh-CN" altLang="en-US" dirty="0" smtClean="0"/>
              <a:t>设立了解决投资争议国际中心（</a:t>
            </a:r>
            <a:r>
              <a:rPr lang="en-US" altLang="zh-CN" dirty="0" smtClean="0"/>
              <a:t>ICSID</a:t>
            </a:r>
            <a:r>
              <a:rPr lang="zh-CN" altLang="en-US" dirty="0" smtClean="0"/>
              <a:t>），对调解和仲裁进行组织安排。</a:t>
            </a:r>
            <a:endParaRPr lang="zh-CN" alt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4.2</a:t>
            </a:r>
            <a:r>
              <a:rPr lang="zh-CN" altLang="en-US" dirty="0" smtClean="0"/>
              <a:t>世界银行的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准则</a:t>
            </a:r>
            <a:r>
              <a:rPr lang="en-US" altLang="zh-CN" dirty="0" smtClean="0"/>
              <a:t>》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zh-CN" dirty="0" smtClean="0"/>
              <a:t>1992</a:t>
            </a:r>
            <a:r>
              <a:rPr lang="zh-CN" altLang="en-US" dirty="0" smtClean="0"/>
              <a:t>年</a:t>
            </a:r>
            <a:r>
              <a:rPr lang="en-US" altLang="zh-CN" dirty="0" smtClean="0"/>
              <a:t>9</a:t>
            </a:r>
            <a:r>
              <a:rPr lang="zh-CN" altLang="en-US" dirty="0" smtClean="0"/>
              <a:t>月</a:t>
            </a:r>
            <a:r>
              <a:rPr lang="en-US" altLang="zh-CN" dirty="0" smtClean="0"/>
              <a:t>21</a:t>
            </a:r>
            <a:r>
              <a:rPr lang="zh-CN" altLang="en-US" dirty="0" smtClean="0"/>
              <a:t>日，世界银行和国际货币基金组织在与有关国家的政府和国际组织（包括国际法协会）协商后，公布了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关于外国直接投资的待遇准则</a:t>
            </a:r>
            <a:r>
              <a:rPr lang="en-US" altLang="zh-CN" dirty="0" smtClean="0"/>
              <a:t>》</a:t>
            </a:r>
            <a:r>
              <a:rPr lang="zh-CN" altLang="en-US" dirty="0" smtClean="0"/>
              <a:t>。这个准则实际上是一份建议书，各国自愿执行。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准则</a:t>
            </a:r>
            <a:r>
              <a:rPr lang="en-US" altLang="zh-CN" dirty="0" smtClean="0"/>
              <a:t>》</a:t>
            </a:r>
            <a:r>
              <a:rPr lang="zh-CN" altLang="en-US" dirty="0" smtClean="0"/>
              <a:t>共有</a:t>
            </a:r>
            <a:r>
              <a:rPr lang="en-US" altLang="zh-CN" dirty="0" smtClean="0"/>
              <a:t>5</a:t>
            </a:r>
            <a:r>
              <a:rPr lang="zh-CN" altLang="en-US" dirty="0" smtClean="0"/>
              <a:t>各部分：</a:t>
            </a:r>
            <a:endParaRPr lang="en-US" altLang="zh-CN" dirty="0" smtClean="0"/>
          </a:p>
          <a:p>
            <a:r>
              <a:rPr lang="zh-CN" altLang="en-US" dirty="0" smtClean="0"/>
              <a:t>第一部分：</a:t>
            </a:r>
            <a:r>
              <a:rPr lang="en-US" altLang="zh-CN" dirty="0" smtClean="0"/>
              <a:t>《</a:t>
            </a:r>
            <a:r>
              <a:rPr lang="zh-CN" altLang="en-US" dirty="0" smtClean="0"/>
              <a:t>准则</a:t>
            </a:r>
            <a:r>
              <a:rPr lang="en-US" altLang="zh-CN" dirty="0" smtClean="0"/>
              <a:t>》</a:t>
            </a:r>
            <a:r>
              <a:rPr lang="zh-CN" altLang="en-US" dirty="0" smtClean="0"/>
              <a:t>的适用于一切直接投资；</a:t>
            </a:r>
            <a:endParaRPr lang="en-US" altLang="zh-CN" dirty="0" smtClean="0"/>
          </a:p>
          <a:p>
            <a:r>
              <a:rPr lang="zh-CN" altLang="en-US" dirty="0" smtClean="0"/>
              <a:t>第二部分：要求东道国取消复杂的外资进入程序；法规透明度；投资环境；同时，有权监管。</a:t>
            </a:r>
            <a:endParaRPr lang="en-US" altLang="zh-CN" dirty="0" smtClean="0"/>
          </a:p>
          <a:p>
            <a:r>
              <a:rPr lang="zh-CN" altLang="en-US" dirty="0" smtClean="0"/>
              <a:t>第三部分：对外资平等、公正的一般标准，包括国民待遇。</a:t>
            </a:r>
            <a:endParaRPr lang="en-US" altLang="zh-CN" dirty="0" smtClean="0"/>
          </a:p>
          <a:p>
            <a:r>
              <a:rPr lang="zh-CN" altLang="en-US" dirty="0" smtClean="0"/>
              <a:t>第四部分：东道国有权征用（国有化）外资企业财产，但必须处于公众利益并提供赔偿；</a:t>
            </a:r>
            <a:endParaRPr lang="en-US" altLang="zh-CN" dirty="0" smtClean="0"/>
          </a:p>
          <a:p>
            <a:r>
              <a:rPr lang="zh-CN" altLang="en-US" dirty="0" smtClean="0"/>
              <a:t>第五部分：争议解决。尽量提交</a:t>
            </a:r>
            <a:r>
              <a:rPr lang="en-US" altLang="zh-CN" dirty="0" smtClean="0"/>
              <a:t>ICSID</a:t>
            </a:r>
            <a:r>
              <a:rPr lang="zh-CN" altLang="en-US" dirty="0" smtClean="0"/>
              <a:t>安排。</a:t>
            </a:r>
            <a:endParaRPr lang="zh-CN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829</TotalTime>
  <Words>1515</Words>
  <Application>Microsoft Office PowerPoint</Application>
  <PresentationFormat>全屏显示(4:3)</PresentationFormat>
  <Paragraphs>90</Paragraphs>
  <Slides>12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12</vt:i4>
      </vt:variant>
    </vt:vector>
  </HeadingPairs>
  <TitlesOfParts>
    <vt:vector size="16" baseType="lpstr">
      <vt:lpstr>宋体</vt:lpstr>
      <vt:lpstr>Arial</vt:lpstr>
      <vt:lpstr>Calibri</vt:lpstr>
      <vt:lpstr>Office 主题</vt:lpstr>
      <vt:lpstr>第十二章  跨国公司跨国经营的国际规范</vt:lpstr>
      <vt:lpstr>1.跨国公司国际规范的形成与发展</vt:lpstr>
      <vt:lpstr>2.GATT/WTO的《与贸易有关的投资措施协议》</vt:lpstr>
      <vt:lpstr>2.续</vt:lpstr>
      <vt:lpstr>3.联合国的《联合国跨国公司行为守则》</vt:lpstr>
      <vt:lpstr>3.2《守则》的主要内容</vt:lpstr>
      <vt:lpstr>3.2.3跨国公司的待遇</vt:lpstr>
      <vt:lpstr>4.世界银行的《公约》和《准则》</vt:lpstr>
      <vt:lpstr>4.2世界银行的《准则》</vt:lpstr>
      <vt:lpstr>5.区域性和其他国际规范</vt:lpstr>
      <vt:lpstr>5.2经济合作与发展组织的《宣言》和《准则》</vt:lpstr>
      <vt:lpstr>5.3国际劳工组织的《宣言》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第十二章  跨国公司跨国经营的国际规范</dc:title>
  <dc:creator>ms</dc:creator>
  <cp:lastModifiedBy>Microsoft 帐户</cp:lastModifiedBy>
  <cp:revision>49</cp:revision>
  <dcterms:created xsi:type="dcterms:W3CDTF">2011-08-08T07:24:07Z</dcterms:created>
  <dcterms:modified xsi:type="dcterms:W3CDTF">2025-10-10T06:47:24Z</dcterms:modified>
</cp:coreProperties>
</file>

<file path=docProps/thumbnail.jpeg>
</file>