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2" r:id="rId17"/>
    <p:sldId id="273" r:id="rId18"/>
    <p:sldId id="274" r:id="rId19"/>
    <p:sldId id="275" r:id="rId20"/>
    <p:sldId id="276" r:id="rId21"/>
    <p:sldId id="277" r:id="rId22"/>
  </p:sldIdLst>
  <p:sldSz cx="9144000" cy="6858000" type="screen4x3"/>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3" d="100"/>
          <a:sy n="63" d="100"/>
        </p:scale>
        <p:origin x="-1032" y="-67"/>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685800" y="2130425"/>
            <a:ext cx="7772400" cy="1470025"/>
          </a:xfrm>
        </p:spPr>
        <p:txBody>
          <a:body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p>
            <a:fld id="{98CCE778-2CC4-48D9-AC5C-ED63B85A3A2E}" type="datetimeFigureOut">
              <a:rPr lang="zh-CN" altLang="en-US" smtClean="0"/>
              <a:pPr/>
              <a:t>2020/12/30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AC6E79AA-E070-4CFF-B6E0-4D47F521C78C}" type="slidenum">
              <a:rPr lang="zh-CN" altLang="en-US" smtClean="0"/>
              <a:pPr/>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98CCE778-2CC4-48D9-AC5C-ED63B85A3A2E}" type="datetimeFigureOut">
              <a:rPr lang="zh-CN" altLang="en-US" smtClean="0"/>
              <a:pPr/>
              <a:t>2020/12/30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AC6E79AA-E070-4CFF-B6E0-4D47F521C78C}" type="slidenum">
              <a:rPr lang="zh-CN" altLang="en-US" smtClean="0"/>
              <a:pPr/>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8"/>
            <a:ext cx="2057400" cy="5851525"/>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98CCE778-2CC4-48D9-AC5C-ED63B85A3A2E}" type="datetimeFigureOut">
              <a:rPr lang="zh-CN" altLang="en-US" smtClean="0"/>
              <a:pPr/>
              <a:t>2020/12/30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AC6E79AA-E070-4CFF-B6E0-4D47F521C78C}" type="slidenum">
              <a:rPr lang="zh-CN" altLang="en-US" smtClean="0"/>
              <a:pPr/>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98CCE778-2CC4-48D9-AC5C-ED63B85A3A2E}" type="datetimeFigureOut">
              <a:rPr lang="zh-CN" altLang="en-US" smtClean="0"/>
              <a:pPr/>
              <a:t>2020/12/30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AC6E79AA-E070-4CFF-B6E0-4D47F521C78C}" type="slidenum">
              <a:rPr lang="zh-CN" altLang="en-US" smtClean="0"/>
              <a:pPr/>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722313" y="4406900"/>
            <a:ext cx="7772400" cy="1362075"/>
          </a:xfrm>
        </p:spPr>
        <p:txBody>
          <a:bodyPr anchor="t"/>
          <a:lstStyle>
            <a:lvl1pPr algn="l">
              <a:defRPr sz="4000" b="1" cap="all"/>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smtClean="0"/>
              <a:t>单击此处编辑母版文本样式</a:t>
            </a:r>
          </a:p>
        </p:txBody>
      </p:sp>
      <p:sp>
        <p:nvSpPr>
          <p:cNvPr id="4" name="日期占位符 3"/>
          <p:cNvSpPr>
            <a:spLocks noGrp="1"/>
          </p:cNvSpPr>
          <p:nvPr>
            <p:ph type="dt" sz="half" idx="10"/>
          </p:nvPr>
        </p:nvSpPr>
        <p:spPr/>
        <p:txBody>
          <a:bodyPr/>
          <a:lstStyle/>
          <a:p>
            <a:fld id="{98CCE778-2CC4-48D9-AC5C-ED63B85A3A2E}" type="datetimeFigureOut">
              <a:rPr lang="zh-CN" altLang="en-US" smtClean="0"/>
              <a:pPr/>
              <a:t>2020/12/30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AC6E79AA-E070-4CFF-B6E0-4D47F521C78C}" type="slidenum">
              <a:rPr lang="zh-CN" altLang="en-US" smtClean="0"/>
              <a:pPr/>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fld id="{98CCE778-2CC4-48D9-AC5C-ED63B85A3A2E}" type="datetimeFigureOut">
              <a:rPr lang="zh-CN" altLang="en-US" smtClean="0"/>
              <a:pPr/>
              <a:t>2020/12/30</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AC6E79AA-E070-4CFF-B6E0-4D47F521C78C}" type="slidenum">
              <a:rPr lang="zh-CN" altLang="en-US" smtClean="0"/>
              <a:pPr/>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lvl1pPr>
              <a:defRPr/>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4" name="内容占位符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6" name="内容占位符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fld id="{98CCE778-2CC4-48D9-AC5C-ED63B85A3A2E}" type="datetimeFigureOut">
              <a:rPr lang="zh-CN" altLang="en-US" smtClean="0"/>
              <a:pPr/>
              <a:t>2020/12/30</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AC6E79AA-E070-4CFF-B6E0-4D47F521C78C}" type="slidenum">
              <a:rPr lang="zh-CN" altLang="en-US" smtClean="0"/>
              <a:pPr/>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fld id="{98CCE778-2CC4-48D9-AC5C-ED63B85A3A2E}" type="datetimeFigureOut">
              <a:rPr lang="zh-CN" altLang="en-US" smtClean="0"/>
              <a:pPr/>
              <a:t>2020/12/30</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AC6E79AA-E070-4CFF-B6E0-4D47F521C78C}" type="slidenum">
              <a:rPr lang="zh-CN" altLang="en-US" smtClean="0"/>
              <a:pPr/>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98CCE778-2CC4-48D9-AC5C-ED63B85A3A2E}" type="datetimeFigureOut">
              <a:rPr lang="zh-CN" altLang="en-US" smtClean="0"/>
              <a:pPr/>
              <a:t>2020/12/30</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AC6E79AA-E070-4CFF-B6E0-4D47F521C78C}" type="slidenum">
              <a:rPr lang="zh-CN" altLang="en-US" smtClean="0"/>
              <a:pPr/>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3008313" cy="1162050"/>
          </a:xfrm>
        </p:spPr>
        <p:txBody>
          <a:bodyPr anchor="b"/>
          <a:lstStyle>
            <a:lvl1pPr algn="l">
              <a:defRPr sz="2000" b="1"/>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文本占位符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98CCE778-2CC4-48D9-AC5C-ED63B85A3A2E}" type="datetimeFigureOut">
              <a:rPr lang="zh-CN" altLang="en-US" smtClean="0"/>
              <a:pPr/>
              <a:t>2020/12/30</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AC6E79AA-E070-4CFF-B6E0-4D47F521C78C}" type="slidenum">
              <a:rPr lang="zh-CN" altLang="en-US" smtClean="0"/>
              <a:pPr/>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792288" y="4800600"/>
            <a:ext cx="5486400" cy="566738"/>
          </a:xfrm>
        </p:spPr>
        <p:txBody>
          <a:bodyPr anchor="b"/>
          <a:lstStyle>
            <a:lvl1pPr algn="l">
              <a:defRPr sz="2000" b="1"/>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98CCE778-2CC4-48D9-AC5C-ED63B85A3A2E}" type="datetimeFigureOut">
              <a:rPr lang="zh-CN" altLang="en-US" smtClean="0"/>
              <a:pPr/>
              <a:t>2020/12/30</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AC6E79AA-E070-4CFF-B6E0-4D47F521C78C}" type="slidenum">
              <a:rPr lang="zh-CN" altLang="en-US" smtClean="0"/>
              <a:pPr/>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8CCE778-2CC4-48D9-AC5C-ED63B85A3A2E}" type="datetimeFigureOut">
              <a:rPr lang="zh-CN" altLang="en-US" smtClean="0"/>
              <a:pPr/>
              <a:t>2020/12/30</a:t>
            </a:fld>
            <a:endParaRPr lang="zh-CN" altLang="en-US"/>
          </a:p>
        </p:txBody>
      </p:sp>
      <p:sp>
        <p:nvSpPr>
          <p:cNvPr id="5" name="页脚占位符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C6E79AA-E070-4CFF-B6E0-4D47F521C78C}" type="slidenum">
              <a:rPr lang="zh-CN" altLang="en-US" smtClean="0"/>
              <a:pPr/>
              <a:t>‹#›</a:t>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nvPr>
        </p:nvSpPr>
        <p:spPr/>
        <p:txBody>
          <a:bodyPr>
            <a:normAutofit/>
          </a:bodyPr>
          <a:lstStyle/>
          <a:p>
            <a:r>
              <a:rPr lang="zh-CN" altLang="en-US" sz="4000" dirty="0" smtClean="0"/>
              <a:t>第八章  跨国公司管理策略（</a:t>
            </a:r>
            <a:r>
              <a:rPr lang="en-US" altLang="zh-CN" sz="4000" dirty="0" smtClean="0"/>
              <a:t>1</a:t>
            </a:r>
            <a:r>
              <a:rPr lang="zh-CN" altLang="en-US" sz="4000" dirty="0" smtClean="0"/>
              <a:t>）</a:t>
            </a:r>
            <a:r>
              <a:rPr lang="en-US" altLang="zh-CN" sz="4000" dirty="0" smtClean="0"/>
              <a:t>——</a:t>
            </a:r>
            <a:r>
              <a:rPr lang="zh-CN" altLang="en-US" sz="4000" dirty="0" smtClean="0"/>
              <a:t>组织管理</a:t>
            </a:r>
            <a:endParaRPr lang="zh-CN" altLang="en-US" sz="4000" dirty="0"/>
          </a:p>
        </p:txBody>
      </p:sp>
      <p:sp>
        <p:nvSpPr>
          <p:cNvPr id="3" name="副标题 2"/>
          <p:cNvSpPr>
            <a:spLocks noGrp="1"/>
          </p:cNvSpPr>
          <p:nvPr>
            <p:ph type="subTitle" idx="1"/>
          </p:nvPr>
        </p:nvSpPr>
        <p:spPr/>
        <p:txBody>
          <a:bodyPr>
            <a:normAutofit fontScale="85000" lnSpcReduction="20000"/>
          </a:bodyPr>
          <a:lstStyle/>
          <a:p>
            <a:pPr algn="l"/>
            <a:r>
              <a:rPr lang="en-US" altLang="zh-CN" dirty="0" smtClean="0"/>
              <a:t>1.</a:t>
            </a:r>
            <a:r>
              <a:rPr lang="zh-CN" altLang="en-US" dirty="0" smtClean="0"/>
              <a:t>跨国公司组织管理的基本原则</a:t>
            </a:r>
            <a:endParaRPr lang="en-US" altLang="zh-CN" dirty="0" smtClean="0"/>
          </a:p>
          <a:p>
            <a:pPr algn="l"/>
            <a:r>
              <a:rPr lang="en-US" altLang="zh-CN" dirty="0" smtClean="0"/>
              <a:t>2.</a:t>
            </a:r>
            <a:r>
              <a:rPr lang="zh-CN" altLang="en-US" dirty="0" smtClean="0"/>
              <a:t>跨国公司组织管理的结构类型</a:t>
            </a:r>
            <a:endParaRPr lang="en-US" altLang="zh-CN" dirty="0" smtClean="0"/>
          </a:p>
          <a:p>
            <a:pPr algn="l"/>
            <a:r>
              <a:rPr lang="en-US" altLang="zh-CN" dirty="0" smtClean="0"/>
              <a:t>3.</a:t>
            </a:r>
            <a:r>
              <a:rPr lang="zh-CN" altLang="en-US" dirty="0" smtClean="0"/>
              <a:t>跨国公司组织管理控制体制</a:t>
            </a:r>
            <a:endParaRPr lang="en-US" altLang="zh-CN" dirty="0" smtClean="0"/>
          </a:p>
          <a:p>
            <a:pPr algn="l"/>
            <a:r>
              <a:rPr lang="en-US" altLang="zh-CN" dirty="0" smtClean="0"/>
              <a:t>4.</a:t>
            </a:r>
            <a:r>
              <a:rPr lang="zh-CN" altLang="en-US" dirty="0" smtClean="0"/>
              <a:t>跨国公司组织管理创新</a:t>
            </a:r>
            <a:endParaRPr lang="en-US" altLang="zh-CN" dirty="0" smtClean="0"/>
          </a:p>
          <a:p>
            <a:endParaRPr lang="zh-CN" alt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2.4</a:t>
            </a:r>
            <a:r>
              <a:rPr lang="zh-CN" altLang="en-US" dirty="0" smtClean="0"/>
              <a:t>（续）：地区</a:t>
            </a:r>
            <a:r>
              <a:rPr lang="en-US" altLang="zh-CN" dirty="0" smtClean="0"/>
              <a:t>—</a:t>
            </a:r>
            <a:r>
              <a:rPr lang="zh-CN" altLang="en-US" dirty="0" smtClean="0"/>
              <a:t>产品式结构</a:t>
            </a:r>
            <a:endParaRPr lang="zh-CN" altLang="en-US" dirty="0"/>
          </a:p>
        </p:txBody>
      </p:sp>
      <p:sp>
        <p:nvSpPr>
          <p:cNvPr id="3" name="内容占位符 2"/>
          <p:cNvSpPr>
            <a:spLocks noGrp="1"/>
          </p:cNvSpPr>
          <p:nvPr>
            <p:ph idx="1"/>
          </p:nvPr>
        </p:nvSpPr>
        <p:spPr/>
        <p:txBody>
          <a:bodyPr/>
          <a:lstStyle/>
          <a:p>
            <a:r>
              <a:rPr lang="zh-CN" altLang="en-US" dirty="0" smtClean="0"/>
              <a:t>图示：</a:t>
            </a:r>
            <a:endParaRPr lang="en-US" altLang="zh-CN" dirty="0" smtClean="0"/>
          </a:p>
          <a:p>
            <a:endParaRPr lang="en-US" altLang="zh-CN" dirty="0" smtClean="0"/>
          </a:p>
          <a:p>
            <a:endParaRPr lang="en-US" altLang="zh-CN" dirty="0" smtClean="0"/>
          </a:p>
          <a:p>
            <a:endParaRPr lang="zh-CN" altLang="en-US" dirty="0" smtClean="0"/>
          </a:p>
          <a:p>
            <a:endParaRPr lang="en-US" altLang="zh-CN" dirty="0" smtClean="0"/>
          </a:p>
          <a:p>
            <a:endParaRPr lang="zh-CN" altLang="en-US" dirty="0"/>
          </a:p>
        </p:txBody>
      </p:sp>
      <p:sp>
        <p:nvSpPr>
          <p:cNvPr id="5" name="矩形 4"/>
          <p:cNvSpPr/>
          <p:nvPr/>
        </p:nvSpPr>
        <p:spPr>
          <a:xfrm>
            <a:off x="3286116" y="2071678"/>
            <a:ext cx="2214578"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总裁</a:t>
            </a:r>
            <a:endParaRPr lang="zh-CN" altLang="en-US" dirty="0"/>
          </a:p>
        </p:txBody>
      </p:sp>
      <p:cxnSp>
        <p:nvCxnSpPr>
          <p:cNvPr id="7" name="直接连接符 6"/>
          <p:cNvCxnSpPr/>
          <p:nvPr/>
        </p:nvCxnSpPr>
        <p:spPr>
          <a:xfrm rot="5400000">
            <a:off x="3929058" y="3000372"/>
            <a:ext cx="71438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9" name="直接连接符 8"/>
          <p:cNvCxnSpPr/>
          <p:nvPr/>
        </p:nvCxnSpPr>
        <p:spPr>
          <a:xfrm>
            <a:off x="1500166" y="2857496"/>
            <a:ext cx="5786478"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nvCxnSpPr>
        <p:spPr>
          <a:xfrm rot="5400000">
            <a:off x="1464447" y="2964653"/>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nvCxnSpPr>
        <p:spPr>
          <a:xfrm rot="5400000">
            <a:off x="2821769" y="2964653"/>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5" name="直接连接符 14"/>
          <p:cNvCxnSpPr/>
          <p:nvPr/>
        </p:nvCxnSpPr>
        <p:spPr>
          <a:xfrm rot="5400000">
            <a:off x="6107917" y="2964653"/>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7" name="直接连接符 16"/>
          <p:cNvCxnSpPr/>
          <p:nvPr/>
        </p:nvCxnSpPr>
        <p:spPr>
          <a:xfrm rot="5400000">
            <a:off x="7179487" y="2964653"/>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9" name="直接连接符 18"/>
          <p:cNvCxnSpPr/>
          <p:nvPr/>
        </p:nvCxnSpPr>
        <p:spPr>
          <a:xfrm>
            <a:off x="1571604" y="3357562"/>
            <a:ext cx="571504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1" name="直接连接符 20"/>
          <p:cNvCxnSpPr/>
          <p:nvPr/>
        </p:nvCxnSpPr>
        <p:spPr>
          <a:xfrm rot="5400000">
            <a:off x="1464447" y="3536157"/>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3" name="直接连接符 22"/>
          <p:cNvCxnSpPr/>
          <p:nvPr/>
        </p:nvCxnSpPr>
        <p:spPr>
          <a:xfrm rot="5400000">
            <a:off x="3393273" y="3464719"/>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5" name="直接连接符 24"/>
          <p:cNvCxnSpPr/>
          <p:nvPr/>
        </p:nvCxnSpPr>
        <p:spPr>
          <a:xfrm rot="5400000">
            <a:off x="4143372" y="3429000"/>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直接连接符 26"/>
          <p:cNvCxnSpPr/>
          <p:nvPr/>
        </p:nvCxnSpPr>
        <p:spPr>
          <a:xfrm rot="5400000">
            <a:off x="5822165" y="3464719"/>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9" name="直接连接符 28"/>
          <p:cNvCxnSpPr/>
          <p:nvPr/>
        </p:nvCxnSpPr>
        <p:spPr>
          <a:xfrm rot="5400000">
            <a:off x="7143768" y="3500438"/>
            <a:ext cx="285752" cy="1588"/>
          </a:xfrm>
          <a:prstGeom prst="line">
            <a:avLst/>
          </a:prstGeom>
        </p:spPr>
        <p:style>
          <a:lnRef idx="1">
            <a:schemeClr val="accent1"/>
          </a:lnRef>
          <a:fillRef idx="0">
            <a:schemeClr val="accent1"/>
          </a:fillRef>
          <a:effectRef idx="0">
            <a:schemeClr val="accent1"/>
          </a:effectRef>
          <a:fontRef idx="minor">
            <a:schemeClr val="tx1"/>
          </a:fontRef>
        </p:style>
      </p:cxnSp>
      <p:sp>
        <p:nvSpPr>
          <p:cNvPr id="30" name="矩形 29"/>
          <p:cNvSpPr/>
          <p:nvPr/>
        </p:nvSpPr>
        <p:spPr>
          <a:xfrm>
            <a:off x="4000496" y="3643314"/>
            <a:ext cx="1143008"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拉美区</a:t>
            </a:r>
            <a:endParaRPr lang="zh-CN" altLang="en-US" dirty="0"/>
          </a:p>
        </p:txBody>
      </p:sp>
      <p:cxnSp>
        <p:nvCxnSpPr>
          <p:cNvPr id="32" name="直接连接符 31"/>
          <p:cNvCxnSpPr/>
          <p:nvPr/>
        </p:nvCxnSpPr>
        <p:spPr>
          <a:xfrm rot="5400000">
            <a:off x="4179091" y="4250537"/>
            <a:ext cx="35719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4" name="直接连接符 33"/>
          <p:cNvCxnSpPr/>
          <p:nvPr/>
        </p:nvCxnSpPr>
        <p:spPr>
          <a:xfrm>
            <a:off x="2214546" y="4429132"/>
            <a:ext cx="464347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6" name="直接连接符 35"/>
          <p:cNvCxnSpPr/>
          <p:nvPr/>
        </p:nvCxnSpPr>
        <p:spPr>
          <a:xfrm rot="5400000">
            <a:off x="2107389" y="4536289"/>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8" name="直接连接符 37"/>
          <p:cNvCxnSpPr/>
          <p:nvPr/>
        </p:nvCxnSpPr>
        <p:spPr>
          <a:xfrm rot="5400000">
            <a:off x="4286248" y="4500570"/>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40" name="直接连接符 39"/>
          <p:cNvCxnSpPr/>
          <p:nvPr/>
        </p:nvCxnSpPr>
        <p:spPr>
          <a:xfrm rot="5400000">
            <a:off x="6750859" y="4536289"/>
            <a:ext cx="214314" cy="1588"/>
          </a:xfrm>
          <a:prstGeom prst="line">
            <a:avLst/>
          </a:prstGeom>
        </p:spPr>
        <p:style>
          <a:lnRef idx="1">
            <a:schemeClr val="accent1"/>
          </a:lnRef>
          <a:fillRef idx="0">
            <a:schemeClr val="accent1"/>
          </a:fillRef>
          <a:effectRef idx="0">
            <a:schemeClr val="accent1"/>
          </a:effectRef>
          <a:fontRef idx="minor">
            <a:schemeClr val="tx1"/>
          </a:fontRef>
        </p:style>
      </p:cxnSp>
      <p:sp>
        <p:nvSpPr>
          <p:cNvPr id="41" name="矩形 40"/>
          <p:cNvSpPr/>
          <p:nvPr/>
        </p:nvSpPr>
        <p:spPr>
          <a:xfrm>
            <a:off x="2000232" y="4643446"/>
            <a:ext cx="1285884" cy="2857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产品</a:t>
            </a:r>
            <a:r>
              <a:rPr lang="en-US" altLang="zh-CN" dirty="0" smtClean="0"/>
              <a:t>A</a:t>
            </a:r>
            <a:endParaRPr lang="zh-CN" altLang="en-US" dirty="0"/>
          </a:p>
        </p:txBody>
      </p:sp>
      <p:sp>
        <p:nvSpPr>
          <p:cNvPr id="42" name="矩形 41"/>
          <p:cNvSpPr/>
          <p:nvPr/>
        </p:nvSpPr>
        <p:spPr>
          <a:xfrm>
            <a:off x="4000496" y="4643446"/>
            <a:ext cx="1500198"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产品</a:t>
            </a:r>
            <a:r>
              <a:rPr lang="en-US" altLang="zh-CN" dirty="0" smtClean="0"/>
              <a:t>B</a:t>
            </a:r>
            <a:endParaRPr lang="zh-CN" altLang="en-US" dirty="0"/>
          </a:p>
        </p:txBody>
      </p:sp>
      <p:sp>
        <p:nvSpPr>
          <p:cNvPr id="43" name="矩形 42"/>
          <p:cNvSpPr/>
          <p:nvPr/>
        </p:nvSpPr>
        <p:spPr>
          <a:xfrm>
            <a:off x="6072198" y="4714884"/>
            <a:ext cx="1500198" cy="2857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产品</a:t>
            </a:r>
            <a:r>
              <a:rPr lang="en-US" altLang="zh-CN" dirty="0" smtClean="0"/>
              <a:t>C</a:t>
            </a:r>
            <a:endParaRPr lang="zh-CN" altLang="en-US" dirty="0"/>
          </a:p>
        </p:txBody>
      </p:sp>
      <p:cxnSp>
        <p:nvCxnSpPr>
          <p:cNvPr id="45" name="直接连接符 44"/>
          <p:cNvCxnSpPr/>
          <p:nvPr/>
        </p:nvCxnSpPr>
        <p:spPr>
          <a:xfrm rot="5400000">
            <a:off x="2357422" y="5143512"/>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47" name="直接连接符 46"/>
          <p:cNvCxnSpPr/>
          <p:nvPr/>
        </p:nvCxnSpPr>
        <p:spPr>
          <a:xfrm>
            <a:off x="1214414" y="5143512"/>
            <a:ext cx="278608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49" name="直接连接符 48"/>
          <p:cNvCxnSpPr/>
          <p:nvPr/>
        </p:nvCxnSpPr>
        <p:spPr>
          <a:xfrm rot="5400000">
            <a:off x="1071538" y="5286388"/>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51" name="直接连接符 50"/>
          <p:cNvCxnSpPr/>
          <p:nvPr/>
        </p:nvCxnSpPr>
        <p:spPr>
          <a:xfrm rot="5400000">
            <a:off x="2357422" y="5286388"/>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53" name="直接连接符 52"/>
          <p:cNvCxnSpPr/>
          <p:nvPr/>
        </p:nvCxnSpPr>
        <p:spPr>
          <a:xfrm rot="5400000">
            <a:off x="3821901" y="5322107"/>
            <a:ext cx="214314" cy="1588"/>
          </a:xfrm>
          <a:prstGeom prst="line">
            <a:avLst/>
          </a:prstGeom>
        </p:spPr>
        <p:style>
          <a:lnRef idx="1">
            <a:schemeClr val="accent1"/>
          </a:lnRef>
          <a:fillRef idx="0">
            <a:schemeClr val="accent1"/>
          </a:fillRef>
          <a:effectRef idx="0">
            <a:schemeClr val="accent1"/>
          </a:effectRef>
          <a:fontRef idx="minor">
            <a:schemeClr val="tx1"/>
          </a:fontRef>
        </p:style>
      </p:cxnSp>
      <p:sp>
        <p:nvSpPr>
          <p:cNvPr id="54" name="矩形 53"/>
          <p:cNvSpPr/>
          <p:nvPr/>
        </p:nvSpPr>
        <p:spPr>
          <a:xfrm>
            <a:off x="928662" y="5500702"/>
            <a:ext cx="928694"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甲国</a:t>
            </a:r>
            <a:endParaRPr lang="zh-CN" altLang="en-US" dirty="0"/>
          </a:p>
        </p:txBody>
      </p:sp>
      <p:sp>
        <p:nvSpPr>
          <p:cNvPr id="55" name="矩形 54"/>
          <p:cNvSpPr/>
          <p:nvPr/>
        </p:nvSpPr>
        <p:spPr>
          <a:xfrm>
            <a:off x="2143108" y="5429264"/>
            <a:ext cx="928694"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乙国</a:t>
            </a:r>
            <a:endParaRPr lang="zh-CN" altLang="en-US" dirty="0"/>
          </a:p>
        </p:txBody>
      </p:sp>
      <p:sp>
        <p:nvSpPr>
          <p:cNvPr id="56" name="矩形 55"/>
          <p:cNvSpPr/>
          <p:nvPr/>
        </p:nvSpPr>
        <p:spPr>
          <a:xfrm>
            <a:off x="3571868" y="5429264"/>
            <a:ext cx="928694"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丙国</a:t>
            </a:r>
            <a:endParaRPr lang="zh-CN" alt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normAutofit fontScale="90000"/>
          </a:bodyPr>
          <a:lstStyle/>
          <a:p>
            <a:r>
              <a:rPr lang="en-US" altLang="zh-CN" dirty="0" smtClean="0"/>
              <a:t>2.4</a:t>
            </a:r>
            <a:r>
              <a:rPr lang="zh-CN" altLang="en-US" dirty="0" smtClean="0"/>
              <a:t>（续）：全球地区结构的优缺点</a:t>
            </a:r>
            <a:endParaRPr lang="zh-CN" altLang="en-US" dirty="0"/>
          </a:p>
        </p:txBody>
      </p:sp>
      <p:graphicFrame>
        <p:nvGraphicFramePr>
          <p:cNvPr id="4" name="内容占位符 3"/>
          <p:cNvGraphicFramePr>
            <a:graphicFrameLocks noGrp="1"/>
          </p:cNvGraphicFramePr>
          <p:nvPr>
            <p:ph idx="1"/>
          </p:nvPr>
        </p:nvGraphicFramePr>
        <p:xfrm>
          <a:off x="457200" y="1600200"/>
          <a:ext cx="8229600" cy="3971940"/>
        </p:xfrm>
        <a:graphic>
          <a:graphicData uri="http://schemas.openxmlformats.org/drawingml/2006/table">
            <a:tbl>
              <a:tblPr firstRow="1" bandRow="1">
                <a:tableStyleId>{5C22544A-7EE6-4342-B048-85BDC9FD1C3A}</a:tableStyleId>
              </a:tblPr>
              <a:tblGrid>
                <a:gridCol w="4114800"/>
                <a:gridCol w="4114800"/>
              </a:tblGrid>
              <a:tr h="992985">
                <a:tc>
                  <a:txBody>
                    <a:bodyPr/>
                    <a:lstStyle/>
                    <a:p>
                      <a:r>
                        <a:rPr lang="zh-CN" altLang="en-US" dirty="0" smtClean="0"/>
                        <a:t>优点</a:t>
                      </a:r>
                      <a:endParaRPr lang="zh-CN" altLang="en-US" dirty="0"/>
                    </a:p>
                  </a:txBody>
                  <a:tcPr/>
                </a:tc>
                <a:tc>
                  <a:txBody>
                    <a:bodyPr/>
                    <a:lstStyle/>
                    <a:p>
                      <a:r>
                        <a:rPr lang="zh-CN" altLang="en-US" dirty="0" smtClean="0"/>
                        <a:t>缺点</a:t>
                      </a:r>
                      <a:endParaRPr lang="zh-CN" altLang="en-US" dirty="0"/>
                    </a:p>
                  </a:txBody>
                  <a:tcPr/>
                </a:tc>
              </a:tr>
              <a:tr h="992985">
                <a:tc>
                  <a:txBody>
                    <a:bodyPr/>
                    <a:lstStyle/>
                    <a:p>
                      <a:r>
                        <a:rPr lang="en-US" altLang="zh-CN" dirty="0" smtClean="0"/>
                        <a:t>1.</a:t>
                      </a:r>
                      <a:r>
                        <a:rPr lang="zh-CN" altLang="en-US" dirty="0" smtClean="0"/>
                        <a:t>实现了地区分散化，针对性地决策</a:t>
                      </a:r>
                      <a:endParaRPr lang="zh-CN" altLang="en-US" dirty="0"/>
                    </a:p>
                  </a:txBody>
                  <a:tcPr/>
                </a:tc>
                <a:tc>
                  <a:txBody>
                    <a:bodyPr/>
                    <a:lstStyle/>
                    <a:p>
                      <a:r>
                        <a:rPr lang="en-US" altLang="zh-CN" dirty="0" smtClean="0"/>
                        <a:t>1.</a:t>
                      </a:r>
                      <a:r>
                        <a:rPr lang="zh-CN" altLang="en-US" dirty="0" smtClean="0"/>
                        <a:t>业务集中于一个或几个地区，易造成偏重，而忽视全球战略目标</a:t>
                      </a:r>
                      <a:endParaRPr lang="zh-CN" altLang="en-US" dirty="0"/>
                    </a:p>
                  </a:txBody>
                  <a:tcPr/>
                </a:tc>
              </a:tr>
              <a:tr h="992985">
                <a:tc>
                  <a:txBody>
                    <a:bodyPr/>
                    <a:lstStyle/>
                    <a:p>
                      <a:r>
                        <a:rPr lang="en-US" altLang="zh-CN" dirty="0" smtClean="0"/>
                        <a:t>2.</a:t>
                      </a:r>
                      <a:r>
                        <a:rPr lang="zh-CN" altLang="en-US" dirty="0" smtClean="0"/>
                        <a:t>有利于适应不同市场的需要</a:t>
                      </a:r>
                      <a:endParaRPr lang="zh-CN" altLang="en-US" dirty="0"/>
                    </a:p>
                  </a:txBody>
                  <a:tcPr/>
                </a:tc>
                <a:tc>
                  <a:txBody>
                    <a:bodyPr/>
                    <a:lstStyle/>
                    <a:p>
                      <a:r>
                        <a:rPr lang="en-US" altLang="zh-CN" dirty="0" smtClean="0"/>
                        <a:t>2.</a:t>
                      </a:r>
                      <a:r>
                        <a:rPr lang="zh-CN" altLang="en-US" dirty="0" smtClean="0"/>
                        <a:t>不利于产品改进、技术转让和地区间技术合作</a:t>
                      </a:r>
                      <a:endParaRPr lang="zh-CN" altLang="en-US" dirty="0"/>
                    </a:p>
                  </a:txBody>
                  <a:tcPr/>
                </a:tc>
              </a:tr>
              <a:tr h="992985">
                <a:tc>
                  <a:txBody>
                    <a:bodyPr/>
                    <a:lstStyle/>
                    <a:p>
                      <a:r>
                        <a:rPr lang="en-US" altLang="zh-CN" dirty="0" smtClean="0"/>
                        <a:t>3.</a:t>
                      </a:r>
                      <a:r>
                        <a:rPr lang="zh-CN" altLang="en-US" dirty="0" smtClean="0"/>
                        <a:t>有利于地区内职能机构的配合</a:t>
                      </a:r>
                      <a:endParaRPr lang="zh-CN" altLang="en-US" dirty="0"/>
                    </a:p>
                  </a:txBody>
                  <a:tcPr/>
                </a:tc>
                <a:tc>
                  <a:txBody>
                    <a:bodyPr/>
                    <a:lstStyle/>
                    <a:p>
                      <a:r>
                        <a:rPr lang="en-US" altLang="zh-CN" dirty="0" smtClean="0"/>
                        <a:t>3.</a:t>
                      </a:r>
                      <a:r>
                        <a:rPr lang="zh-CN" altLang="en-US" dirty="0" smtClean="0"/>
                        <a:t>重复设置产品和职能部门，人员重叠</a:t>
                      </a:r>
                      <a:endParaRPr lang="zh-CN" altLang="en-US" dirty="0"/>
                    </a:p>
                  </a:txBody>
                  <a:tcPr/>
                </a:tc>
              </a:tr>
            </a:tbl>
          </a:graphicData>
        </a:graphic>
      </p:graphicFrame>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2.5</a:t>
            </a:r>
            <a:r>
              <a:rPr lang="zh-CN" altLang="en-US" dirty="0" smtClean="0"/>
              <a:t>全球性产品结构</a:t>
            </a:r>
            <a:endParaRPr lang="zh-CN" altLang="en-US" dirty="0"/>
          </a:p>
        </p:txBody>
      </p:sp>
      <p:sp>
        <p:nvSpPr>
          <p:cNvPr id="3" name="内容占位符 2"/>
          <p:cNvSpPr>
            <a:spLocks noGrp="1"/>
          </p:cNvSpPr>
          <p:nvPr>
            <p:ph idx="1"/>
          </p:nvPr>
        </p:nvSpPr>
        <p:spPr/>
        <p:txBody>
          <a:bodyPr/>
          <a:lstStyle/>
          <a:p>
            <a:r>
              <a:rPr lang="zh-CN" altLang="en-US" dirty="0" smtClean="0"/>
              <a:t>全球性产品结构是多样化生产经营的公司采用的组织形式，便于管理。</a:t>
            </a:r>
            <a:endParaRPr lang="en-US" altLang="zh-CN" dirty="0" smtClean="0"/>
          </a:p>
          <a:p>
            <a:endParaRPr lang="zh-CN" altLang="en-US" dirty="0"/>
          </a:p>
        </p:txBody>
      </p:sp>
      <p:sp>
        <p:nvSpPr>
          <p:cNvPr id="4" name="矩形 3"/>
          <p:cNvSpPr/>
          <p:nvPr/>
        </p:nvSpPr>
        <p:spPr>
          <a:xfrm>
            <a:off x="3357554" y="2714620"/>
            <a:ext cx="1785950" cy="21431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总裁</a:t>
            </a:r>
            <a:endParaRPr lang="zh-CN" altLang="en-US" dirty="0"/>
          </a:p>
        </p:txBody>
      </p:sp>
      <p:cxnSp>
        <p:nvCxnSpPr>
          <p:cNvPr id="8" name="直接连接符 7"/>
          <p:cNvCxnSpPr/>
          <p:nvPr/>
        </p:nvCxnSpPr>
        <p:spPr>
          <a:xfrm rot="5400000">
            <a:off x="3857620" y="3357562"/>
            <a:ext cx="71438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0" name="直接连接符 9"/>
          <p:cNvCxnSpPr/>
          <p:nvPr/>
        </p:nvCxnSpPr>
        <p:spPr>
          <a:xfrm>
            <a:off x="2000232" y="3286124"/>
            <a:ext cx="500066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nvCxnSpPr>
        <p:spPr>
          <a:xfrm rot="5400000">
            <a:off x="1964513" y="3393281"/>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4" name="直接连接符 13"/>
          <p:cNvCxnSpPr/>
          <p:nvPr/>
        </p:nvCxnSpPr>
        <p:spPr>
          <a:xfrm rot="5400000">
            <a:off x="2857488" y="3429000"/>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6" name="直接连接符 15"/>
          <p:cNvCxnSpPr/>
          <p:nvPr/>
        </p:nvCxnSpPr>
        <p:spPr>
          <a:xfrm rot="5400000">
            <a:off x="3643306" y="3429000"/>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8" name="直接连接符 17"/>
          <p:cNvCxnSpPr/>
          <p:nvPr/>
        </p:nvCxnSpPr>
        <p:spPr>
          <a:xfrm rot="5400000">
            <a:off x="4750595" y="3393281"/>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0" name="直接连接符 19"/>
          <p:cNvCxnSpPr/>
          <p:nvPr/>
        </p:nvCxnSpPr>
        <p:spPr>
          <a:xfrm rot="5400000">
            <a:off x="5679289" y="3393281"/>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2" name="直接连接符 21"/>
          <p:cNvCxnSpPr/>
          <p:nvPr/>
        </p:nvCxnSpPr>
        <p:spPr>
          <a:xfrm rot="5400000">
            <a:off x="6822297" y="3393281"/>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4" name="直接连接符 23"/>
          <p:cNvCxnSpPr/>
          <p:nvPr/>
        </p:nvCxnSpPr>
        <p:spPr>
          <a:xfrm>
            <a:off x="1714480" y="3857628"/>
            <a:ext cx="557216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6" name="直接连接符 25"/>
          <p:cNvCxnSpPr/>
          <p:nvPr/>
        </p:nvCxnSpPr>
        <p:spPr>
          <a:xfrm rot="5400000">
            <a:off x="1643042" y="4000504"/>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8" name="直接连接符 27"/>
          <p:cNvCxnSpPr/>
          <p:nvPr/>
        </p:nvCxnSpPr>
        <p:spPr>
          <a:xfrm rot="5400000">
            <a:off x="3643306" y="4000504"/>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0" name="直接连接符 29"/>
          <p:cNvCxnSpPr/>
          <p:nvPr/>
        </p:nvCxnSpPr>
        <p:spPr>
          <a:xfrm rot="5400000">
            <a:off x="5464975" y="4036223"/>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2" name="直接连接符 31"/>
          <p:cNvCxnSpPr/>
          <p:nvPr/>
        </p:nvCxnSpPr>
        <p:spPr>
          <a:xfrm rot="5400000">
            <a:off x="7072330" y="4000504"/>
            <a:ext cx="285752" cy="1588"/>
          </a:xfrm>
          <a:prstGeom prst="line">
            <a:avLst/>
          </a:prstGeom>
        </p:spPr>
        <p:style>
          <a:lnRef idx="1">
            <a:schemeClr val="accent1"/>
          </a:lnRef>
          <a:fillRef idx="0">
            <a:schemeClr val="accent1"/>
          </a:fillRef>
          <a:effectRef idx="0">
            <a:schemeClr val="accent1"/>
          </a:effectRef>
          <a:fontRef idx="minor">
            <a:schemeClr val="tx1"/>
          </a:fontRef>
        </p:style>
      </p:cxnSp>
      <p:sp>
        <p:nvSpPr>
          <p:cNvPr id="33" name="矩形 32"/>
          <p:cNvSpPr/>
          <p:nvPr/>
        </p:nvSpPr>
        <p:spPr>
          <a:xfrm>
            <a:off x="1428728" y="4143380"/>
            <a:ext cx="1143008"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产品部</a:t>
            </a:r>
            <a:r>
              <a:rPr lang="en-US" altLang="zh-CN" dirty="0" smtClean="0"/>
              <a:t>A</a:t>
            </a:r>
            <a:endParaRPr lang="zh-CN" altLang="en-US" dirty="0"/>
          </a:p>
        </p:txBody>
      </p:sp>
      <p:sp>
        <p:nvSpPr>
          <p:cNvPr id="34" name="矩形 33"/>
          <p:cNvSpPr/>
          <p:nvPr/>
        </p:nvSpPr>
        <p:spPr>
          <a:xfrm>
            <a:off x="5214942" y="4214818"/>
            <a:ext cx="1357322"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产品部</a:t>
            </a:r>
            <a:r>
              <a:rPr lang="en-US" altLang="zh-CN" dirty="0" smtClean="0"/>
              <a:t>C</a:t>
            </a:r>
            <a:endParaRPr lang="zh-CN" altLang="en-US" dirty="0"/>
          </a:p>
        </p:txBody>
      </p:sp>
      <p:cxnSp>
        <p:nvCxnSpPr>
          <p:cNvPr id="36" name="直接连接符 35"/>
          <p:cNvCxnSpPr/>
          <p:nvPr/>
        </p:nvCxnSpPr>
        <p:spPr>
          <a:xfrm rot="5400000">
            <a:off x="5500694" y="4714884"/>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8" name="直接连接符 37"/>
          <p:cNvCxnSpPr/>
          <p:nvPr/>
        </p:nvCxnSpPr>
        <p:spPr>
          <a:xfrm flipV="1">
            <a:off x="2285984" y="4786322"/>
            <a:ext cx="4786346" cy="71438"/>
          </a:xfrm>
          <a:prstGeom prst="line">
            <a:avLst/>
          </a:prstGeom>
        </p:spPr>
        <p:style>
          <a:lnRef idx="1">
            <a:schemeClr val="accent1"/>
          </a:lnRef>
          <a:fillRef idx="0">
            <a:schemeClr val="accent1"/>
          </a:fillRef>
          <a:effectRef idx="0">
            <a:schemeClr val="accent1"/>
          </a:effectRef>
          <a:fontRef idx="minor">
            <a:schemeClr val="tx1"/>
          </a:fontRef>
        </p:style>
      </p:cxnSp>
      <p:cxnSp>
        <p:nvCxnSpPr>
          <p:cNvPr id="40" name="直接连接符 39"/>
          <p:cNvCxnSpPr/>
          <p:nvPr/>
        </p:nvCxnSpPr>
        <p:spPr>
          <a:xfrm rot="5400000">
            <a:off x="2178827" y="4964917"/>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42" name="直接连接符 41"/>
          <p:cNvCxnSpPr/>
          <p:nvPr/>
        </p:nvCxnSpPr>
        <p:spPr>
          <a:xfrm rot="5400000">
            <a:off x="3714744" y="5000636"/>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44" name="直接连接符 43"/>
          <p:cNvCxnSpPr/>
          <p:nvPr/>
        </p:nvCxnSpPr>
        <p:spPr>
          <a:xfrm rot="5400000">
            <a:off x="5857884" y="5000636"/>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46" name="直接连接符 45"/>
          <p:cNvCxnSpPr/>
          <p:nvPr/>
        </p:nvCxnSpPr>
        <p:spPr>
          <a:xfrm rot="5400000">
            <a:off x="6965173" y="4893479"/>
            <a:ext cx="214314" cy="1588"/>
          </a:xfrm>
          <a:prstGeom prst="line">
            <a:avLst/>
          </a:prstGeom>
        </p:spPr>
        <p:style>
          <a:lnRef idx="1">
            <a:schemeClr val="accent1"/>
          </a:lnRef>
          <a:fillRef idx="0">
            <a:schemeClr val="accent1"/>
          </a:fillRef>
          <a:effectRef idx="0">
            <a:schemeClr val="accent1"/>
          </a:effectRef>
          <a:fontRef idx="minor">
            <a:schemeClr val="tx1"/>
          </a:fontRef>
        </p:style>
      </p:cxnSp>
      <p:sp>
        <p:nvSpPr>
          <p:cNvPr id="47" name="矩形 46"/>
          <p:cNvSpPr/>
          <p:nvPr/>
        </p:nvSpPr>
        <p:spPr>
          <a:xfrm>
            <a:off x="2071670" y="5143512"/>
            <a:ext cx="1000132" cy="2857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地区甲</a:t>
            </a:r>
            <a:endParaRPr lang="zh-CN" altLang="en-US" dirty="0"/>
          </a:p>
        </p:txBody>
      </p:sp>
      <p:sp>
        <p:nvSpPr>
          <p:cNvPr id="48" name="矩形 47"/>
          <p:cNvSpPr/>
          <p:nvPr/>
        </p:nvSpPr>
        <p:spPr>
          <a:xfrm>
            <a:off x="3643306" y="5143512"/>
            <a:ext cx="1285884"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地区乙</a:t>
            </a:r>
            <a:endParaRPr lang="zh-CN" altLang="en-US" dirty="0"/>
          </a:p>
        </p:txBody>
      </p:sp>
      <p:cxnSp>
        <p:nvCxnSpPr>
          <p:cNvPr id="50" name="直接连接符 49"/>
          <p:cNvCxnSpPr/>
          <p:nvPr/>
        </p:nvCxnSpPr>
        <p:spPr>
          <a:xfrm rot="5400000">
            <a:off x="3821901" y="5607859"/>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52" name="直接连接符 51"/>
          <p:cNvCxnSpPr/>
          <p:nvPr/>
        </p:nvCxnSpPr>
        <p:spPr>
          <a:xfrm flipV="1">
            <a:off x="2000232" y="5643578"/>
            <a:ext cx="4714908" cy="71438"/>
          </a:xfrm>
          <a:prstGeom prst="line">
            <a:avLst/>
          </a:prstGeom>
        </p:spPr>
        <p:style>
          <a:lnRef idx="1">
            <a:schemeClr val="accent1"/>
          </a:lnRef>
          <a:fillRef idx="0">
            <a:schemeClr val="accent1"/>
          </a:fillRef>
          <a:effectRef idx="0">
            <a:schemeClr val="accent1"/>
          </a:effectRef>
          <a:fontRef idx="minor">
            <a:schemeClr val="tx1"/>
          </a:fontRef>
        </p:style>
      </p:cxnSp>
      <p:cxnSp>
        <p:nvCxnSpPr>
          <p:cNvPr id="56" name="直接连接符 55"/>
          <p:cNvCxnSpPr/>
          <p:nvPr/>
        </p:nvCxnSpPr>
        <p:spPr>
          <a:xfrm rot="5400000">
            <a:off x="1928794" y="5786454"/>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58" name="直接连接符 57"/>
          <p:cNvCxnSpPr/>
          <p:nvPr/>
        </p:nvCxnSpPr>
        <p:spPr>
          <a:xfrm rot="5400000">
            <a:off x="3607587" y="5750735"/>
            <a:ext cx="71438"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60" name="直接连接符 59"/>
          <p:cNvCxnSpPr/>
          <p:nvPr/>
        </p:nvCxnSpPr>
        <p:spPr>
          <a:xfrm rot="5400000">
            <a:off x="5214942" y="5786454"/>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62" name="直接连接符 61"/>
          <p:cNvCxnSpPr/>
          <p:nvPr/>
        </p:nvCxnSpPr>
        <p:spPr>
          <a:xfrm rot="5400000">
            <a:off x="6500826" y="5786454"/>
            <a:ext cx="142876" cy="1588"/>
          </a:xfrm>
          <a:prstGeom prst="line">
            <a:avLst/>
          </a:prstGeom>
        </p:spPr>
        <p:style>
          <a:lnRef idx="1">
            <a:schemeClr val="accent1"/>
          </a:lnRef>
          <a:fillRef idx="0">
            <a:schemeClr val="accent1"/>
          </a:fillRef>
          <a:effectRef idx="0">
            <a:schemeClr val="accent1"/>
          </a:effectRef>
          <a:fontRef idx="minor">
            <a:schemeClr val="tx1"/>
          </a:fontRef>
        </p:style>
      </p:cxnSp>
      <p:sp>
        <p:nvSpPr>
          <p:cNvPr id="63" name="矩形 62"/>
          <p:cNvSpPr/>
          <p:nvPr/>
        </p:nvSpPr>
        <p:spPr>
          <a:xfrm>
            <a:off x="1785918" y="5857892"/>
            <a:ext cx="1214446"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甲国</a:t>
            </a:r>
            <a:endParaRPr lang="zh-CN" altLang="en-US" dirty="0"/>
          </a:p>
        </p:txBody>
      </p:sp>
      <p:sp>
        <p:nvSpPr>
          <p:cNvPr id="64" name="矩形 63"/>
          <p:cNvSpPr/>
          <p:nvPr/>
        </p:nvSpPr>
        <p:spPr>
          <a:xfrm>
            <a:off x="3500430" y="5857892"/>
            <a:ext cx="928694"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乙国</a:t>
            </a:r>
            <a:endParaRPr lang="zh-CN" alt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normAutofit/>
          </a:bodyPr>
          <a:lstStyle/>
          <a:p>
            <a:r>
              <a:rPr lang="en-US" altLang="zh-CN" sz="3600" dirty="0" smtClean="0"/>
              <a:t>2.5</a:t>
            </a:r>
            <a:r>
              <a:rPr lang="zh-CN" altLang="en-US" sz="3600" dirty="0" smtClean="0"/>
              <a:t>（续）：全球性产品结构的优缺点</a:t>
            </a:r>
            <a:endParaRPr lang="zh-CN" altLang="en-US" sz="3600" dirty="0"/>
          </a:p>
        </p:txBody>
      </p:sp>
      <p:graphicFrame>
        <p:nvGraphicFramePr>
          <p:cNvPr id="4" name="内容占位符 3"/>
          <p:cNvGraphicFramePr>
            <a:graphicFrameLocks noGrp="1"/>
          </p:cNvGraphicFramePr>
          <p:nvPr>
            <p:ph idx="1"/>
          </p:nvPr>
        </p:nvGraphicFramePr>
        <p:xfrm>
          <a:off x="457200" y="1600200"/>
          <a:ext cx="8229600" cy="4257690"/>
        </p:xfrm>
        <a:graphic>
          <a:graphicData uri="http://schemas.openxmlformats.org/drawingml/2006/table">
            <a:tbl>
              <a:tblPr firstRow="1" bandRow="1">
                <a:tableStyleId>{5C22544A-7EE6-4342-B048-85BDC9FD1C3A}</a:tableStyleId>
              </a:tblPr>
              <a:tblGrid>
                <a:gridCol w="4114800"/>
                <a:gridCol w="4114800"/>
              </a:tblGrid>
              <a:tr h="851538">
                <a:tc>
                  <a:txBody>
                    <a:bodyPr/>
                    <a:lstStyle/>
                    <a:p>
                      <a:r>
                        <a:rPr lang="zh-CN" altLang="en-US" dirty="0" smtClean="0"/>
                        <a:t>优点</a:t>
                      </a:r>
                      <a:endParaRPr lang="zh-CN" altLang="en-US" dirty="0"/>
                    </a:p>
                  </a:txBody>
                  <a:tcPr/>
                </a:tc>
                <a:tc>
                  <a:txBody>
                    <a:bodyPr/>
                    <a:lstStyle/>
                    <a:p>
                      <a:r>
                        <a:rPr lang="zh-CN" altLang="en-US" dirty="0" smtClean="0"/>
                        <a:t>缺点</a:t>
                      </a:r>
                      <a:endParaRPr lang="zh-CN" altLang="en-US" dirty="0"/>
                    </a:p>
                  </a:txBody>
                  <a:tcPr/>
                </a:tc>
              </a:tr>
              <a:tr h="851538">
                <a:tc>
                  <a:txBody>
                    <a:bodyPr/>
                    <a:lstStyle/>
                    <a:p>
                      <a:r>
                        <a:rPr lang="en-US" altLang="zh-CN" dirty="0" smtClean="0"/>
                        <a:t>1.</a:t>
                      </a:r>
                      <a:r>
                        <a:rPr lang="zh-CN" altLang="en-US" dirty="0" smtClean="0"/>
                        <a:t>强调产品和技术</a:t>
                      </a:r>
                      <a:endParaRPr lang="zh-CN" altLang="en-US" dirty="0"/>
                    </a:p>
                  </a:txBody>
                  <a:tcPr/>
                </a:tc>
                <a:tc>
                  <a:txBody>
                    <a:bodyPr/>
                    <a:lstStyle/>
                    <a:p>
                      <a:r>
                        <a:rPr lang="en-US" altLang="zh-CN" dirty="0" smtClean="0"/>
                        <a:t>1.</a:t>
                      </a:r>
                      <a:r>
                        <a:rPr lang="zh-CN" altLang="en-US" dirty="0" smtClean="0"/>
                        <a:t>削弱了国外地区经理人的积极性和主动性</a:t>
                      </a:r>
                      <a:endParaRPr lang="zh-CN" altLang="en-US" dirty="0"/>
                    </a:p>
                  </a:txBody>
                  <a:tcPr/>
                </a:tc>
              </a:tr>
              <a:tr h="851538">
                <a:tc>
                  <a:txBody>
                    <a:bodyPr/>
                    <a:lstStyle/>
                    <a:p>
                      <a:r>
                        <a:rPr lang="en-US" altLang="zh-CN" dirty="0" smtClean="0"/>
                        <a:t>2.</a:t>
                      </a:r>
                      <a:r>
                        <a:rPr lang="zh-CN" altLang="en-US" dirty="0" smtClean="0"/>
                        <a:t>加强统一管理</a:t>
                      </a:r>
                      <a:endParaRPr lang="zh-CN" altLang="en-US" dirty="0"/>
                    </a:p>
                  </a:txBody>
                  <a:tcPr/>
                </a:tc>
                <a:tc>
                  <a:txBody>
                    <a:bodyPr/>
                    <a:lstStyle/>
                    <a:p>
                      <a:r>
                        <a:rPr lang="en-US" altLang="zh-CN" dirty="0" smtClean="0"/>
                        <a:t>2.</a:t>
                      </a:r>
                      <a:r>
                        <a:rPr lang="zh-CN" altLang="en-US" dirty="0" smtClean="0"/>
                        <a:t>难以形成统一决策，不利于中央层的集中统一</a:t>
                      </a:r>
                      <a:endParaRPr lang="zh-CN" altLang="en-US" dirty="0"/>
                    </a:p>
                  </a:txBody>
                  <a:tcPr/>
                </a:tc>
              </a:tr>
              <a:tr h="851538">
                <a:tc>
                  <a:txBody>
                    <a:bodyPr/>
                    <a:lstStyle/>
                    <a:p>
                      <a:r>
                        <a:rPr lang="en-US" altLang="zh-CN" dirty="0" smtClean="0"/>
                        <a:t>3.</a:t>
                      </a:r>
                      <a:r>
                        <a:rPr lang="zh-CN" altLang="en-US" dirty="0" smtClean="0"/>
                        <a:t>最大限度缩小国内和国外业务差别</a:t>
                      </a:r>
                      <a:endParaRPr lang="zh-CN" altLang="en-US" dirty="0"/>
                    </a:p>
                  </a:txBody>
                  <a:tcPr/>
                </a:tc>
                <a:tc>
                  <a:txBody>
                    <a:bodyPr/>
                    <a:lstStyle/>
                    <a:p>
                      <a:r>
                        <a:rPr lang="en-US" altLang="zh-CN" dirty="0" smtClean="0"/>
                        <a:t>3.</a:t>
                      </a:r>
                      <a:r>
                        <a:rPr lang="zh-CN" altLang="en-US" dirty="0" smtClean="0"/>
                        <a:t>机构设置重叠，不易协调</a:t>
                      </a:r>
                      <a:endParaRPr lang="zh-CN" altLang="en-US" dirty="0"/>
                    </a:p>
                  </a:txBody>
                  <a:tcPr/>
                </a:tc>
              </a:tr>
              <a:tr h="851538">
                <a:tc>
                  <a:txBody>
                    <a:bodyPr/>
                    <a:lstStyle/>
                    <a:p>
                      <a:endParaRPr lang="zh-CN" altLang="en-US"/>
                    </a:p>
                  </a:txBody>
                  <a:tcPr/>
                </a:tc>
                <a:tc>
                  <a:txBody>
                    <a:bodyPr/>
                    <a:lstStyle/>
                    <a:p>
                      <a:r>
                        <a:rPr lang="en-US" altLang="zh-CN" dirty="0" smtClean="0"/>
                        <a:t>4.</a:t>
                      </a:r>
                      <a:r>
                        <a:rPr lang="zh-CN" altLang="en-US" dirty="0" smtClean="0"/>
                        <a:t>地区协调困难，地区性功能削弱</a:t>
                      </a:r>
                      <a:endParaRPr lang="zh-CN" altLang="en-US" dirty="0"/>
                    </a:p>
                  </a:txBody>
                  <a:tcPr/>
                </a:tc>
              </a:tr>
            </a:tbl>
          </a:graphicData>
        </a:graphic>
      </p:graphicFrame>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2.6</a:t>
            </a:r>
            <a:r>
              <a:rPr lang="zh-CN" altLang="en-US" dirty="0" smtClean="0"/>
              <a:t>混合式结构</a:t>
            </a:r>
            <a:endParaRPr lang="zh-CN" altLang="en-US" dirty="0"/>
          </a:p>
        </p:txBody>
      </p:sp>
      <p:sp>
        <p:nvSpPr>
          <p:cNvPr id="3" name="内容占位符 2"/>
          <p:cNvSpPr>
            <a:spLocks noGrp="1"/>
          </p:cNvSpPr>
          <p:nvPr>
            <p:ph idx="1"/>
          </p:nvPr>
        </p:nvSpPr>
        <p:spPr/>
        <p:txBody>
          <a:bodyPr>
            <a:normAutofit/>
          </a:bodyPr>
          <a:lstStyle/>
          <a:p>
            <a:r>
              <a:rPr lang="zh-CN" altLang="en-US" sz="2400" dirty="0" smtClean="0"/>
              <a:t>随着公司规模扩大和经营多样化，要求公司形成各种组织结构组合。通常的混合式结构是国际部与全球性产品部的混合，如图：</a:t>
            </a:r>
            <a:endParaRPr lang="en-US" altLang="zh-CN" sz="2400" dirty="0" smtClean="0"/>
          </a:p>
          <a:p>
            <a:endParaRPr lang="zh-CN" altLang="en-US" sz="2400" dirty="0"/>
          </a:p>
        </p:txBody>
      </p:sp>
      <p:sp>
        <p:nvSpPr>
          <p:cNvPr id="4" name="矩形 3"/>
          <p:cNvSpPr/>
          <p:nvPr/>
        </p:nvSpPr>
        <p:spPr>
          <a:xfrm>
            <a:off x="3286116" y="2857496"/>
            <a:ext cx="2286016"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总裁</a:t>
            </a:r>
            <a:endParaRPr lang="zh-CN" altLang="en-US" dirty="0"/>
          </a:p>
        </p:txBody>
      </p:sp>
      <p:cxnSp>
        <p:nvCxnSpPr>
          <p:cNvPr id="6" name="直接连接符 5"/>
          <p:cNvCxnSpPr/>
          <p:nvPr/>
        </p:nvCxnSpPr>
        <p:spPr>
          <a:xfrm rot="5400000">
            <a:off x="4071934" y="3500438"/>
            <a:ext cx="428628"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直接连接符 7"/>
          <p:cNvCxnSpPr/>
          <p:nvPr/>
        </p:nvCxnSpPr>
        <p:spPr>
          <a:xfrm>
            <a:off x="4286248" y="3500438"/>
            <a:ext cx="1714512" cy="1588"/>
          </a:xfrm>
          <a:prstGeom prst="line">
            <a:avLst/>
          </a:prstGeom>
        </p:spPr>
        <p:style>
          <a:lnRef idx="1">
            <a:schemeClr val="accent1"/>
          </a:lnRef>
          <a:fillRef idx="0">
            <a:schemeClr val="accent1"/>
          </a:fillRef>
          <a:effectRef idx="0">
            <a:schemeClr val="accent1"/>
          </a:effectRef>
          <a:fontRef idx="minor">
            <a:schemeClr val="tx1"/>
          </a:fontRef>
        </p:style>
      </p:cxnSp>
      <p:sp>
        <p:nvSpPr>
          <p:cNvPr id="9" name="矩形 8"/>
          <p:cNvSpPr/>
          <p:nvPr/>
        </p:nvSpPr>
        <p:spPr>
          <a:xfrm>
            <a:off x="5929322" y="3143248"/>
            <a:ext cx="1785950" cy="57150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职能部门</a:t>
            </a:r>
            <a:endParaRPr lang="zh-CN" altLang="en-US" dirty="0"/>
          </a:p>
        </p:txBody>
      </p:sp>
      <p:cxnSp>
        <p:nvCxnSpPr>
          <p:cNvPr id="11" name="直接连接符 10"/>
          <p:cNvCxnSpPr/>
          <p:nvPr/>
        </p:nvCxnSpPr>
        <p:spPr>
          <a:xfrm>
            <a:off x="1643042" y="3786190"/>
            <a:ext cx="6000792" cy="71438"/>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nvCxnSpPr>
        <p:spPr>
          <a:xfrm rot="5400000">
            <a:off x="1464447" y="4036223"/>
            <a:ext cx="50006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5" name="直接连接符 14"/>
          <p:cNvCxnSpPr/>
          <p:nvPr/>
        </p:nvCxnSpPr>
        <p:spPr>
          <a:xfrm rot="5400000">
            <a:off x="3571868" y="4000504"/>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7" name="直接连接符 16"/>
          <p:cNvCxnSpPr/>
          <p:nvPr/>
        </p:nvCxnSpPr>
        <p:spPr>
          <a:xfrm rot="5400000">
            <a:off x="4893471" y="4036223"/>
            <a:ext cx="35719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9" name="直接连接符 18"/>
          <p:cNvCxnSpPr/>
          <p:nvPr/>
        </p:nvCxnSpPr>
        <p:spPr>
          <a:xfrm rot="5400000">
            <a:off x="7465239" y="3964785"/>
            <a:ext cx="214314" cy="1588"/>
          </a:xfrm>
          <a:prstGeom prst="line">
            <a:avLst/>
          </a:prstGeom>
        </p:spPr>
        <p:style>
          <a:lnRef idx="1">
            <a:schemeClr val="accent1"/>
          </a:lnRef>
          <a:fillRef idx="0">
            <a:schemeClr val="accent1"/>
          </a:fillRef>
          <a:effectRef idx="0">
            <a:schemeClr val="accent1"/>
          </a:effectRef>
          <a:fontRef idx="minor">
            <a:schemeClr val="tx1"/>
          </a:fontRef>
        </p:style>
      </p:cxnSp>
      <p:sp>
        <p:nvSpPr>
          <p:cNvPr id="20" name="矩形 19"/>
          <p:cNvSpPr/>
          <p:nvPr/>
        </p:nvSpPr>
        <p:spPr>
          <a:xfrm>
            <a:off x="1285852" y="4214818"/>
            <a:ext cx="1428760"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产品部</a:t>
            </a:r>
            <a:r>
              <a:rPr lang="en-US" altLang="zh-CN" dirty="0" smtClean="0"/>
              <a:t>A</a:t>
            </a:r>
            <a:endParaRPr lang="zh-CN" altLang="en-US" dirty="0"/>
          </a:p>
        </p:txBody>
      </p:sp>
      <p:sp>
        <p:nvSpPr>
          <p:cNvPr id="21" name="矩形 20"/>
          <p:cNvSpPr/>
          <p:nvPr/>
        </p:nvSpPr>
        <p:spPr>
          <a:xfrm>
            <a:off x="3357554" y="4286256"/>
            <a:ext cx="1143008"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产品部</a:t>
            </a:r>
            <a:r>
              <a:rPr lang="en-US" altLang="zh-CN" dirty="0" smtClean="0"/>
              <a:t>B</a:t>
            </a:r>
            <a:endParaRPr lang="zh-CN" altLang="en-US" dirty="0"/>
          </a:p>
        </p:txBody>
      </p:sp>
      <p:sp>
        <p:nvSpPr>
          <p:cNvPr id="22" name="矩形 21"/>
          <p:cNvSpPr/>
          <p:nvPr/>
        </p:nvSpPr>
        <p:spPr>
          <a:xfrm>
            <a:off x="4857752" y="4286256"/>
            <a:ext cx="1000132"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产品部</a:t>
            </a:r>
            <a:r>
              <a:rPr lang="en-US" altLang="zh-CN" dirty="0" smtClean="0"/>
              <a:t>C</a:t>
            </a:r>
            <a:endParaRPr lang="zh-CN" altLang="en-US" dirty="0"/>
          </a:p>
        </p:txBody>
      </p:sp>
      <p:sp>
        <p:nvSpPr>
          <p:cNvPr id="23" name="矩形 22"/>
          <p:cNvSpPr/>
          <p:nvPr/>
        </p:nvSpPr>
        <p:spPr>
          <a:xfrm>
            <a:off x="6429388" y="4143380"/>
            <a:ext cx="2071702" cy="64294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国际部</a:t>
            </a:r>
            <a:endParaRPr lang="zh-CN" altLang="en-US" dirty="0"/>
          </a:p>
        </p:txBody>
      </p:sp>
      <p:cxnSp>
        <p:nvCxnSpPr>
          <p:cNvPr id="25" name="直接连接符 24"/>
          <p:cNvCxnSpPr/>
          <p:nvPr/>
        </p:nvCxnSpPr>
        <p:spPr>
          <a:xfrm rot="5400000">
            <a:off x="1571604" y="5000636"/>
            <a:ext cx="428628"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直接连接符 26"/>
          <p:cNvCxnSpPr/>
          <p:nvPr/>
        </p:nvCxnSpPr>
        <p:spPr>
          <a:xfrm>
            <a:off x="1785918" y="5000636"/>
            <a:ext cx="857256" cy="1588"/>
          </a:xfrm>
          <a:prstGeom prst="line">
            <a:avLst/>
          </a:prstGeom>
        </p:spPr>
        <p:style>
          <a:lnRef idx="1">
            <a:schemeClr val="accent1"/>
          </a:lnRef>
          <a:fillRef idx="0">
            <a:schemeClr val="accent1"/>
          </a:fillRef>
          <a:effectRef idx="0">
            <a:schemeClr val="accent1"/>
          </a:effectRef>
          <a:fontRef idx="minor">
            <a:schemeClr val="tx1"/>
          </a:fontRef>
        </p:style>
      </p:cxnSp>
      <p:sp>
        <p:nvSpPr>
          <p:cNvPr id="28" name="矩形 27"/>
          <p:cNvSpPr/>
          <p:nvPr/>
        </p:nvSpPr>
        <p:spPr>
          <a:xfrm>
            <a:off x="2714612" y="4857760"/>
            <a:ext cx="2000264"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职能部门</a:t>
            </a:r>
            <a:endParaRPr lang="zh-CN" altLang="en-US" dirty="0"/>
          </a:p>
        </p:txBody>
      </p:sp>
      <p:cxnSp>
        <p:nvCxnSpPr>
          <p:cNvPr id="30" name="直接连接符 29"/>
          <p:cNvCxnSpPr/>
          <p:nvPr/>
        </p:nvCxnSpPr>
        <p:spPr>
          <a:xfrm>
            <a:off x="1071538" y="5429264"/>
            <a:ext cx="271464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3" name="直接连接符 32"/>
          <p:cNvCxnSpPr/>
          <p:nvPr/>
        </p:nvCxnSpPr>
        <p:spPr>
          <a:xfrm rot="5400000">
            <a:off x="928662" y="5572140"/>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5" name="直接连接符 34"/>
          <p:cNvCxnSpPr/>
          <p:nvPr/>
        </p:nvCxnSpPr>
        <p:spPr>
          <a:xfrm rot="5400000">
            <a:off x="1928794" y="5572140"/>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7" name="直接连接符 36"/>
          <p:cNvCxnSpPr/>
          <p:nvPr/>
        </p:nvCxnSpPr>
        <p:spPr>
          <a:xfrm rot="5400000">
            <a:off x="3679025" y="5536421"/>
            <a:ext cx="214314" cy="1588"/>
          </a:xfrm>
          <a:prstGeom prst="line">
            <a:avLst/>
          </a:prstGeom>
        </p:spPr>
        <p:style>
          <a:lnRef idx="1">
            <a:schemeClr val="accent1"/>
          </a:lnRef>
          <a:fillRef idx="0">
            <a:schemeClr val="accent1"/>
          </a:fillRef>
          <a:effectRef idx="0">
            <a:schemeClr val="accent1"/>
          </a:effectRef>
          <a:fontRef idx="minor">
            <a:schemeClr val="tx1"/>
          </a:fontRef>
        </p:style>
      </p:cxnSp>
      <p:sp>
        <p:nvSpPr>
          <p:cNvPr id="38" name="矩形 37"/>
          <p:cNvSpPr/>
          <p:nvPr/>
        </p:nvSpPr>
        <p:spPr>
          <a:xfrm>
            <a:off x="857224" y="5715016"/>
            <a:ext cx="714380"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甲国</a:t>
            </a:r>
            <a:endParaRPr lang="zh-CN" altLang="en-US" dirty="0"/>
          </a:p>
        </p:txBody>
      </p:sp>
      <p:sp>
        <p:nvSpPr>
          <p:cNvPr id="39" name="矩形 38"/>
          <p:cNvSpPr/>
          <p:nvPr/>
        </p:nvSpPr>
        <p:spPr>
          <a:xfrm>
            <a:off x="1785918" y="5715016"/>
            <a:ext cx="785818"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乙国</a:t>
            </a:r>
            <a:endParaRPr lang="zh-CN" altLang="en-US" dirty="0"/>
          </a:p>
        </p:txBody>
      </p:sp>
      <p:sp>
        <p:nvSpPr>
          <p:cNvPr id="40" name="矩形 39"/>
          <p:cNvSpPr/>
          <p:nvPr/>
        </p:nvSpPr>
        <p:spPr>
          <a:xfrm>
            <a:off x="3143240" y="5715016"/>
            <a:ext cx="1214446"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丙国</a:t>
            </a:r>
            <a:endParaRPr lang="zh-CN" alt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2.7</a:t>
            </a:r>
            <a:r>
              <a:rPr lang="zh-CN" altLang="en-US" dirty="0" smtClean="0"/>
              <a:t>矩阵式结构</a:t>
            </a:r>
            <a:endParaRPr lang="zh-CN" altLang="en-US" dirty="0"/>
          </a:p>
        </p:txBody>
      </p:sp>
      <p:sp>
        <p:nvSpPr>
          <p:cNvPr id="3" name="内容占位符 2"/>
          <p:cNvSpPr>
            <a:spLocks noGrp="1"/>
          </p:cNvSpPr>
          <p:nvPr>
            <p:ph idx="1"/>
          </p:nvPr>
        </p:nvSpPr>
        <p:spPr/>
        <p:txBody>
          <a:bodyPr>
            <a:normAutofit/>
          </a:bodyPr>
          <a:lstStyle/>
          <a:p>
            <a:r>
              <a:rPr lang="zh-CN" altLang="en-US" sz="2000" dirty="0" smtClean="0"/>
              <a:t>为了适应公司业务的多维依存关系而形成的网状或矩阵式结构。如图</a:t>
            </a:r>
            <a:endParaRPr lang="en-US" altLang="zh-CN" sz="2000" dirty="0" smtClean="0"/>
          </a:p>
          <a:p>
            <a:endParaRPr lang="zh-CN" altLang="en-US" sz="2000" dirty="0"/>
          </a:p>
        </p:txBody>
      </p:sp>
      <p:sp>
        <p:nvSpPr>
          <p:cNvPr id="4" name="矩形 3"/>
          <p:cNvSpPr/>
          <p:nvPr/>
        </p:nvSpPr>
        <p:spPr>
          <a:xfrm>
            <a:off x="3500430" y="2071678"/>
            <a:ext cx="2000264"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总裁</a:t>
            </a:r>
            <a:endParaRPr lang="zh-CN" altLang="en-US" dirty="0"/>
          </a:p>
        </p:txBody>
      </p:sp>
      <p:cxnSp>
        <p:nvCxnSpPr>
          <p:cNvPr id="6" name="直接连接符 5"/>
          <p:cNvCxnSpPr/>
          <p:nvPr/>
        </p:nvCxnSpPr>
        <p:spPr>
          <a:xfrm rot="5400000">
            <a:off x="4000496" y="2786058"/>
            <a:ext cx="428628"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直接连接符 7"/>
          <p:cNvCxnSpPr/>
          <p:nvPr/>
        </p:nvCxnSpPr>
        <p:spPr>
          <a:xfrm>
            <a:off x="4214810" y="2786058"/>
            <a:ext cx="1857388" cy="1588"/>
          </a:xfrm>
          <a:prstGeom prst="line">
            <a:avLst/>
          </a:prstGeom>
        </p:spPr>
        <p:style>
          <a:lnRef idx="1">
            <a:schemeClr val="accent1"/>
          </a:lnRef>
          <a:fillRef idx="0">
            <a:schemeClr val="accent1"/>
          </a:fillRef>
          <a:effectRef idx="0">
            <a:schemeClr val="accent1"/>
          </a:effectRef>
          <a:fontRef idx="minor">
            <a:schemeClr val="tx1"/>
          </a:fontRef>
        </p:style>
      </p:cxnSp>
      <p:sp>
        <p:nvSpPr>
          <p:cNvPr id="9" name="矩形 8"/>
          <p:cNvSpPr/>
          <p:nvPr/>
        </p:nvSpPr>
        <p:spPr>
          <a:xfrm>
            <a:off x="6072198" y="2643182"/>
            <a:ext cx="2071702" cy="2857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职能部门</a:t>
            </a:r>
            <a:endParaRPr lang="zh-CN" altLang="en-US" dirty="0"/>
          </a:p>
        </p:txBody>
      </p:sp>
      <p:cxnSp>
        <p:nvCxnSpPr>
          <p:cNvPr id="11" name="直接连接符 10"/>
          <p:cNvCxnSpPr/>
          <p:nvPr/>
        </p:nvCxnSpPr>
        <p:spPr>
          <a:xfrm>
            <a:off x="1500166" y="3286124"/>
            <a:ext cx="607223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nvCxnSpPr>
        <p:spPr>
          <a:xfrm rot="5400000">
            <a:off x="1393009" y="3393281"/>
            <a:ext cx="35719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5" name="直接连接符 14"/>
          <p:cNvCxnSpPr/>
          <p:nvPr/>
        </p:nvCxnSpPr>
        <p:spPr>
          <a:xfrm rot="5400000">
            <a:off x="3428992" y="3429000"/>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7" name="直接连接符 16"/>
          <p:cNvCxnSpPr/>
          <p:nvPr/>
        </p:nvCxnSpPr>
        <p:spPr>
          <a:xfrm rot="5400000">
            <a:off x="5357818" y="3429000"/>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9" name="直接连接符 18"/>
          <p:cNvCxnSpPr/>
          <p:nvPr/>
        </p:nvCxnSpPr>
        <p:spPr>
          <a:xfrm rot="5400000">
            <a:off x="7358082" y="3429000"/>
            <a:ext cx="285752" cy="1588"/>
          </a:xfrm>
          <a:prstGeom prst="line">
            <a:avLst/>
          </a:prstGeom>
        </p:spPr>
        <p:style>
          <a:lnRef idx="1">
            <a:schemeClr val="accent1"/>
          </a:lnRef>
          <a:fillRef idx="0">
            <a:schemeClr val="accent1"/>
          </a:fillRef>
          <a:effectRef idx="0">
            <a:schemeClr val="accent1"/>
          </a:effectRef>
          <a:fontRef idx="minor">
            <a:schemeClr val="tx1"/>
          </a:fontRef>
        </p:style>
      </p:cxnSp>
      <p:sp>
        <p:nvSpPr>
          <p:cNvPr id="20" name="矩形 19"/>
          <p:cNvSpPr/>
          <p:nvPr/>
        </p:nvSpPr>
        <p:spPr>
          <a:xfrm>
            <a:off x="1214414" y="3571876"/>
            <a:ext cx="1071570"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其他产品部门</a:t>
            </a:r>
            <a:endParaRPr lang="zh-CN" altLang="en-US" dirty="0"/>
          </a:p>
        </p:txBody>
      </p:sp>
      <p:sp>
        <p:nvSpPr>
          <p:cNvPr id="21" name="矩形 20"/>
          <p:cNvSpPr/>
          <p:nvPr/>
        </p:nvSpPr>
        <p:spPr>
          <a:xfrm>
            <a:off x="3000364" y="3571876"/>
            <a:ext cx="1214446"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产品部</a:t>
            </a:r>
            <a:r>
              <a:rPr lang="en-US" altLang="zh-CN" dirty="0" smtClean="0"/>
              <a:t>A</a:t>
            </a:r>
            <a:endParaRPr lang="zh-CN" altLang="en-US" dirty="0"/>
          </a:p>
        </p:txBody>
      </p:sp>
      <p:sp>
        <p:nvSpPr>
          <p:cNvPr id="22" name="矩形 21"/>
          <p:cNvSpPr/>
          <p:nvPr/>
        </p:nvSpPr>
        <p:spPr>
          <a:xfrm>
            <a:off x="5143504" y="3643314"/>
            <a:ext cx="1143008"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地区甲</a:t>
            </a:r>
            <a:endParaRPr lang="zh-CN" altLang="en-US" dirty="0"/>
          </a:p>
        </p:txBody>
      </p:sp>
      <p:sp>
        <p:nvSpPr>
          <p:cNvPr id="23" name="矩形 22"/>
          <p:cNvSpPr/>
          <p:nvPr/>
        </p:nvSpPr>
        <p:spPr>
          <a:xfrm>
            <a:off x="6786578" y="3571876"/>
            <a:ext cx="1500198"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其他地区</a:t>
            </a:r>
            <a:endParaRPr lang="zh-CN" altLang="en-US" dirty="0"/>
          </a:p>
        </p:txBody>
      </p:sp>
      <p:cxnSp>
        <p:nvCxnSpPr>
          <p:cNvPr id="45" name="直接连接符 44"/>
          <p:cNvCxnSpPr/>
          <p:nvPr/>
        </p:nvCxnSpPr>
        <p:spPr>
          <a:xfrm rot="5400000">
            <a:off x="3214678" y="4214818"/>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47" name="直接连接符 46"/>
          <p:cNvCxnSpPr/>
          <p:nvPr/>
        </p:nvCxnSpPr>
        <p:spPr>
          <a:xfrm>
            <a:off x="1714480" y="4357694"/>
            <a:ext cx="242889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49" name="直接连接符 48"/>
          <p:cNvCxnSpPr/>
          <p:nvPr/>
        </p:nvCxnSpPr>
        <p:spPr>
          <a:xfrm rot="5400000">
            <a:off x="1607323" y="4536289"/>
            <a:ext cx="214314" cy="1588"/>
          </a:xfrm>
          <a:prstGeom prst="line">
            <a:avLst/>
          </a:prstGeom>
        </p:spPr>
        <p:style>
          <a:lnRef idx="1">
            <a:schemeClr val="accent1"/>
          </a:lnRef>
          <a:fillRef idx="0">
            <a:schemeClr val="accent1"/>
          </a:fillRef>
          <a:effectRef idx="0">
            <a:schemeClr val="accent1"/>
          </a:effectRef>
          <a:fontRef idx="minor">
            <a:schemeClr val="tx1"/>
          </a:fontRef>
        </p:style>
      </p:cxnSp>
      <p:sp>
        <p:nvSpPr>
          <p:cNvPr id="50" name="矩形 49"/>
          <p:cNvSpPr/>
          <p:nvPr/>
        </p:nvSpPr>
        <p:spPr>
          <a:xfrm>
            <a:off x="1357290" y="4643446"/>
            <a:ext cx="857256"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国内</a:t>
            </a:r>
            <a:endParaRPr lang="zh-CN" altLang="en-US" dirty="0"/>
          </a:p>
        </p:txBody>
      </p:sp>
      <p:sp>
        <p:nvSpPr>
          <p:cNvPr id="51" name="矩形 50"/>
          <p:cNvSpPr/>
          <p:nvPr/>
        </p:nvSpPr>
        <p:spPr>
          <a:xfrm>
            <a:off x="3357554" y="4643446"/>
            <a:ext cx="1071570"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国际</a:t>
            </a:r>
            <a:endParaRPr lang="zh-CN" altLang="en-US" dirty="0"/>
          </a:p>
        </p:txBody>
      </p:sp>
      <p:cxnSp>
        <p:nvCxnSpPr>
          <p:cNvPr id="53" name="直接连接符 52"/>
          <p:cNvCxnSpPr/>
          <p:nvPr/>
        </p:nvCxnSpPr>
        <p:spPr>
          <a:xfrm rot="5400000">
            <a:off x="3964777" y="4464851"/>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55" name="直接连接符 54"/>
          <p:cNvCxnSpPr/>
          <p:nvPr/>
        </p:nvCxnSpPr>
        <p:spPr>
          <a:xfrm rot="5400000">
            <a:off x="5357818" y="4214818"/>
            <a:ext cx="428628"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58" name="直接连接符 57"/>
          <p:cNvCxnSpPr/>
          <p:nvPr/>
        </p:nvCxnSpPr>
        <p:spPr>
          <a:xfrm>
            <a:off x="5000628" y="4429132"/>
            <a:ext cx="300039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60" name="直接连接符 59"/>
          <p:cNvCxnSpPr/>
          <p:nvPr/>
        </p:nvCxnSpPr>
        <p:spPr>
          <a:xfrm rot="5400000">
            <a:off x="4893471" y="4536289"/>
            <a:ext cx="214314" cy="1588"/>
          </a:xfrm>
          <a:prstGeom prst="line">
            <a:avLst/>
          </a:prstGeom>
        </p:spPr>
        <p:style>
          <a:lnRef idx="1">
            <a:schemeClr val="accent1"/>
          </a:lnRef>
          <a:fillRef idx="0">
            <a:schemeClr val="accent1"/>
          </a:fillRef>
          <a:effectRef idx="0">
            <a:schemeClr val="accent1"/>
          </a:effectRef>
          <a:fontRef idx="minor">
            <a:schemeClr val="tx1"/>
          </a:fontRef>
        </p:style>
      </p:cxnSp>
      <p:sp>
        <p:nvSpPr>
          <p:cNvPr id="61" name="矩形 60"/>
          <p:cNvSpPr/>
          <p:nvPr/>
        </p:nvSpPr>
        <p:spPr>
          <a:xfrm>
            <a:off x="4929190" y="4714884"/>
            <a:ext cx="857256" cy="2857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国家</a:t>
            </a:r>
            <a:r>
              <a:rPr lang="en-US" altLang="zh-CN" dirty="0" smtClean="0"/>
              <a:t>A</a:t>
            </a:r>
            <a:endParaRPr lang="zh-CN" altLang="en-US" dirty="0"/>
          </a:p>
        </p:txBody>
      </p:sp>
      <p:cxnSp>
        <p:nvCxnSpPr>
          <p:cNvPr id="63" name="直接连接符 62"/>
          <p:cNvCxnSpPr/>
          <p:nvPr/>
        </p:nvCxnSpPr>
        <p:spPr>
          <a:xfrm rot="5400000">
            <a:off x="7858148" y="4500570"/>
            <a:ext cx="142876" cy="1588"/>
          </a:xfrm>
          <a:prstGeom prst="line">
            <a:avLst/>
          </a:prstGeom>
        </p:spPr>
        <p:style>
          <a:lnRef idx="1">
            <a:schemeClr val="accent1"/>
          </a:lnRef>
          <a:fillRef idx="0">
            <a:schemeClr val="accent1"/>
          </a:fillRef>
          <a:effectRef idx="0">
            <a:schemeClr val="accent1"/>
          </a:effectRef>
          <a:fontRef idx="minor">
            <a:schemeClr val="tx1"/>
          </a:fontRef>
        </p:style>
      </p:cxnSp>
      <p:sp>
        <p:nvSpPr>
          <p:cNvPr id="64" name="矩形 63"/>
          <p:cNvSpPr/>
          <p:nvPr/>
        </p:nvSpPr>
        <p:spPr>
          <a:xfrm>
            <a:off x="6786578" y="4643446"/>
            <a:ext cx="1928826"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国家</a:t>
            </a:r>
            <a:r>
              <a:rPr lang="en-US" altLang="zh-CN" dirty="0" smtClean="0"/>
              <a:t>B</a:t>
            </a:r>
            <a:endParaRPr lang="zh-CN" altLang="en-US" dirty="0"/>
          </a:p>
        </p:txBody>
      </p:sp>
      <p:cxnSp>
        <p:nvCxnSpPr>
          <p:cNvPr id="70" name="直接箭头连接符 69"/>
          <p:cNvCxnSpPr/>
          <p:nvPr/>
        </p:nvCxnSpPr>
        <p:spPr>
          <a:xfrm rot="10800000" flipV="1">
            <a:off x="4714876" y="5072074"/>
            <a:ext cx="500066" cy="35719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72" name="直接箭头连接符 71"/>
          <p:cNvCxnSpPr/>
          <p:nvPr/>
        </p:nvCxnSpPr>
        <p:spPr>
          <a:xfrm>
            <a:off x="3786182" y="5072074"/>
            <a:ext cx="785818" cy="35719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73" name="矩形 72"/>
          <p:cNvSpPr/>
          <p:nvPr/>
        </p:nvSpPr>
        <p:spPr>
          <a:xfrm>
            <a:off x="3286116" y="5429264"/>
            <a:ext cx="3143272" cy="2857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产品</a:t>
            </a:r>
            <a:r>
              <a:rPr lang="en-US" altLang="zh-CN" dirty="0" smtClean="0"/>
              <a:t>A,</a:t>
            </a:r>
            <a:r>
              <a:rPr lang="zh-CN" altLang="en-US" dirty="0" smtClean="0"/>
              <a:t>国家</a:t>
            </a:r>
            <a:r>
              <a:rPr lang="en-US" altLang="zh-CN" dirty="0" smtClean="0"/>
              <a:t>A</a:t>
            </a:r>
            <a:endParaRPr lang="zh-CN" altLang="en-US" dirty="0"/>
          </a:p>
        </p:txBody>
      </p:sp>
      <p:cxnSp>
        <p:nvCxnSpPr>
          <p:cNvPr id="75" name="直接连接符 74"/>
          <p:cNvCxnSpPr/>
          <p:nvPr/>
        </p:nvCxnSpPr>
        <p:spPr>
          <a:xfrm rot="5400000">
            <a:off x="4679157" y="5822173"/>
            <a:ext cx="71438" cy="1588"/>
          </a:xfrm>
          <a:prstGeom prst="line">
            <a:avLst/>
          </a:prstGeom>
        </p:spPr>
        <p:style>
          <a:lnRef idx="1">
            <a:schemeClr val="accent1"/>
          </a:lnRef>
          <a:fillRef idx="0">
            <a:schemeClr val="accent1"/>
          </a:fillRef>
          <a:effectRef idx="0">
            <a:schemeClr val="accent1"/>
          </a:effectRef>
          <a:fontRef idx="minor">
            <a:schemeClr val="tx1"/>
          </a:fontRef>
        </p:style>
      </p:cxnSp>
      <p:sp>
        <p:nvSpPr>
          <p:cNvPr id="76" name="矩形 75"/>
          <p:cNvSpPr/>
          <p:nvPr/>
        </p:nvSpPr>
        <p:spPr>
          <a:xfrm>
            <a:off x="2928926" y="5929330"/>
            <a:ext cx="4000528" cy="21431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国家</a:t>
            </a:r>
            <a:r>
              <a:rPr lang="en-US" altLang="zh-CN" dirty="0" smtClean="0"/>
              <a:t>A</a:t>
            </a:r>
            <a:r>
              <a:rPr lang="zh-CN" altLang="en-US" dirty="0" smtClean="0"/>
              <a:t>内的各个附属机构</a:t>
            </a:r>
            <a:endParaRPr lang="zh-CN" alt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2.7</a:t>
            </a:r>
            <a:r>
              <a:rPr lang="zh-CN" altLang="en-US" dirty="0" smtClean="0"/>
              <a:t>（续）：矩阵式结构的优缺点</a:t>
            </a:r>
            <a:endParaRPr lang="zh-CN" altLang="en-US" dirty="0"/>
          </a:p>
        </p:txBody>
      </p:sp>
      <p:sp>
        <p:nvSpPr>
          <p:cNvPr id="3" name="内容占位符 2"/>
          <p:cNvSpPr>
            <a:spLocks noGrp="1"/>
          </p:cNvSpPr>
          <p:nvPr>
            <p:ph idx="1"/>
          </p:nvPr>
        </p:nvSpPr>
        <p:spPr/>
        <p:txBody>
          <a:bodyPr/>
          <a:lstStyle/>
          <a:p>
            <a:r>
              <a:rPr lang="zh-CN" altLang="en-US" dirty="0" smtClean="0"/>
              <a:t>优点：</a:t>
            </a:r>
            <a:endParaRPr lang="en-US" altLang="zh-CN" dirty="0" smtClean="0"/>
          </a:p>
          <a:p>
            <a:pPr>
              <a:buNone/>
            </a:pPr>
            <a:r>
              <a:rPr lang="zh-CN" altLang="en-US" dirty="0" smtClean="0"/>
              <a:t>（</a:t>
            </a:r>
            <a:r>
              <a:rPr lang="en-US" altLang="zh-CN" dirty="0" smtClean="0"/>
              <a:t>1</a:t>
            </a:r>
            <a:r>
              <a:rPr lang="zh-CN" altLang="en-US" dirty="0" smtClean="0"/>
              <a:t>）有利于应对复杂的国际业务环境，对市场、竞争环境变化综合处置；</a:t>
            </a:r>
            <a:endParaRPr lang="en-US" altLang="zh-CN" dirty="0" smtClean="0"/>
          </a:p>
          <a:p>
            <a:pPr>
              <a:buNone/>
            </a:pPr>
            <a:r>
              <a:rPr lang="zh-CN" altLang="en-US" dirty="0" smtClean="0"/>
              <a:t>（</a:t>
            </a:r>
            <a:r>
              <a:rPr lang="en-US" altLang="zh-CN" dirty="0" smtClean="0"/>
              <a:t>2</a:t>
            </a:r>
            <a:r>
              <a:rPr lang="zh-CN" altLang="en-US" dirty="0" smtClean="0"/>
              <a:t>）这种结构可以按照公司自身情况而变化，形成公司特色。</a:t>
            </a:r>
            <a:endParaRPr lang="en-US" altLang="zh-CN" dirty="0" smtClean="0"/>
          </a:p>
          <a:p>
            <a:r>
              <a:rPr lang="zh-CN" altLang="en-US" dirty="0" smtClean="0"/>
              <a:t>缺点：</a:t>
            </a:r>
            <a:endParaRPr lang="en-US" altLang="zh-CN" dirty="0" smtClean="0"/>
          </a:p>
          <a:p>
            <a:pPr>
              <a:buNone/>
            </a:pPr>
            <a:r>
              <a:rPr lang="zh-CN" altLang="en-US" dirty="0" smtClean="0"/>
              <a:t>（</a:t>
            </a:r>
            <a:r>
              <a:rPr lang="en-US" altLang="zh-CN" dirty="0" smtClean="0"/>
              <a:t>1</a:t>
            </a:r>
            <a:r>
              <a:rPr lang="zh-CN" altLang="en-US" dirty="0" smtClean="0"/>
              <a:t>）组织结构复杂，关系复杂；</a:t>
            </a:r>
            <a:endParaRPr lang="en-US" altLang="zh-CN" dirty="0" smtClean="0"/>
          </a:p>
          <a:p>
            <a:pPr>
              <a:buNone/>
            </a:pPr>
            <a:r>
              <a:rPr lang="zh-CN" altLang="en-US" dirty="0" smtClean="0"/>
              <a:t>（</a:t>
            </a:r>
            <a:r>
              <a:rPr lang="en-US" altLang="zh-CN" dirty="0" smtClean="0"/>
              <a:t>2</a:t>
            </a:r>
            <a:r>
              <a:rPr lang="zh-CN" altLang="en-US" dirty="0" smtClean="0"/>
              <a:t>）各层次关系、利益难以协调。</a:t>
            </a:r>
            <a:endParaRPr lang="zh-CN" alt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57200" y="274638"/>
            <a:ext cx="8229600" cy="1225536"/>
          </a:xfrm>
        </p:spPr>
        <p:txBody>
          <a:bodyPr>
            <a:normAutofit fontScale="90000"/>
          </a:bodyPr>
          <a:lstStyle/>
          <a:p>
            <a:r>
              <a:rPr lang="en-US" altLang="zh-CN" dirty="0" smtClean="0"/>
              <a:t>3.</a:t>
            </a:r>
            <a:r>
              <a:rPr lang="zh-CN" altLang="en-US" dirty="0" smtClean="0"/>
              <a:t>跨国公司组织管理控制体制</a:t>
            </a:r>
            <a:r>
              <a:rPr lang="en-US" altLang="zh-CN" dirty="0" smtClean="0"/>
              <a:t/>
            </a:r>
            <a:br>
              <a:rPr lang="en-US" altLang="zh-CN" dirty="0" smtClean="0"/>
            </a:br>
            <a:endParaRPr lang="zh-CN" altLang="en-US" dirty="0"/>
          </a:p>
        </p:txBody>
      </p:sp>
      <p:sp>
        <p:nvSpPr>
          <p:cNvPr id="3" name="内容占位符 2"/>
          <p:cNvSpPr>
            <a:spLocks noGrp="1"/>
          </p:cNvSpPr>
          <p:nvPr>
            <p:ph idx="1"/>
          </p:nvPr>
        </p:nvSpPr>
        <p:spPr/>
        <p:txBody>
          <a:bodyPr>
            <a:noAutofit/>
          </a:bodyPr>
          <a:lstStyle/>
          <a:p>
            <a:r>
              <a:rPr lang="en-US" altLang="zh-CN" sz="2400" dirty="0" smtClean="0"/>
              <a:t>3.1</a:t>
            </a:r>
            <a:r>
              <a:rPr lang="zh-CN" altLang="en-US" sz="2400" dirty="0" smtClean="0"/>
              <a:t>跨国公司组织管理控制的必要性与目标</a:t>
            </a:r>
            <a:endParaRPr lang="en-US" altLang="zh-CN" sz="2400" dirty="0" smtClean="0"/>
          </a:p>
          <a:p>
            <a:r>
              <a:rPr lang="en-US" altLang="zh-CN" sz="2400" dirty="0" smtClean="0"/>
              <a:t>3.1.1</a:t>
            </a:r>
            <a:r>
              <a:rPr lang="zh-CN" altLang="en-US" sz="2400" dirty="0" smtClean="0"/>
              <a:t>管理控制的必要性</a:t>
            </a:r>
            <a:endParaRPr lang="en-US" altLang="zh-CN" sz="2400" dirty="0" smtClean="0"/>
          </a:p>
          <a:p>
            <a:r>
              <a:rPr lang="zh-CN" altLang="en-US" sz="2400" dirty="0" smtClean="0"/>
              <a:t>（</a:t>
            </a:r>
            <a:r>
              <a:rPr lang="en-US" altLang="zh-CN" sz="2400" dirty="0" smtClean="0"/>
              <a:t>1</a:t>
            </a:r>
            <a:r>
              <a:rPr lang="zh-CN" altLang="en-US" sz="2400" dirty="0" smtClean="0"/>
              <a:t>）总公司战略目标与子公司、子公司之间存在利益冲突，如转移价格策略；</a:t>
            </a:r>
            <a:endParaRPr lang="en-US" altLang="zh-CN" sz="2400" dirty="0" smtClean="0"/>
          </a:p>
          <a:p>
            <a:r>
              <a:rPr lang="zh-CN" altLang="en-US" sz="2400" dirty="0" smtClean="0"/>
              <a:t>（</a:t>
            </a:r>
            <a:r>
              <a:rPr lang="en-US" altLang="zh-CN" sz="2400" dirty="0" smtClean="0"/>
              <a:t>2</a:t>
            </a:r>
            <a:r>
              <a:rPr lang="zh-CN" altLang="en-US" sz="2400" dirty="0" smtClean="0"/>
              <a:t>）组织战略协调的需要。如在新市场开拓中子公司和各部门间对客户争夺；</a:t>
            </a:r>
            <a:endParaRPr lang="en-US" altLang="zh-CN" sz="2400" dirty="0" smtClean="0"/>
          </a:p>
          <a:p>
            <a:r>
              <a:rPr lang="zh-CN" altLang="en-US" sz="2400" dirty="0" smtClean="0"/>
              <a:t>（</a:t>
            </a:r>
            <a:r>
              <a:rPr lang="en-US" altLang="zh-CN" sz="2400" dirty="0" smtClean="0"/>
              <a:t>3</a:t>
            </a:r>
            <a:r>
              <a:rPr lang="zh-CN" altLang="en-US" sz="2400" dirty="0" smtClean="0"/>
              <a:t>）避免行政管理和服务机构重叠的需要。</a:t>
            </a:r>
            <a:endParaRPr lang="en-US" altLang="zh-CN" sz="2400" dirty="0" smtClean="0"/>
          </a:p>
          <a:p>
            <a:r>
              <a:rPr lang="en-US" altLang="zh-CN" sz="2400" dirty="0" smtClean="0"/>
              <a:t>3.1.2</a:t>
            </a:r>
            <a:r>
              <a:rPr lang="zh-CN" altLang="en-US" sz="2400" dirty="0" smtClean="0"/>
              <a:t>组织管理控制的目标</a:t>
            </a:r>
            <a:endParaRPr lang="en-US" altLang="zh-CN" sz="2400" dirty="0" smtClean="0"/>
          </a:p>
          <a:p>
            <a:r>
              <a:rPr lang="zh-CN" altLang="en-US" sz="2400" dirty="0" smtClean="0"/>
              <a:t>（</a:t>
            </a:r>
            <a:r>
              <a:rPr lang="en-US" altLang="zh-CN" sz="2400" dirty="0" smtClean="0"/>
              <a:t>1</a:t>
            </a:r>
            <a:r>
              <a:rPr lang="zh-CN" altLang="en-US" sz="2400" dirty="0" smtClean="0"/>
              <a:t>）对子公司和部门目标纠偏，确保全球战略目标实现；</a:t>
            </a:r>
            <a:endParaRPr lang="en-US" altLang="zh-CN" sz="2400" dirty="0" smtClean="0"/>
          </a:p>
          <a:p>
            <a:r>
              <a:rPr lang="zh-CN" altLang="en-US" sz="2400" dirty="0" smtClean="0"/>
              <a:t>（</a:t>
            </a:r>
            <a:r>
              <a:rPr lang="en-US" altLang="zh-CN" sz="2400" dirty="0" smtClean="0"/>
              <a:t>2</a:t>
            </a:r>
            <a:r>
              <a:rPr lang="zh-CN" altLang="en-US" sz="2400" dirty="0" smtClean="0"/>
              <a:t>）避免子公司和部门目标冲突，使公司组织稳定有序；</a:t>
            </a:r>
            <a:endParaRPr lang="en-US" altLang="zh-CN" sz="2400" dirty="0" smtClean="0"/>
          </a:p>
          <a:p>
            <a:r>
              <a:rPr lang="zh-CN" altLang="en-US" sz="2400" dirty="0" smtClean="0"/>
              <a:t>（</a:t>
            </a:r>
            <a:r>
              <a:rPr lang="en-US" altLang="zh-CN" sz="2400" dirty="0" smtClean="0"/>
              <a:t>3</a:t>
            </a:r>
            <a:r>
              <a:rPr lang="zh-CN" altLang="en-US" sz="2400" dirty="0" smtClean="0"/>
              <a:t>）提高组织运行效率。</a:t>
            </a:r>
            <a:endParaRPr lang="zh-CN" altLang="en-US" sz="2400"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3.2</a:t>
            </a:r>
            <a:r>
              <a:rPr lang="zh-CN" altLang="en-US" dirty="0" smtClean="0"/>
              <a:t>跨国公司组织管理控制的模式</a:t>
            </a:r>
            <a:endParaRPr lang="zh-CN" altLang="en-US" dirty="0"/>
          </a:p>
        </p:txBody>
      </p:sp>
      <p:sp>
        <p:nvSpPr>
          <p:cNvPr id="3" name="内容占位符 2"/>
          <p:cNvSpPr>
            <a:spLocks noGrp="1"/>
          </p:cNvSpPr>
          <p:nvPr>
            <p:ph idx="1"/>
          </p:nvPr>
        </p:nvSpPr>
        <p:spPr/>
        <p:txBody>
          <a:bodyPr>
            <a:normAutofit fontScale="62500" lnSpcReduction="20000"/>
          </a:bodyPr>
          <a:lstStyle/>
          <a:p>
            <a:r>
              <a:rPr lang="en-US" altLang="zh-CN" dirty="0" smtClean="0"/>
              <a:t>3.2.1</a:t>
            </a:r>
            <a:r>
              <a:rPr lang="zh-CN" altLang="en-US" dirty="0" smtClean="0"/>
              <a:t>分权模式</a:t>
            </a:r>
            <a:endParaRPr lang="en-US" altLang="zh-CN" dirty="0" smtClean="0"/>
          </a:p>
          <a:p>
            <a:r>
              <a:rPr lang="zh-CN" altLang="en-US" dirty="0" smtClean="0"/>
              <a:t>（</a:t>
            </a:r>
            <a:r>
              <a:rPr lang="en-US" altLang="zh-CN" dirty="0" smtClean="0"/>
              <a:t>1</a:t>
            </a:r>
            <a:r>
              <a:rPr lang="zh-CN" altLang="en-US" dirty="0" smtClean="0"/>
              <a:t>）子公司是实现利润的独立核算单位；</a:t>
            </a:r>
            <a:endParaRPr lang="en-US" altLang="zh-CN" dirty="0" smtClean="0"/>
          </a:p>
          <a:p>
            <a:r>
              <a:rPr lang="zh-CN" altLang="en-US" dirty="0" smtClean="0"/>
              <a:t>（</a:t>
            </a:r>
            <a:r>
              <a:rPr lang="en-US" altLang="zh-CN" dirty="0" smtClean="0"/>
              <a:t>2</a:t>
            </a:r>
            <a:r>
              <a:rPr lang="zh-CN" altLang="en-US" dirty="0" smtClean="0"/>
              <a:t>）子公司在产品设计、原料采购、成本核算、产品制造和销售有独立决策权；</a:t>
            </a:r>
            <a:endParaRPr lang="en-US" altLang="zh-CN" dirty="0" smtClean="0"/>
          </a:p>
          <a:p>
            <a:r>
              <a:rPr lang="zh-CN" altLang="en-US" dirty="0" smtClean="0"/>
              <a:t>（</a:t>
            </a:r>
            <a:r>
              <a:rPr lang="en-US" altLang="zh-CN" dirty="0" smtClean="0"/>
              <a:t>3</a:t>
            </a:r>
            <a:r>
              <a:rPr lang="zh-CN" altLang="en-US" dirty="0" smtClean="0"/>
              <a:t>）在完成总公司规定指标外，可以自行增加生产任务；</a:t>
            </a:r>
            <a:endParaRPr lang="en-US" altLang="zh-CN" dirty="0" smtClean="0"/>
          </a:p>
          <a:p>
            <a:r>
              <a:rPr lang="zh-CN" altLang="en-US" dirty="0" smtClean="0"/>
              <a:t>（</a:t>
            </a:r>
            <a:r>
              <a:rPr lang="en-US" altLang="zh-CN" dirty="0" smtClean="0"/>
              <a:t>4</a:t>
            </a:r>
            <a:r>
              <a:rPr lang="zh-CN" altLang="en-US" dirty="0" smtClean="0"/>
              <a:t>）允许子公司进行竞争。</a:t>
            </a:r>
            <a:endParaRPr lang="en-US" altLang="zh-CN" dirty="0" smtClean="0"/>
          </a:p>
          <a:p>
            <a:r>
              <a:rPr lang="en-US" altLang="zh-CN" dirty="0" smtClean="0"/>
              <a:t>3.2.2</a:t>
            </a:r>
            <a:r>
              <a:rPr lang="zh-CN" altLang="en-US" dirty="0" smtClean="0"/>
              <a:t>集权模式</a:t>
            </a:r>
            <a:endParaRPr lang="en-US" altLang="zh-CN" dirty="0" smtClean="0"/>
          </a:p>
          <a:p>
            <a:r>
              <a:rPr lang="zh-CN" altLang="en-US" dirty="0" smtClean="0"/>
              <a:t>（</a:t>
            </a:r>
            <a:r>
              <a:rPr lang="en-US" altLang="zh-CN" dirty="0" smtClean="0"/>
              <a:t>1</a:t>
            </a:r>
            <a:r>
              <a:rPr lang="zh-CN" altLang="en-US" dirty="0" smtClean="0"/>
              <a:t>）公司总部是最高的统一指挥机构，规定子公司的经营目标和策略；</a:t>
            </a:r>
            <a:endParaRPr lang="en-US" altLang="zh-CN" dirty="0" smtClean="0"/>
          </a:p>
          <a:p>
            <a:r>
              <a:rPr lang="zh-CN" altLang="en-US" dirty="0" smtClean="0"/>
              <a:t>（</a:t>
            </a:r>
            <a:r>
              <a:rPr lang="en-US" altLang="zh-CN" dirty="0" smtClean="0"/>
              <a:t>2</a:t>
            </a:r>
            <a:r>
              <a:rPr lang="zh-CN" altLang="en-US" dirty="0" smtClean="0"/>
              <a:t>）总部听取子公司汇报，发布指示；</a:t>
            </a:r>
            <a:endParaRPr lang="en-US" altLang="zh-CN" dirty="0" smtClean="0"/>
          </a:p>
          <a:p>
            <a:r>
              <a:rPr lang="zh-CN" altLang="en-US" dirty="0" smtClean="0"/>
              <a:t>（</a:t>
            </a:r>
            <a:r>
              <a:rPr lang="en-US" altLang="zh-CN" dirty="0" smtClean="0"/>
              <a:t>3</a:t>
            </a:r>
            <a:r>
              <a:rPr lang="zh-CN" altLang="en-US" dirty="0" smtClean="0"/>
              <a:t>）总部定期、不定期检查子公司计划执行情况，协调各子公司业务活动。</a:t>
            </a:r>
            <a:endParaRPr lang="en-US" altLang="zh-CN" dirty="0" smtClean="0"/>
          </a:p>
          <a:p>
            <a:r>
              <a:rPr lang="en-US" altLang="zh-CN" dirty="0" smtClean="0"/>
              <a:t>3.3.3</a:t>
            </a:r>
            <a:r>
              <a:rPr lang="zh-CN" altLang="en-US" dirty="0" smtClean="0"/>
              <a:t>集中控制与分权相结合模式</a:t>
            </a:r>
            <a:endParaRPr lang="en-US" altLang="zh-CN" dirty="0" smtClean="0"/>
          </a:p>
          <a:p>
            <a:r>
              <a:rPr lang="zh-CN" altLang="en-US" dirty="0" smtClean="0"/>
              <a:t>（</a:t>
            </a:r>
            <a:r>
              <a:rPr lang="en-US" altLang="zh-CN" dirty="0" smtClean="0"/>
              <a:t>1</a:t>
            </a:r>
            <a:r>
              <a:rPr lang="zh-CN" altLang="en-US" dirty="0" smtClean="0"/>
              <a:t>）重点决策权和管理权集中于公司董事会和总经理；</a:t>
            </a:r>
            <a:endParaRPr lang="en-US" altLang="zh-CN" dirty="0" smtClean="0"/>
          </a:p>
          <a:p>
            <a:r>
              <a:rPr lang="zh-CN" altLang="en-US" dirty="0" smtClean="0"/>
              <a:t>（</a:t>
            </a:r>
            <a:r>
              <a:rPr lang="en-US" altLang="zh-CN" dirty="0" smtClean="0"/>
              <a:t>2</a:t>
            </a:r>
            <a:r>
              <a:rPr lang="zh-CN" altLang="en-US" dirty="0" smtClean="0"/>
              <a:t>）具体安排和业务经营权分散于各个子公司。</a:t>
            </a:r>
            <a:endParaRPr lang="zh-CN" altLang="en-US"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normAutofit/>
          </a:bodyPr>
          <a:lstStyle/>
          <a:p>
            <a:r>
              <a:rPr lang="en-US" altLang="zh-CN" sz="3600" dirty="0" smtClean="0"/>
              <a:t>3.3</a:t>
            </a:r>
            <a:r>
              <a:rPr lang="zh-CN" altLang="en-US" sz="3600" dirty="0" smtClean="0"/>
              <a:t>影响跨国公司组织管理控制的因素</a:t>
            </a:r>
            <a:endParaRPr lang="zh-CN" altLang="en-US" sz="3600" dirty="0"/>
          </a:p>
        </p:txBody>
      </p:sp>
      <p:sp>
        <p:nvSpPr>
          <p:cNvPr id="3" name="内容占位符 2"/>
          <p:cNvSpPr>
            <a:spLocks noGrp="1"/>
          </p:cNvSpPr>
          <p:nvPr>
            <p:ph idx="1"/>
          </p:nvPr>
        </p:nvSpPr>
        <p:spPr/>
        <p:txBody>
          <a:bodyPr>
            <a:normAutofit fontScale="92500"/>
          </a:bodyPr>
          <a:lstStyle/>
          <a:p>
            <a:r>
              <a:rPr lang="en-US" altLang="zh-CN" dirty="0" smtClean="0"/>
              <a:t>1.</a:t>
            </a:r>
            <a:r>
              <a:rPr lang="zh-CN" altLang="en-US" dirty="0" smtClean="0"/>
              <a:t>子公司的规模</a:t>
            </a:r>
            <a:endParaRPr lang="en-US" altLang="zh-CN" dirty="0" smtClean="0"/>
          </a:p>
          <a:p>
            <a:r>
              <a:rPr lang="zh-CN" altLang="en-US" dirty="0" smtClean="0"/>
              <a:t>规模越大的子公司可能拥有的自主权越大</a:t>
            </a:r>
            <a:endParaRPr lang="en-US" altLang="zh-CN" dirty="0" smtClean="0"/>
          </a:p>
          <a:p>
            <a:r>
              <a:rPr lang="en-US" altLang="zh-CN" dirty="0" smtClean="0"/>
              <a:t>2.</a:t>
            </a:r>
            <a:r>
              <a:rPr lang="zh-CN" altLang="en-US" dirty="0" smtClean="0"/>
              <a:t>子公司的数量</a:t>
            </a:r>
            <a:endParaRPr lang="en-US" altLang="zh-CN" dirty="0" smtClean="0"/>
          </a:p>
          <a:p>
            <a:r>
              <a:rPr lang="zh-CN" altLang="en-US" dirty="0" smtClean="0"/>
              <a:t>子公司越多，控制成本越大，控制程度下降</a:t>
            </a:r>
            <a:endParaRPr lang="en-US" altLang="zh-CN" dirty="0" smtClean="0"/>
          </a:p>
          <a:p>
            <a:r>
              <a:rPr lang="en-US" altLang="zh-CN" dirty="0" smtClean="0"/>
              <a:t>3.</a:t>
            </a:r>
            <a:r>
              <a:rPr lang="zh-CN" altLang="en-US" dirty="0" smtClean="0"/>
              <a:t>产品的类型</a:t>
            </a:r>
            <a:endParaRPr lang="en-US" altLang="zh-CN" dirty="0" smtClean="0"/>
          </a:p>
          <a:p>
            <a:r>
              <a:rPr lang="zh-CN" altLang="en-US" dirty="0" smtClean="0"/>
              <a:t>对资本密集型产品类型控制严格</a:t>
            </a:r>
            <a:endParaRPr lang="en-US" altLang="zh-CN" dirty="0" smtClean="0"/>
          </a:p>
          <a:p>
            <a:r>
              <a:rPr lang="en-US" altLang="zh-CN" dirty="0" smtClean="0"/>
              <a:t>4.</a:t>
            </a:r>
            <a:r>
              <a:rPr lang="zh-CN" altLang="en-US" dirty="0" smtClean="0"/>
              <a:t>子公司业务的多样化程度</a:t>
            </a:r>
            <a:endParaRPr lang="en-US" altLang="zh-CN" dirty="0" smtClean="0"/>
          </a:p>
          <a:p>
            <a:r>
              <a:rPr lang="zh-CN" altLang="en-US" dirty="0" smtClean="0"/>
              <a:t>业务越多样化，越是要求实施系统控制</a:t>
            </a:r>
            <a:endParaRPr lang="zh-CN" alt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1.</a:t>
            </a:r>
            <a:r>
              <a:rPr lang="zh-CN" altLang="en-US" dirty="0" smtClean="0"/>
              <a:t>跨国公司组织管理的基本原则</a:t>
            </a:r>
            <a:endParaRPr lang="zh-CN" altLang="en-US" dirty="0"/>
          </a:p>
        </p:txBody>
      </p:sp>
      <p:sp>
        <p:nvSpPr>
          <p:cNvPr id="3" name="内容占位符 2"/>
          <p:cNvSpPr>
            <a:spLocks noGrp="1"/>
          </p:cNvSpPr>
          <p:nvPr>
            <p:ph idx="1"/>
          </p:nvPr>
        </p:nvSpPr>
        <p:spPr/>
        <p:txBody>
          <a:bodyPr/>
          <a:lstStyle/>
          <a:p>
            <a:r>
              <a:rPr lang="zh-CN" altLang="en-US" dirty="0" smtClean="0"/>
              <a:t>跨国公司的组织结构是高度适应国际市场运行的典型企业组织结构形式。跨国公司组织管理的总体原则是适应国际业务的发展需要。具体原则是：</a:t>
            </a:r>
            <a:endParaRPr lang="en-US" altLang="zh-CN" dirty="0" smtClean="0"/>
          </a:p>
          <a:p>
            <a:r>
              <a:rPr lang="en-US" altLang="zh-CN" dirty="0" smtClean="0"/>
              <a:t>1.1</a:t>
            </a:r>
            <a:r>
              <a:rPr lang="zh-CN" altLang="en-US" dirty="0" smtClean="0"/>
              <a:t>适应技术与产品要求的原则</a:t>
            </a:r>
            <a:endParaRPr lang="en-US" altLang="zh-CN" dirty="0" smtClean="0"/>
          </a:p>
          <a:p>
            <a:r>
              <a:rPr lang="en-US" altLang="zh-CN" dirty="0" smtClean="0"/>
              <a:t>1.2</a:t>
            </a:r>
            <a:r>
              <a:rPr lang="zh-CN" altLang="en-US" dirty="0" smtClean="0"/>
              <a:t>适应职能和专业要求的原则</a:t>
            </a:r>
            <a:endParaRPr lang="en-US" altLang="zh-CN" dirty="0" smtClean="0"/>
          </a:p>
          <a:p>
            <a:r>
              <a:rPr lang="en-US" altLang="zh-CN" dirty="0" smtClean="0"/>
              <a:t>1.3</a:t>
            </a:r>
            <a:r>
              <a:rPr lang="zh-CN" altLang="en-US" dirty="0" smtClean="0"/>
              <a:t>适应地区和环境要求的原则</a:t>
            </a:r>
            <a:endParaRPr lang="zh-CN" altLang="en-U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3.4</a:t>
            </a:r>
            <a:r>
              <a:rPr lang="zh-CN" altLang="en-US" dirty="0" smtClean="0"/>
              <a:t>组织管理控制的实施步骤</a:t>
            </a:r>
            <a:endParaRPr lang="zh-CN" altLang="en-US" dirty="0"/>
          </a:p>
        </p:txBody>
      </p:sp>
      <p:sp>
        <p:nvSpPr>
          <p:cNvPr id="3" name="内容占位符 2"/>
          <p:cNvSpPr>
            <a:spLocks noGrp="1"/>
          </p:cNvSpPr>
          <p:nvPr>
            <p:ph idx="1"/>
          </p:nvPr>
        </p:nvSpPr>
        <p:spPr/>
        <p:txBody>
          <a:bodyPr/>
          <a:lstStyle/>
          <a:p>
            <a:r>
              <a:rPr lang="en-US" altLang="zh-CN" dirty="0" smtClean="0"/>
              <a:t>1.</a:t>
            </a:r>
            <a:r>
              <a:rPr lang="zh-CN" altLang="en-US" dirty="0" smtClean="0"/>
              <a:t>确定目标，目标分解；</a:t>
            </a:r>
            <a:endParaRPr lang="en-US" altLang="zh-CN" dirty="0" smtClean="0"/>
          </a:p>
          <a:p>
            <a:r>
              <a:rPr lang="en-US" altLang="zh-CN" dirty="0" smtClean="0"/>
              <a:t>2.</a:t>
            </a:r>
            <a:r>
              <a:rPr lang="zh-CN" altLang="en-US" dirty="0" smtClean="0"/>
              <a:t>确定衡量业绩的标准；</a:t>
            </a:r>
            <a:endParaRPr lang="en-US" altLang="zh-CN" dirty="0" smtClean="0"/>
          </a:p>
          <a:p>
            <a:r>
              <a:rPr lang="en-US" altLang="zh-CN" dirty="0" smtClean="0"/>
              <a:t>3.</a:t>
            </a:r>
            <a:r>
              <a:rPr lang="zh-CN" altLang="en-US" dirty="0" smtClean="0"/>
              <a:t>明确国外业务目标的责任人；</a:t>
            </a:r>
            <a:endParaRPr lang="en-US" altLang="zh-CN" dirty="0" smtClean="0"/>
          </a:p>
          <a:p>
            <a:r>
              <a:rPr lang="en-US" altLang="zh-CN" dirty="0" smtClean="0"/>
              <a:t>4.</a:t>
            </a:r>
            <a:r>
              <a:rPr lang="zh-CN" altLang="en-US" dirty="0" smtClean="0"/>
              <a:t>建立汇报和信息沟通系统；</a:t>
            </a:r>
            <a:endParaRPr lang="en-US" altLang="zh-CN" dirty="0" smtClean="0"/>
          </a:p>
          <a:p>
            <a:r>
              <a:rPr lang="en-US" altLang="zh-CN" dirty="0" smtClean="0"/>
              <a:t>5.</a:t>
            </a:r>
            <a:r>
              <a:rPr lang="zh-CN" altLang="en-US" dirty="0" smtClean="0"/>
              <a:t>审查结果；</a:t>
            </a:r>
            <a:endParaRPr lang="en-US" altLang="zh-CN" dirty="0" smtClean="0"/>
          </a:p>
          <a:p>
            <a:r>
              <a:rPr lang="en-US" altLang="zh-CN" dirty="0" smtClean="0"/>
              <a:t>6.</a:t>
            </a:r>
            <a:r>
              <a:rPr lang="zh-CN" altLang="en-US" dirty="0" smtClean="0"/>
              <a:t>采取纠正措施。</a:t>
            </a:r>
            <a:endParaRPr lang="zh-CN" altLang="en-US"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4.</a:t>
            </a:r>
            <a:r>
              <a:rPr lang="zh-CN" altLang="en-US" dirty="0" smtClean="0"/>
              <a:t>跨国公司组织管理创新</a:t>
            </a:r>
            <a:endParaRPr lang="zh-CN" altLang="en-US" dirty="0"/>
          </a:p>
        </p:txBody>
      </p:sp>
      <p:sp>
        <p:nvSpPr>
          <p:cNvPr id="3" name="内容占位符 2"/>
          <p:cNvSpPr>
            <a:spLocks noGrp="1"/>
          </p:cNvSpPr>
          <p:nvPr>
            <p:ph idx="1"/>
          </p:nvPr>
        </p:nvSpPr>
        <p:spPr/>
        <p:txBody>
          <a:bodyPr>
            <a:normAutofit fontScale="85000" lnSpcReduction="20000"/>
          </a:bodyPr>
          <a:lstStyle/>
          <a:p>
            <a:r>
              <a:rPr lang="en-US" altLang="zh-CN" dirty="0" smtClean="0"/>
              <a:t>4.1</a:t>
            </a:r>
            <a:r>
              <a:rPr lang="zh-CN" altLang="en-US" dirty="0" smtClean="0"/>
              <a:t>组织管理创新的背景</a:t>
            </a:r>
            <a:endParaRPr lang="en-US" altLang="zh-CN" dirty="0" smtClean="0"/>
          </a:p>
          <a:p>
            <a:r>
              <a:rPr lang="zh-CN" altLang="en-US" dirty="0" smtClean="0"/>
              <a:t>（</a:t>
            </a:r>
            <a:r>
              <a:rPr lang="en-US" altLang="zh-CN" dirty="0" smtClean="0"/>
              <a:t>1</a:t>
            </a:r>
            <a:r>
              <a:rPr lang="zh-CN" altLang="en-US" dirty="0" smtClean="0"/>
              <a:t>）在一个共享决策制定的环境下协作合作的复杂过程；</a:t>
            </a:r>
            <a:endParaRPr lang="en-US" altLang="zh-CN" dirty="0" smtClean="0"/>
          </a:p>
          <a:p>
            <a:r>
              <a:rPr lang="zh-CN" altLang="en-US" dirty="0" smtClean="0"/>
              <a:t>（</a:t>
            </a:r>
            <a:r>
              <a:rPr lang="en-US" altLang="zh-CN" dirty="0" smtClean="0"/>
              <a:t>2</a:t>
            </a:r>
            <a:r>
              <a:rPr lang="zh-CN" altLang="en-US" dirty="0" smtClean="0"/>
              <a:t>）分散的和特定的资源和能力；</a:t>
            </a:r>
            <a:endParaRPr lang="en-US" altLang="zh-CN" dirty="0" smtClean="0"/>
          </a:p>
          <a:p>
            <a:r>
              <a:rPr lang="zh-CN" altLang="en-US" dirty="0" smtClean="0"/>
              <a:t>（</a:t>
            </a:r>
            <a:r>
              <a:rPr lang="en-US" altLang="zh-CN" dirty="0" smtClean="0"/>
              <a:t>3</a:t>
            </a:r>
            <a:r>
              <a:rPr lang="zh-CN" altLang="en-US" dirty="0" smtClean="0"/>
              <a:t>）相互依赖的单元之间要素、信息的大量流动。</a:t>
            </a:r>
            <a:endParaRPr lang="en-US" altLang="zh-CN" dirty="0" smtClean="0"/>
          </a:p>
          <a:p>
            <a:r>
              <a:rPr lang="en-US" altLang="zh-CN" dirty="0" smtClean="0"/>
              <a:t>4.2</a:t>
            </a:r>
            <a:r>
              <a:rPr lang="zh-CN" altLang="en-US" dirty="0" smtClean="0"/>
              <a:t>组织管理创新的大致路径</a:t>
            </a:r>
            <a:endParaRPr lang="en-US" altLang="zh-CN" dirty="0" smtClean="0"/>
          </a:p>
          <a:p>
            <a:r>
              <a:rPr lang="zh-CN" altLang="en-US" dirty="0" smtClean="0"/>
              <a:t>（</a:t>
            </a:r>
            <a:r>
              <a:rPr lang="en-US" altLang="zh-CN" dirty="0" smtClean="0"/>
              <a:t>1</a:t>
            </a:r>
            <a:r>
              <a:rPr lang="zh-CN" altLang="en-US" dirty="0" smtClean="0"/>
              <a:t>）综合的网络配置；</a:t>
            </a:r>
            <a:endParaRPr lang="en-US" altLang="zh-CN" dirty="0" smtClean="0"/>
          </a:p>
          <a:p>
            <a:r>
              <a:rPr lang="zh-CN" altLang="en-US" dirty="0" smtClean="0"/>
              <a:t>（</a:t>
            </a:r>
            <a:r>
              <a:rPr lang="en-US" altLang="zh-CN" dirty="0" smtClean="0"/>
              <a:t>2</a:t>
            </a:r>
            <a:r>
              <a:rPr lang="zh-CN" altLang="en-US" dirty="0" smtClean="0"/>
              <a:t>）子公司角色；</a:t>
            </a:r>
            <a:endParaRPr lang="en-US" altLang="zh-CN" dirty="0" smtClean="0"/>
          </a:p>
          <a:p>
            <a:r>
              <a:rPr lang="zh-CN" altLang="en-US" dirty="0" smtClean="0"/>
              <a:t>（</a:t>
            </a:r>
            <a:r>
              <a:rPr lang="en-US" altLang="zh-CN" dirty="0" smtClean="0"/>
              <a:t>3</a:t>
            </a:r>
            <a:r>
              <a:rPr lang="zh-CN" altLang="en-US" dirty="0" smtClean="0"/>
              <a:t>）差异化职责；</a:t>
            </a:r>
            <a:endParaRPr lang="en-US" altLang="zh-CN" dirty="0" smtClean="0"/>
          </a:p>
          <a:p>
            <a:r>
              <a:rPr lang="zh-CN" altLang="en-US" dirty="0" smtClean="0"/>
              <a:t>（</a:t>
            </a:r>
            <a:r>
              <a:rPr lang="en-US" altLang="zh-CN" dirty="0" smtClean="0"/>
              <a:t>4</a:t>
            </a:r>
            <a:r>
              <a:rPr lang="zh-CN" altLang="en-US" dirty="0" smtClean="0"/>
              <a:t>）多样化创新过程（中央创新、当地创新、借力地方创新、全球联合创新）。</a:t>
            </a:r>
            <a:endParaRPr lang="en-US" altLang="zh-CN" dirty="0" smtClean="0"/>
          </a:p>
          <a:p>
            <a:endParaRPr lang="zh-CN" alt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a:t>
            </a:r>
            <a:r>
              <a:rPr lang="zh-CN" altLang="en-US" dirty="0" smtClean="0"/>
              <a:t>跨国公司组织管理的结构类型</a:t>
            </a:r>
            <a:endParaRPr lang="zh-CN" altLang="en-US" dirty="0"/>
          </a:p>
        </p:txBody>
      </p:sp>
      <p:sp>
        <p:nvSpPr>
          <p:cNvPr id="3" name="内容占位符 2"/>
          <p:cNvSpPr>
            <a:spLocks noGrp="1"/>
          </p:cNvSpPr>
          <p:nvPr>
            <p:ph idx="1"/>
          </p:nvPr>
        </p:nvSpPr>
        <p:spPr>
          <a:xfrm>
            <a:off x="428596" y="1571612"/>
            <a:ext cx="8229600" cy="4525963"/>
          </a:xfrm>
        </p:spPr>
        <p:style>
          <a:lnRef idx="2">
            <a:schemeClr val="accent2"/>
          </a:lnRef>
          <a:fillRef idx="1">
            <a:schemeClr val="lt1"/>
          </a:fillRef>
          <a:effectRef idx="0">
            <a:schemeClr val="accent2"/>
          </a:effectRef>
          <a:fontRef idx="minor">
            <a:schemeClr val="dk1"/>
          </a:fontRef>
        </p:style>
        <p:txBody>
          <a:bodyPr/>
          <a:lstStyle/>
          <a:p>
            <a:r>
              <a:rPr lang="en-US" altLang="zh-CN" dirty="0" smtClean="0"/>
              <a:t>2.1</a:t>
            </a:r>
            <a:r>
              <a:rPr lang="zh-CN" altLang="en-US" dirty="0" smtClean="0"/>
              <a:t>母子公司结构</a:t>
            </a:r>
            <a:endParaRPr lang="en-US" altLang="zh-CN" dirty="0" smtClean="0"/>
          </a:p>
          <a:p>
            <a:endParaRPr lang="zh-CN" altLang="en-US" dirty="0"/>
          </a:p>
        </p:txBody>
      </p:sp>
      <p:sp>
        <p:nvSpPr>
          <p:cNvPr id="6" name="椭圆 5"/>
          <p:cNvSpPr/>
          <p:nvPr/>
        </p:nvSpPr>
        <p:spPr>
          <a:xfrm>
            <a:off x="4000496" y="2714620"/>
            <a:ext cx="1785950" cy="35719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母公司</a:t>
            </a:r>
            <a:endParaRPr lang="zh-CN" altLang="en-US" dirty="0"/>
          </a:p>
        </p:txBody>
      </p:sp>
      <p:sp>
        <p:nvSpPr>
          <p:cNvPr id="9" name="下箭头 8"/>
          <p:cNvSpPr/>
          <p:nvPr/>
        </p:nvSpPr>
        <p:spPr>
          <a:xfrm>
            <a:off x="4857752" y="3143248"/>
            <a:ext cx="45719" cy="42862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cxnSp>
        <p:nvCxnSpPr>
          <p:cNvPr id="13" name="直接连接符 12"/>
          <p:cNvCxnSpPr/>
          <p:nvPr/>
        </p:nvCxnSpPr>
        <p:spPr>
          <a:xfrm>
            <a:off x="2428860" y="3643314"/>
            <a:ext cx="5429288"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6" name="直接箭头连接符 15"/>
          <p:cNvCxnSpPr/>
          <p:nvPr/>
        </p:nvCxnSpPr>
        <p:spPr>
          <a:xfrm rot="5400000">
            <a:off x="2143108" y="3929066"/>
            <a:ext cx="571504"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8" name="直接箭头连接符 17"/>
          <p:cNvCxnSpPr/>
          <p:nvPr/>
        </p:nvCxnSpPr>
        <p:spPr>
          <a:xfrm rot="5400000">
            <a:off x="4107653" y="3964785"/>
            <a:ext cx="500066"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0" name="直接箭头连接符 19"/>
          <p:cNvCxnSpPr/>
          <p:nvPr/>
        </p:nvCxnSpPr>
        <p:spPr>
          <a:xfrm rot="5400000">
            <a:off x="6000760" y="3929066"/>
            <a:ext cx="571504"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2" name="直接箭头连接符 21"/>
          <p:cNvCxnSpPr/>
          <p:nvPr/>
        </p:nvCxnSpPr>
        <p:spPr>
          <a:xfrm rot="5400000">
            <a:off x="7572396" y="3929066"/>
            <a:ext cx="571504"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23" name="椭圆 22"/>
          <p:cNvSpPr/>
          <p:nvPr/>
        </p:nvSpPr>
        <p:spPr>
          <a:xfrm>
            <a:off x="2000232" y="4286256"/>
            <a:ext cx="1143008" cy="642942"/>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控股公司</a:t>
            </a:r>
            <a:endParaRPr lang="zh-CN" altLang="en-US" dirty="0"/>
          </a:p>
        </p:txBody>
      </p:sp>
      <p:sp>
        <p:nvSpPr>
          <p:cNvPr id="24" name="椭圆 23"/>
          <p:cNvSpPr/>
          <p:nvPr/>
        </p:nvSpPr>
        <p:spPr>
          <a:xfrm>
            <a:off x="3643306" y="4286256"/>
            <a:ext cx="1071570" cy="642942"/>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子公司</a:t>
            </a:r>
            <a:endParaRPr lang="zh-CN" altLang="en-US" dirty="0"/>
          </a:p>
        </p:txBody>
      </p:sp>
      <p:sp>
        <p:nvSpPr>
          <p:cNvPr id="25" name="椭圆 24"/>
          <p:cNvSpPr/>
          <p:nvPr/>
        </p:nvSpPr>
        <p:spPr>
          <a:xfrm>
            <a:off x="5572132" y="4286256"/>
            <a:ext cx="1214446" cy="71438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分公司</a:t>
            </a:r>
            <a:endParaRPr lang="zh-CN" altLang="en-US" dirty="0"/>
          </a:p>
        </p:txBody>
      </p:sp>
      <p:sp>
        <p:nvSpPr>
          <p:cNvPr id="26" name="椭圆 25"/>
          <p:cNvSpPr/>
          <p:nvPr/>
        </p:nvSpPr>
        <p:spPr>
          <a:xfrm>
            <a:off x="7143768" y="4357694"/>
            <a:ext cx="1143008" cy="857256"/>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避税地公司</a:t>
            </a:r>
            <a:endParaRPr lang="zh-CN" alt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2.2</a:t>
            </a:r>
            <a:r>
              <a:rPr lang="zh-CN" altLang="en-US" dirty="0" smtClean="0"/>
              <a:t>国际业务部</a:t>
            </a:r>
            <a:endParaRPr lang="zh-CN" altLang="en-US" dirty="0"/>
          </a:p>
        </p:txBody>
      </p:sp>
      <p:sp>
        <p:nvSpPr>
          <p:cNvPr id="3" name="内容占位符 2"/>
          <p:cNvSpPr>
            <a:spLocks noGrp="1"/>
          </p:cNvSpPr>
          <p:nvPr>
            <p:ph idx="1"/>
          </p:nvPr>
        </p:nvSpPr>
        <p:spPr/>
        <p:txBody>
          <a:bodyPr/>
          <a:lstStyle/>
          <a:p>
            <a:r>
              <a:rPr lang="zh-CN" altLang="en-US" dirty="0" smtClean="0"/>
              <a:t>国际业务部往往在进出口部门基础上发展而来。</a:t>
            </a:r>
            <a:endParaRPr lang="en-US" altLang="zh-CN" dirty="0" smtClean="0"/>
          </a:p>
          <a:p>
            <a:endParaRPr lang="zh-CN" altLang="en-US" dirty="0"/>
          </a:p>
        </p:txBody>
      </p:sp>
      <p:sp>
        <p:nvSpPr>
          <p:cNvPr id="4" name="矩形 3"/>
          <p:cNvSpPr/>
          <p:nvPr/>
        </p:nvSpPr>
        <p:spPr>
          <a:xfrm>
            <a:off x="3286116" y="2643182"/>
            <a:ext cx="2571768"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公司总部</a:t>
            </a:r>
            <a:endParaRPr lang="zh-CN" altLang="en-US" dirty="0"/>
          </a:p>
        </p:txBody>
      </p:sp>
      <p:cxnSp>
        <p:nvCxnSpPr>
          <p:cNvPr id="6" name="直接连接符 5"/>
          <p:cNvCxnSpPr/>
          <p:nvPr/>
        </p:nvCxnSpPr>
        <p:spPr>
          <a:xfrm rot="5400000">
            <a:off x="4286248" y="3357562"/>
            <a:ext cx="428628"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直接连接符 7"/>
          <p:cNvCxnSpPr/>
          <p:nvPr/>
        </p:nvCxnSpPr>
        <p:spPr>
          <a:xfrm rot="10800000">
            <a:off x="2643174" y="3357562"/>
            <a:ext cx="1857388" cy="1588"/>
          </a:xfrm>
          <a:prstGeom prst="line">
            <a:avLst/>
          </a:prstGeom>
        </p:spPr>
        <p:style>
          <a:lnRef idx="1">
            <a:schemeClr val="accent1"/>
          </a:lnRef>
          <a:fillRef idx="0">
            <a:schemeClr val="accent1"/>
          </a:fillRef>
          <a:effectRef idx="0">
            <a:schemeClr val="accent1"/>
          </a:effectRef>
          <a:fontRef idx="minor">
            <a:schemeClr val="tx1"/>
          </a:fontRef>
        </p:style>
      </p:cxnSp>
      <p:sp>
        <p:nvSpPr>
          <p:cNvPr id="9" name="矩形 8"/>
          <p:cNvSpPr/>
          <p:nvPr/>
        </p:nvSpPr>
        <p:spPr>
          <a:xfrm>
            <a:off x="1285852" y="3143248"/>
            <a:ext cx="1357322"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总部职能机构</a:t>
            </a:r>
            <a:endParaRPr lang="zh-CN" altLang="en-US" dirty="0"/>
          </a:p>
        </p:txBody>
      </p:sp>
      <p:cxnSp>
        <p:nvCxnSpPr>
          <p:cNvPr id="11" name="直接连接符 10"/>
          <p:cNvCxnSpPr/>
          <p:nvPr/>
        </p:nvCxnSpPr>
        <p:spPr>
          <a:xfrm>
            <a:off x="1000100" y="3714752"/>
            <a:ext cx="607223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6" name="直接连接符 15"/>
          <p:cNvCxnSpPr/>
          <p:nvPr/>
        </p:nvCxnSpPr>
        <p:spPr>
          <a:xfrm rot="5400000">
            <a:off x="785786" y="3857628"/>
            <a:ext cx="285752" cy="1588"/>
          </a:xfrm>
          <a:prstGeom prst="line">
            <a:avLst/>
          </a:prstGeom>
        </p:spPr>
        <p:style>
          <a:lnRef idx="1">
            <a:schemeClr val="accent1"/>
          </a:lnRef>
          <a:fillRef idx="0">
            <a:schemeClr val="accent1"/>
          </a:fillRef>
          <a:effectRef idx="0">
            <a:schemeClr val="accent1"/>
          </a:effectRef>
          <a:fontRef idx="minor">
            <a:schemeClr val="tx1"/>
          </a:fontRef>
        </p:style>
      </p:cxnSp>
      <p:sp>
        <p:nvSpPr>
          <p:cNvPr id="17" name="矩形 16"/>
          <p:cNvSpPr/>
          <p:nvPr/>
        </p:nvSpPr>
        <p:spPr>
          <a:xfrm>
            <a:off x="714348" y="4143380"/>
            <a:ext cx="1143008"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国内分部</a:t>
            </a:r>
            <a:r>
              <a:rPr lang="en-US" altLang="zh-CN" dirty="0" smtClean="0"/>
              <a:t>A</a:t>
            </a:r>
            <a:endParaRPr lang="zh-CN" altLang="en-US" dirty="0"/>
          </a:p>
        </p:txBody>
      </p:sp>
      <p:cxnSp>
        <p:nvCxnSpPr>
          <p:cNvPr id="20" name="直接连接符 19"/>
          <p:cNvCxnSpPr/>
          <p:nvPr/>
        </p:nvCxnSpPr>
        <p:spPr>
          <a:xfrm rot="5400000">
            <a:off x="2928926" y="3929066"/>
            <a:ext cx="285752" cy="1588"/>
          </a:xfrm>
          <a:prstGeom prst="line">
            <a:avLst/>
          </a:prstGeom>
        </p:spPr>
        <p:style>
          <a:lnRef idx="1">
            <a:schemeClr val="accent1"/>
          </a:lnRef>
          <a:fillRef idx="0">
            <a:schemeClr val="accent1"/>
          </a:fillRef>
          <a:effectRef idx="0">
            <a:schemeClr val="accent1"/>
          </a:effectRef>
          <a:fontRef idx="minor">
            <a:schemeClr val="tx1"/>
          </a:fontRef>
        </p:style>
      </p:cxnSp>
      <p:sp>
        <p:nvSpPr>
          <p:cNvPr id="21" name="矩形 20"/>
          <p:cNvSpPr/>
          <p:nvPr/>
        </p:nvSpPr>
        <p:spPr>
          <a:xfrm>
            <a:off x="2428860" y="4143380"/>
            <a:ext cx="1285884"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国内分部</a:t>
            </a:r>
            <a:r>
              <a:rPr lang="en-US" altLang="zh-CN" dirty="0" smtClean="0"/>
              <a:t>B</a:t>
            </a:r>
            <a:endParaRPr lang="zh-CN" altLang="en-US" dirty="0"/>
          </a:p>
        </p:txBody>
      </p:sp>
      <p:cxnSp>
        <p:nvCxnSpPr>
          <p:cNvPr id="23" name="直接连接符 22"/>
          <p:cNvCxnSpPr/>
          <p:nvPr/>
        </p:nvCxnSpPr>
        <p:spPr>
          <a:xfrm rot="5400000">
            <a:off x="6822297" y="3893347"/>
            <a:ext cx="357190" cy="1588"/>
          </a:xfrm>
          <a:prstGeom prst="line">
            <a:avLst/>
          </a:prstGeom>
        </p:spPr>
        <p:style>
          <a:lnRef idx="1">
            <a:schemeClr val="accent1"/>
          </a:lnRef>
          <a:fillRef idx="0">
            <a:schemeClr val="accent1"/>
          </a:fillRef>
          <a:effectRef idx="0">
            <a:schemeClr val="accent1"/>
          </a:effectRef>
          <a:fontRef idx="minor">
            <a:schemeClr val="tx1"/>
          </a:fontRef>
        </p:style>
      </p:cxnSp>
      <p:sp>
        <p:nvSpPr>
          <p:cNvPr id="24" name="矩形 23"/>
          <p:cNvSpPr/>
          <p:nvPr/>
        </p:nvSpPr>
        <p:spPr>
          <a:xfrm>
            <a:off x="5715008" y="4214818"/>
            <a:ext cx="1928826"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国际业务部</a:t>
            </a:r>
            <a:endParaRPr lang="zh-CN" altLang="en-US" dirty="0"/>
          </a:p>
        </p:txBody>
      </p:sp>
      <p:cxnSp>
        <p:nvCxnSpPr>
          <p:cNvPr id="26" name="直接连接符 25"/>
          <p:cNvCxnSpPr/>
          <p:nvPr/>
        </p:nvCxnSpPr>
        <p:spPr>
          <a:xfrm rot="5400000">
            <a:off x="6465107" y="4893479"/>
            <a:ext cx="35719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8" name="直接连接符 27"/>
          <p:cNvCxnSpPr/>
          <p:nvPr/>
        </p:nvCxnSpPr>
        <p:spPr>
          <a:xfrm rot="10800000">
            <a:off x="4572000" y="4857760"/>
            <a:ext cx="2071702" cy="1588"/>
          </a:xfrm>
          <a:prstGeom prst="line">
            <a:avLst/>
          </a:prstGeom>
        </p:spPr>
        <p:style>
          <a:lnRef idx="1">
            <a:schemeClr val="accent1"/>
          </a:lnRef>
          <a:fillRef idx="0">
            <a:schemeClr val="accent1"/>
          </a:fillRef>
          <a:effectRef idx="0">
            <a:schemeClr val="accent1"/>
          </a:effectRef>
          <a:fontRef idx="minor">
            <a:schemeClr val="tx1"/>
          </a:fontRef>
        </p:style>
      </p:cxnSp>
      <p:sp>
        <p:nvSpPr>
          <p:cNvPr id="29" name="矩形 28"/>
          <p:cNvSpPr/>
          <p:nvPr/>
        </p:nvSpPr>
        <p:spPr>
          <a:xfrm>
            <a:off x="3071802" y="4786322"/>
            <a:ext cx="1643074"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分部职能机构</a:t>
            </a:r>
            <a:endParaRPr lang="zh-CN" altLang="en-US" dirty="0"/>
          </a:p>
        </p:txBody>
      </p:sp>
      <p:cxnSp>
        <p:nvCxnSpPr>
          <p:cNvPr id="31" name="直接连接符 30"/>
          <p:cNvCxnSpPr/>
          <p:nvPr/>
        </p:nvCxnSpPr>
        <p:spPr>
          <a:xfrm>
            <a:off x="3000364" y="5214950"/>
            <a:ext cx="485778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5" name="直接连接符 34"/>
          <p:cNvCxnSpPr/>
          <p:nvPr/>
        </p:nvCxnSpPr>
        <p:spPr>
          <a:xfrm rot="5400000">
            <a:off x="2857488" y="5357826"/>
            <a:ext cx="285752" cy="1588"/>
          </a:xfrm>
          <a:prstGeom prst="line">
            <a:avLst/>
          </a:prstGeom>
        </p:spPr>
        <p:style>
          <a:lnRef idx="1">
            <a:schemeClr val="accent1"/>
          </a:lnRef>
          <a:fillRef idx="0">
            <a:schemeClr val="accent1"/>
          </a:fillRef>
          <a:effectRef idx="0">
            <a:schemeClr val="accent1"/>
          </a:effectRef>
          <a:fontRef idx="minor">
            <a:schemeClr val="tx1"/>
          </a:fontRef>
        </p:style>
      </p:cxnSp>
      <p:sp>
        <p:nvSpPr>
          <p:cNvPr id="36" name="矩形 35"/>
          <p:cNvSpPr/>
          <p:nvPr/>
        </p:nvSpPr>
        <p:spPr>
          <a:xfrm>
            <a:off x="2643174" y="5572140"/>
            <a:ext cx="1214446"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国外地区</a:t>
            </a:r>
            <a:r>
              <a:rPr lang="en-US" altLang="zh-CN" dirty="0" smtClean="0"/>
              <a:t>A</a:t>
            </a:r>
            <a:endParaRPr lang="zh-CN" altLang="en-US" dirty="0"/>
          </a:p>
        </p:txBody>
      </p:sp>
      <p:cxnSp>
        <p:nvCxnSpPr>
          <p:cNvPr id="38" name="直接连接符 37"/>
          <p:cNvCxnSpPr/>
          <p:nvPr/>
        </p:nvCxnSpPr>
        <p:spPr>
          <a:xfrm rot="5400000">
            <a:off x="5107785" y="5322107"/>
            <a:ext cx="214314" cy="1588"/>
          </a:xfrm>
          <a:prstGeom prst="line">
            <a:avLst/>
          </a:prstGeom>
        </p:spPr>
        <p:style>
          <a:lnRef idx="1">
            <a:schemeClr val="accent1"/>
          </a:lnRef>
          <a:fillRef idx="0">
            <a:schemeClr val="accent1"/>
          </a:fillRef>
          <a:effectRef idx="0">
            <a:schemeClr val="accent1"/>
          </a:effectRef>
          <a:fontRef idx="minor">
            <a:schemeClr val="tx1"/>
          </a:fontRef>
        </p:style>
      </p:cxnSp>
      <p:sp>
        <p:nvSpPr>
          <p:cNvPr id="39" name="矩形 38"/>
          <p:cNvSpPr/>
          <p:nvPr/>
        </p:nvSpPr>
        <p:spPr>
          <a:xfrm>
            <a:off x="4786314" y="5572140"/>
            <a:ext cx="1428760"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国外地区</a:t>
            </a:r>
            <a:r>
              <a:rPr lang="en-US" altLang="zh-CN" dirty="0" smtClean="0"/>
              <a:t>B</a:t>
            </a:r>
            <a:endParaRPr lang="zh-CN" altLang="en-US" dirty="0"/>
          </a:p>
        </p:txBody>
      </p:sp>
      <p:cxnSp>
        <p:nvCxnSpPr>
          <p:cNvPr id="41" name="直接连接符 40"/>
          <p:cNvCxnSpPr/>
          <p:nvPr/>
        </p:nvCxnSpPr>
        <p:spPr>
          <a:xfrm rot="5400000">
            <a:off x="7750991" y="5322107"/>
            <a:ext cx="214314" cy="1588"/>
          </a:xfrm>
          <a:prstGeom prst="line">
            <a:avLst/>
          </a:prstGeom>
        </p:spPr>
        <p:style>
          <a:lnRef idx="1">
            <a:schemeClr val="accent1"/>
          </a:lnRef>
          <a:fillRef idx="0">
            <a:schemeClr val="accent1"/>
          </a:fillRef>
          <a:effectRef idx="0">
            <a:schemeClr val="accent1"/>
          </a:effectRef>
          <a:fontRef idx="minor">
            <a:schemeClr val="tx1"/>
          </a:fontRef>
        </p:style>
      </p:cxnSp>
      <p:sp>
        <p:nvSpPr>
          <p:cNvPr id="42" name="矩形 41"/>
          <p:cNvSpPr/>
          <p:nvPr/>
        </p:nvSpPr>
        <p:spPr>
          <a:xfrm>
            <a:off x="7000892" y="5572140"/>
            <a:ext cx="1571636"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国外地区</a:t>
            </a:r>
            <a:r>
              <a:rPr lang="en-US" altLang="zh-CN" dirty="0" smtClean="0"/>
              <a:t>C</a:t>
            </a:r>
            <a:endParaRPr lang="zh-CN" alt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2.2</a:t>
            </a:r>
            <a:r>
              <a:rPr lang="zh-CN" altLang="en-US" dirty="0" smtClean="0"/>
              <a:t>（续）国际业务部的优缺点</a:t>
            </a:r>
            <a:endParaRPr lang="zh-CN" altLang="en-US" dirty="0"/>
          </a:p>
        </p:txBody>
      </p:sp>
      <p:graphicFrame>
        <p:nvGraphicFramePr>
          <p:cNvPr id="4" name="内容占位符 3"/>
          <p:cNvGraphicFramePr>
            <a:graphicFrameLocks noGrp="1"/>
          </p:cNvGraphicFramePr>
          <p:nvPr>
            <p:ph idx="1"/>
          </p:nvPr>
        </p:nvGraphicFramePr>
        <p:xfrm>
          <a:off x="457200" y="1600200"/>
          <a:ext cx="8229600" cy="3829065"/>
        </p:xfrm>
        <a:graphic>
          <a:graphicData uri="http://schemas.openxmlformats.org/drawingml/2006/table">
            <a:tbl>
              <a:tblPr firstRow="1" bandRow="1">
                <a:tableStyleId>{5C22544A-7EE6-4342-B048-85BDC9FD1C3A}</a:tableStyleId>
              </a:tblPr>
              <a:tblGrid>
                <a:gridCol w="4114800"/>
                <a:gridCol w="4114800"/>
              </a:tblGrid>
              <a:tr h="765813">
                <a:tc>
                  <a:txBody>
                    <a:bodyPr/>
                    <a:lstStyle/>
                    <a:p>
                      <a:r>
                        <a:rPr lang="zh-CN" altLang="en-US" dirty="0" smtClean="0"/>
                        <a:t>优点</a:t>
                      </a:r>
                      <a:endParaRPr lang="zh-CN" altLang="en-US" dirty="0"/>
                    </a:p>
                  </a:txBody>
                  <a:tcPr/>
                </a:tc>
                <a:tc>
                  <a:txBody>
                    <a:bodyPr/>
                    <a:lstStyle/>
                    <a:p>
                      <a:r>
                        <a:rPr lang="zh-CN" altLang="en-US" dirty="0" smtClean="0"/>
                        <a:t>缺点</a:t>
                      </a:r>
                      <a:endParaRPr lang="zh-CN" altLang="en-US" dirty="0"/>
                    </a:p>
                  </a:txBody>
                  <a:tcPr/>
                </a:tc>
              </a:tr>
              <a:tr h="765813">
                <a:tc>
                  <a:txBody>
                    <a:bodyPr/>
                    <a:lstStyle/>
                    <a:p>
                      <a:r>
                        <a:rPr lang="en-US" altLang="zh-CN" dirty="0" smtClean="0"/>
                        <a:t>1.</a:t>
                      </a:r>
                      <a:r>
                        <a:rPr lang="zh-CN" altLang="en-US" dirty="0" smtClean="0"/>
                        <a:t>集中国际业务</a:t>
                      </a:r>
                      <a:endParaRPr lang="zh-CN" altLang="en-US" dirty="0"/>
                    </a:p>
                  </a:txBody>
                  <a:tcPr/>
                </a:tc>
                <a:tc>
                  <a:txBody>
                    <a:bodyPr/>
                    <a:lstStyle/>
                    <a:p>
                      <a:r>
                        <a:rPr lang="en-US" altLang="zh-CN" dirty="0" smtClean="0"/>
                        <a:t>1.</a:t>
                      </a:r>
                      <a:r>
                        <a:rPr lang="zh-CN" altLang="en-US" dirty="0" smtClean="0"/>
                        <a:t>潜在的渠道梗塞</a:t>
                      </a:r>
                      <a:endParaRPr lang="zh-CN" altLang="en-US" dirty="0"/>
                    </a:p>
                  </a:txBody>
                  <a:tcPr/>
                </a:tc>
              </a:tr>
              <a:tr h="765813">
                <a:tc>
                  <a:txBody>
                    <a:bodyPr/>
                    <a:lstStyle/>
                    <a:p>
                      <a:r>
                        <a:rPr lang="en-US" altLang="zh-CN" dirty="0" smtClean="0"/>
                        <a:t>2.</a:t>
                      </a:r>
                      <a:r>
                        <a:rPr lang="zh-CN" altLang="en-US" dirty="0" smtClean="0"/>
                        <a:t>有利于形成统一的国际市场观念，制定必要的策略</a:t>
                      </a:r>
                      <a:endParaRPr lang="zh-CN" altLang="en-US" dirty="0"/>
                    </a:p>
                  </a:txBody>
                  <a:tcPr/>
                </a:tc>
                <a:tc>
                  <a:txBody>
                    <a:bodyPr/>
                    <a:lstStyle/>
                    <a:p>
                      <a:r>
                        <a:rPr lang="en-US" altLang="zh-CN" dirty="0" smtClean="0"/>
                        <a:t>2.</a:t>
                      </a:r>
                      <a:r>
                        <a:rPr lang="zh-CN" altLang="en-US" dirty="0" smtClean="0"/>
                        <a:t>内外销之争可能影响出口</a:t>
                      </a:r>
                      <a:endParaRPr lang="zh-CN" altLang="en-US" dirty="0"/>
                    </a:p>
                  </a:txBody>
                  <a:tcPr/>
                </a:tc>
              </a:tr>
              <a:tr h="765813">
                <a:tc>
                  <a:txBody>
                    <a:bodyPr/>
                    <a:lstStyle/>
                    <a:p>
                      <a:r>
                        <a:rPr lang="en-US" altLang="zh-CN" dirty="0" smtClean="0"/>
                        <a:t>3.</a:t>
                      </a:r>
                      <a:r>
                        <a:rPr lang="zh-CN" altLang="en-US" dirty="0" smtClean="0"/>
                        <a:t>统一指挥，有利于实现战略意图</a:t>
                      </a:r>
                      <a:endParaRPr lang="zh-CN" altLang="en-US" dirty="0"/>
                    </a:p>
                  </a:txBody>
                  <a:tcPr/>
                </a:tc>
                <a:tc>
                  <a:txBody>
                    <a:bodyPr/>
                    <a:lstStyle/>
                    <a:p>
                      <a:r>
                        <a:rPr lang="en-US" altLang="zh-CN" dirty="0" smtClean="0"/>
                        <a:t>3.</a:t>
                      </a:r>
                      <a:r>
                        <a:rPr lang="zh-CN" altLang="en-US" dirty="0" smtClean="0"/>
                        <a:t>限制整个公司管理才能发挥</a:t>
                      </a:r>
                      <a:endParaRPr lang="zh-CN" altLang="en-US" dirty="0"/>
                    </a:p>
                  </a:txBody>
                  <a:tcPr/>
                </a:tc>
              </a:tr>
              <a:tr h="765813">
                <a:tc>
                  <a:txBody>
                    <a:bodyPr/>
                    <a:lstStyle/>
                    <a:p>
                      <a:r>
                        <a:rPr lang="en-US" altLang="zh-CN" dirty="0" smtClean="0"/>
                        <a:t>4.</a:t>
                      </a:r>
                      <a:r>
                        <a:rPr lang="zh-CN" altLang="en-US" dirty="0" smtClean="0"/>
                        <a:t>有利于正确处理国内业务与国际业务的关系</a:t>
                      </a:r>
                      <a:endParaRPr lang="zh-CN" altLang="en-US" dirty="0"/>
                    </a:p>
                  </a:txBody>
                  <a:tcPr/>
                </a:tc>
                <a:tc>
                  <a:txBody>
                    <a:bodyPr/>
                    <a:lstStyle/>
                    <a:p>
                      <a:r>
                        <a:rPr lang="en-US" altLang="zh-CN" dirty="0" smtClean="0"/>
                        <a:t>4.</a:t>
                      </a:r>
                      <a:r>
                        <a:rPr lang="zh-CN" altLang="en-US" dirty="0" smtClean="0"/>
                        <a:t>转移价格策略影响利润在各部门之间的分配</a:t>
                      </a:r>
                      <a:endParaRPr lang="zh-CN" altLang="en-US" dirty="0"/>
                    </a:p>
                  </a:txBody>
                  <a:tcPr/>
                </a:tc>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2.3</a:t>
            </a:r>
            <a:r>
              <a:rPr lang="zh-CN" altLang="en-US" dirty="0" smtClean="0"/>
              <a:t>全球职能结构</a:t>
            </a:r>
            <a:endParaRPr lang="zh-CN" altLang="en-US" dirty="0"/>
          </a:p>
        </p:txBody>
      </p:sp>
      <p:sp>
        <p:nvSpPr>
          <p:cNvPr id="3" name="内容占位符 2"/>
          <p:cNvSpPr>
            <a:spLocks noGrp="1"/>
          </p:cNvSpPr>
          <p:nvPr>
            <p:ph idx="1"/>
          </p:nvPr>
        </p:nvSpPr>
        <p:spPr/>
        <p:txBody>
          <a:bodyPr/>
          <a:lstStyle/>
          <a:p>
            <a:r>
              <a:rPr lang="zh-CN" altLang="en-US" dirty="0" smtClean="0"/>
              <a:t>全球职能结构是按照生产、销售、财务分设各部，每个部门负责全球的业务。</a:t>
            </a:r>
            <a:endParaRPr lang="en-US" altLang="zh-CN" dirty="0" smtClean="0"/>
          </a:p>
          <a:p>
            <a:endParaRPr lang="zh-CN" altLang="en-US" dirty="0"/>
          </a:p>
        </p:txBody>
      </p:sp>
      <p:sp>
        <p:nvSpPr>
          <p:cNvPr id="4" name="矩形 3"/>
          <p:cNvSpPr/>
          <p:nvPr/>
        </p:nvSpPr>
        <p:spPr>
          <a:xfrm>
            <a:off x="3428992" y="2714620"/>
            <a:ext cx="1928826" cy="2857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总裁</a:t>
            </a:r>
            <a:endParaRPr lang="zh-CN" altLang="en-US" dirty="0"/>
          </a:p>
        </p:txBody>
      </p:sp>
      <p:cxnSp>
        <p:nvCxnSpPr>
          <p:cNvPr id="8" name="直接连接符 7"/>
          <p:cNvCxnSpPr/>
          <p:nvPr/>
        </p:nvCxnSpPr>
        <p:spPr>
          <a:xfrm rot="5400000">
            <a:off x="4071934" y="3357562"/>
            <a:ext cx="57150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0" name="直接连接符 9"/>
          <p:cNvCxnSpPr/>
          <p:nvPr/>
        </p:nvCxnSpPr>
        <p:spPr>
          <a:xfrm>
            <a:off x="4357686" y="3357562"/>
            <a:ext cx="1000132" cy="1588"/>
          </a:xfrm>
          <a:prstGeom prst="line">
            <a:avLst/>
          </a:prstGeom>
        </p:spPr>
        <p:style>
          <a:lnRef idx="1">
            <a:schemeClr val="accent1"/>
          </a:lnRef>
          <a:fillRef idx="0">
            <a:schemeClr val="accent1"/>
          </a:fillRef>
          <a:effectRef idx="0">
            <a:schemeClr val="accent1"/>
          </a:effectRef>
          <a:fontRef idx="minor">
            <a:schemeClr val="tx1"/>
          </a:fontRef>
        </p:style>
      </p:cxnSp>
      <p:sp>
        <p:nvSpPr>
          <p:cNvPr id="11" name="矩形 10"/>
          <p:cNvSpPr/>
          <p:nvPr/>
        </p:nvSpPr>
        <p:spPr>
          <a:xfrm>
            <a:off x="5000628" y="3071810"/>
            <a:ext cx="3214710" cy="64294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职能部门，如国际情报、公共关系、计划、人事、法律</a:t>
            </a:r>
            <a:endParaRPr lang="zh-CN" altLang="en-US" dirty="0"/>
          </a:p>
        </p:txBody>
      </p:sp>
      <p:cxnSp>
        <p:nvCxnSpPr>
          <p:cNvPr id="13" name="直接连接符 12"/>
          <p:cNvCxnSpPr/>
          <p:nvPr/>
        </p:nvCxnSpPr>
        <p:spPr>
          <a:xfrm rot="5400000">
            <a:off x="4071934" y="3857628"/>
            <a:ext cx="57150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5" name="直接连接符 14"/>
          <p:cNvCxnSpPr/>
          <p:nvPr/>
        </p:nvCxnSpPr>
        <p:spPr>
          <a:xfrm>
            <a:off x="1714480" y="4143380"/>
            <a:ext cx="6143668"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7" name="直接连接符 16"/>
          <p:cNvCxnSpPr/>
          <p:nvPr/>
        </p:nvCxnSpPr>
        <p:spPr>
          <a:xfrm rot="5400000">
            <a:off x="1464447" y="4393413"/>
            <a:ext cx="50006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9" name="直接连接符 18"/>
          <p:cNvCxnSpPr/>
          <p:nvPr/>
        </p:nvCxnSpPr>
        <p:spPr>
          <a:xfrm rot="5400000">
            <a:off x="3321835" y="4393413"/>
            <a:ext cx="35719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1" name="直接连接符 20"/>
          <p:cNvCxnSpPr/>
          <p:nvPr/>
        </p:nvCxnSpPr>
        <p:spPr>
          <a:xfrm rot="5400000">
            <a:off x="5750727" y="4393413"/>
            <a:ext cx="35719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3" name="直接连接符 22"/>
          <p:cNvCxnSpPr/>
          <p:nvPr/>
        </p:nvCxnSpPr>
        <p:spPr>
          <a:xfrm rot="5400000">
            <a:off x="7643834" y="4357694"/>
            <a:ext cx="285752" cy="1588"/>
          </a:xfrm>
          <a:prstGeom prst="line">
            <a:avLst/>
          </a:prstGeom>
        </p:spPr>
        <p:style>
          <a:lnRef idx="1">
            <a:schemeClr val="accent1"/>
          </a:lnRef>
          <a:fillRef idx="0">
            <a:schemeClr val="accent1"/>
          </a:fillRef>
          <a:effectRef idx="0">
            <a:schemeClr val="accent1"/>
          </a:effectRef>
          <a:fontRef idx="minor">
            <a:schemeClr val="tx1"/>
          </a:fontRef>
        </p:style>
      </p:cxnSp>
      <p:sp>
        <p:nvSpPr>
          <p:cNvPr id="24" name="矩形 23"/>
          <p:cNvSpPr/>
          <p:nvPr/>
        </p:nvSpPr>
        <p:spPr>
          <a:xfrm>
            <a:off x="1285852" y="4643446"/>
            <a:ext cx="1357322" cy="2857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生产</a:t>
            </a:r>
            <a:endParaRPr lang="zh-CN" altLang="en-US" dirty="0"/>
          </a:p>
        </p:txBody>
      </p:sp>
      <p:sp>
        <p:nvSpPr>
          <p:cNvPr id="25" name="矩形 24"/>
          <p:cNvSpPr/>
          <p:nvPr/>
        </p:nvSpPr>
        <p:spPr>
          <a:xfrm>
            <a:off x="3214678" y="4643446"/>
            <a:ext cx="1000132" cy="2857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销售</a:t>
            </a:r>
            <a:endParaRPr lang="zh-CN" altLang="en-US" dirty="0"/>
          </a:p>
        </p:txBody>
      </p:sp>
      <p:sp>
        <p:nvSpPr>
          <p:cNvPr id="26" name="矩形 25"/>
          <p:cNvSpPr/>
          <p:nvPr/>
        </p:nvSpPr>
        <p:spPr>
          <a:xfrm>
            <a:off x="5429256" y="4643446"/>
            <a:ext cx="1214446"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财务</a:t>
            </a:r>
            <a:endParaRPr lang="zh-CN" altLang="en-US" dirty="0"/>
          </a:p>
        </p:txBody>
      </p:sp>
      <p:sp>
        <p:nvSpPr>
          <p:cNvPr id="27" name="矩形 26"/>
          <p:cNvSpPr/>
          <p:nvPr/>
        </p:nvSpPr>
        <p:spPr>
          <a:xfrm>
            <a:off x="7429520" y="4572008"/>
            <a:ext cx="1000132"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研发</a:t>
            </a:r>
            <a:endParaRPr lang="zh-CN" altLang="en-US" dirty="0"/>
          </a:p>
        </p:txBody>
      </p:sp>
      <p:cxnSp>
        <p:nvCxnSpPr>
          <p:cNvPr id="30" name="直接连接符 29"/>
          <p:cNvCxnSpPr/>
          <p:nvPr/>
        </p:nvCxnSpPr>
        <p:spPr>
          <a:xfrm rot="5400000">
            <a:off x="1714480" y="5072074"/>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2" name="直接连接符 31"/>
          <p:cNvCxnSpPr/>
          <p:nvPr/>
        </p:nvCxnSpPr>
        <p:spPr>
          <a:xfrm rot="5400000">
            <a:off x="3536149" y="5036355"/>
            <a:ext cx="71438"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4" name="直接连接符 33"/>
          <p:cNvCxnSpPr/>
          <p:nvPr/>
        </p:nvCxnSpPr>
        <p:spPr>
          <a:xfrm rot="5400000">
            <a:off x="5786446" y="5143512"/>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6" name="直接连接符 35"/>
          <p:cNvCxnSpPr/>
          <p:nvPr/>
        </p:nvCxnSpPr>
        <p:spPr>
          <a:xfrm rot="5400000">
            <a:off x="7715272" y="5143512"/>
            <a:ext cx="142876" cy="1588"/>
          </a:xfrm>
          <a:prstGeom prst="line">
            <a:avLst/>
          </a:prstGeom>
        </p:spPr>
        <p:style>
          <a:lnRef idx="1">
            <a:schemeClr val="accent1"/>
          </a:lnRef>
          <a:fillRef idx="0">
            <a:schemeClr val="accent1"/>
          </a:fillRef>
          <a:effectRef idx="0">
            <a:schemeClr val="accent1"/>
          </a:effectRef>
          <a:fontRef idx="minor">
            <a:schemeClr val="tx1"/>
          </a:fontRef>
        </p:style>
      </p:cxnSp>
      <p:sp>
        <p:nvSpPr>
          <p:cNvPr id="37" name="矩形 36"/>
          <p:cNvSpPr/>
          <p:nvPr/>
        </p:nvSpPr>
        <p:spPr>
          <a:xfrm>
            <a:off x="1357290" y="5143512"/>
            <a:ext cx="1285884" cy="7143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国内外各制造厂与产品</a:t>
            </a:r>
            <a:endParaRPr lang="zh-CN" altLang="en-US" dirty="0"/>
          </a:p>
        </p:txBody>
      </p:sp>
      <p:sp>
        <p:nvSpPr>
          <p:cNvPr id="38" name="矩形 37"/>
          <p:cNvSpPr/>
          <p:nvPr/>
        </p:nvSpPr>
        <p:spPr>
          <a:xfrm>
            <a:off x="3214678" y="5214950"/>
            <a:ext cx="1143008" cy="57150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国内外各销售机构</a:t>
            </a:r>
            <a:endParaRPr lang="zh-CN" altLang="en-US" dirty="0"/>
          </a:p>
        </p:txBody>
      </p:sp>
      <p:sp>
        <p:nvSpPr>
          <p:cNvPr id="39" name="矩形 38"/>
          <p:cNvSpPr/>
          <p:nvPr/>
        </p:nvSpPr>
        <p:spPr>
          <a:xfrm>
            <a:off x="5429256" y="5214950"/>
            <a:ext cx="1428760" cy="57150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国内外财务机构</a:t>
            </a:r>
            <a:endParaRPr lang="zh-CN" altLang="en-US" dirty="0"/>
          </a:p>
        </p:txBody>
      </p:sp>
      <p:sp>
        <p:nvSpPr>
          <p:cNvPr id="40" name="矩形 39"/>
          <p:cNvSpPr/>
          <p:nvPr/>
        </p:nvSpPr>
        <p:spPr>
          <a:xfrm>
            <a:off x="7358082" y="5214950"/>
            <a:ext cx="1071570" cy="7143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国内外研发机构</a:t>
            </a:r>
            <a:endParaRPr lang="zh-CN" alt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normAutofit fontScale="90000"/>
          </a:bodyPr>
          <a:lstStyle/>
          <a:p>
            <a:r>
              <a:rPr lang="en-US" altLang="zh-CN" dirty="0" smtClean="0"/>
              <a:t>2.3</a:t>
            </a:r>
            <a:r>
              <a:rPr lang="zh-CN" altLang="en-US" dirty="0" smtClean="0"/>
              <a:t>（续）：全球职能结构的优缺点</a:t>
            </a:r>
            <a:endParaRPr lang="zh-CN" altLang="en-US" dirty="0"/>
          </a:p>
        </p:txBody>
      </p:sp>
      <p:graphicFrame>
        <p:nvGraphicFramePr>
          <p:cNvPr id="4" name="内容占位符 3"/>
          <p:cNvGraphicFramePr>
            <a:graphicFrameLocks noGrp="1"/>
          </p:cNvGraphicFramePr>
          <p:nvPr>
            <p:ph idx="1"/>
          </p:nvPr>
        </p:nvGraphicFramePr>
        <p:xfrm>
          <a:off x="357158" y="1428736"/>
          <a:ext cx="8229600" cy="4429156"/>
        </p:xfrm>
        <a:graphic>
          <a:graphicData uri="http://schemas.openxmlformats.org/drawingml/2006/table">
            <a:tbl>
              <a:tblPr firstRow="1" bandRow="1">
                <a:tableStyleId>{5C22544A-7EE6-4342-B048-85BDC9FD1C3A}</a:tableStyleId>
              </a:tblPr>
              <a:tblGrid>
                <a:gridCol w="4114800"/>
                <a:gridCol w="4114800"/>
              </a:tblGrid>
              <a:tr h="1107289">
                <a:tc>
                  <a:txBody>
                    <a:bodyPr/>
                    <a:lstStyle/>
                    <a:p>
                      <a:r>
                        <a:rPr lang="zh-CN" altLang="en-US" dirty="0" smtClean="0"/>
                        <a:t>优点</a:t>
                      </a:r>
                      <a:endParaRPr lang="zh-CN" altLang="en-US" dirty="0"/>
                    </a:p>
                  </a:txBody>
                  <a:tcPr/>
                </a:tc>
                <a:tc>
                  <a:txBody>
                    <a:bodyPr/>
                    <a:lstStyle/>
                    <a:p>
                      <a:r>
                        <a:rPr lang="zh-CN" altLang="en-US" dirty="0" smtClean="0"/>
                        <a:t>缺点</a:t>
                      </a:r>
                      <a:endParaRPr lang="zh-CN" altLang="en-US" dirty="0"/>
                    </a:p>
                  </a:txBody>
                  <a:tcPr/>
                </a:tc>
              </a:tr>
              <a:tr h="1107289">
                <a:tc>
                  <a:txBody>
                    <a:bodyPr/>
                    <a:lstStyle/>
                    <a:p>
                      <a:r>
                        <a:rPr lang="en-US" altLang="zh-CN" dirty="0" smtClean="0"/>
                        <a:t>1.</a:t>
                      </a:r>
                      <a:r>
                        <a:rPr lang="zh-CN" altLang="en-US" dirty="0" smtClean="0"/>
                        <a:t>职能专业化，有利于全球竞争</a:t>
                      </a:r>
                      <a:endParaRPr lang="zh-CN" altLang="en-US" dirty="0"/>
                    </a:p>
                  </a:txBody>
                  <a:tcPr/>
                </a:tc>
                <a:tc>
                  <a:txBody>
                    <a:bodyPr/>
                    <a:lstStyle/>
                    <a:p>
                      <a:r>
                        <a:rPr lang="en-US" altLang="zh-CN" dirty="0" smtClean="0"/>
                        <a:t>1.</a:t>
                      </a:r>
                      <a:r>
                        <a:rPr lang="zh-CN" altLang="en-US" dirty="0" smtClean="0"/>
                        <a:t>在一个职能部门里，跨地区之间的协调困难</a:t>
                      </a:r>
                      <a:endParaRPr lang="zh-CN" altLang="en-US" dirty="0"/>
                    </a:p>
                  </a:txBody>
                  <a:tcPr/>
                </a:tc>
              </a:tr>
              <a:tr h="1107289">
                <a:tc>
                  <a:txBody>
                    <a:bodyPr/>
                    <a:lstStyle/>
                    <a:p>
                      <a:r>
                        <a:rPr lang="en-US" altLang="zh-CN" dirty="0" smtClean="0"/>
                        <a:t>2.</a:t>
                      </a:r>
                      <a:r>
                        <a:rPr lang="zh-CN" altLang="en-US" dirty="0" smtClean="0"/>
                        <a:t>强调集中控制，避免人员重叠</a:t>
                      </a:r>
                      <a:endParaRPr lang="zh-CN" altLang="en-US" dirty="0"/>
                    </a:p>
                  </a:txBody>
                  <a:tcPr/>
                </a:tc>
                <a:tc>
                  <a:txBody>
                    <a:bodyPr/>
                    <a:lstStyle/>
                    <a:p>
                      <a:r>
                        <a:rPr lang="en-US" altLang="zh-CN" dirty="0" smtClean="0"/>
                        <a:t>2.</a:t>
                      </a:r>
                      <a:r>
                        <a:rPr lang="zh-CN" altLang="en-US" dirty="0" smtClean="0"/>
                        <a:t>在一个地区的职能部门之间的矛盾无法就地解决</a:t>
                      </a:r>
                      <a:endParaRPr lang="zh-CN" altLang="en-US" dirty="0"/>
                    </a:p>
                  </a:txBody>
                  <a:tcPr/>
                </a:tc>
              </a:tr>
              <a:tr h="1107289">
                <a:tc>
                  <a:txBody>
                    <a:bodyPr/>
                    <a:lstStyle/>
                    <a:p>
                      <a:r>
                        <a:rPr lang="en-US" altLang="zh-CN" dirty="0" smtClean="0"/>
                        <a:t>3.</a:t>
                      </a:r>
                      <a:r>
                        <a:rPr lang="zh-CN" altLang="en-US" dirty="0" smtClean="0"/>
                        <a:t>统一成本与利润核算，避免利润中心之间的冲突</a:t>
                      </a:r>
                      <a:endParaRPr lang="zh-CN" altLang="en-US" dirty="0"/>
                    </a:p>
                  </a:txBody>
                  <a:tcPr/>
                </a:tc>
                <a:tc>
                  <a:txBody>
                    <a:bodyPr/>
                    <a:lstStyle/>
                    <a:p>
                      <a:r>
                        <a:rPr lang="en-US" altLang="zh-CN" dirty="0" smtClean="0"/>
                        <a:t>3.</a:t>
                      </a:r>
                      <a:r>
                        <a:rPr lang="zh-CN" altLang="en-US" dirty="0" smtClean="0"/>
                        <a:t>这种管理模式下很难开展多种经营</a:t>
                      </a:r>
                      <a:endParaRPr lang="zh-CN" altLang="en-US" dirty="0"/>
                    </a:p>
                  </a:txBody>
                  <a:tcPr/>
                </a:tc>
              </a:tr>
            </a:tbl>
          </a:graphicData>
        </a:graphic>
      </p:graphicFrame>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2.4</a:t>
            </a:r>
            <a:r>
              <a:rPr lang="zh-CN" altLang="en-US" dirty="0" smtClean="0"/>
              <a:t>全球性地区结构</a:t>
            </a:r>
            <a:endParaRPr lang="zh-CN" altLang="en-US" dirty="0"/>
          </a:p>
        </p:txBody>
      </p:sp>
      <p:sp>
        <p:nvSpPr>
          <p:cNvPr id="3" name="内容占位符 2"/>
          <p:cNvSpPr>
            <a:spLocks noGrp="1"/>
          </p:cNvSpPr>
          <p:nvPr>
            <p:ph idx="1"/>
          </p:nvPr>
        </p:nvSpPr>
        <p:spPr/>
        <p:txBody>
          <a:bodyPr/>
          <a:lstStyle/>
          <a:p>
            <a:r>
              <a:rPr lang="zh-CN" altLang="en-US" dirty="0" smtClean="0"/>
              <a:t>全球性地区结构是由各地区经理负责某一地区相应的职能，总部保留全球战略计划和控制权力。</a:t>
            </a:r>
            <a:endParaRPr lang="en-US" altLang="zh-CN" dirty="0" smtClean="0"/>
          </a:p>
          <a:p>
            <a:r>
              <a:rPr lang="zh-CN" altLang="en-US" dirty="0" smtClean="0"/>
              <a:t>全球性地区结构分为两类：</a:t>
            </a:r>
            <a:endParaRPr lang="en-US" altLang="zh-CN" dirty="0" smtClean="0"/>
          </a:p>
          <a:p>
            <a:r>
              <a:rPr lang="zh-CN" altLang="en-US" dirty="0" smtClean="0"/>
              <a:t>（</a:t>
            </a:r>
            <a:r>
              <a:rPr lang="en-US" altLang="zh-CN" dirty="0" smtClean="0"/>
              <a:t>1</a:t>
            </a:r>
            <a:r>
              <a:rPr lang="zh-CN" altLang="en-US" dirty="0" smtClean="0"/>
              <a:t>）地区</a:t>
            </a:r>
            <a:r>
              <a:rPr lang="en-US" altLang="zh-CN" dirty="0" smtClean="0"/>
              <a:t>—</a:t>
            </a:r>
            <a:r>
              <a:rPr lang="zh-CN" altLang="en-US" dirty="0" smtClean="0"/>
              <a:t>职能式结构</a:t>
            </a:r>
            <a:endParaRPr lang="en-US" altLang="zh-CN" dirty="0" smtClean="0"/>
          </a:p>
          <a:p>
            <a:r>
              <a:rPr lang="zh-CN" altLang="en-US" dirty="0" smtClean="0"/>
              <a:t>（</a:t>
            </a:r>
            <a:r>
              <a:rPr lang="en-US" altLang="zh-CN" dirty="0" smtClean="0"/>
              <a:t>2</a:t>
            </a:r>
            <a:r>
              <a:rPr lang="zh-CN" altLang="en-US" dirty="0" smtClean="0"/>
              <a:t>）地区</a:t>
            </a:r>
            <a:r>
              <a:rPr lang="en-US" altLang="zh-CN" dirty="0" smtClean="0"/>
              <a:t>—</a:t>
            </a:r>
            <a:r>
              <a:rPr lang="zh-CN" altLang="en-US" dirty="0" smtClean="0"/>
              <a:t>产品式结构</a:t>
            </a:r>
            <a:endParaRPr lang="zh-CN" alt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2.4</a:t>
            </a:r>
            <a:r>
              <a:rPr lang="zh-CN" altLang="en-US" dirty="0" smtClean="0"/>
              <a:t>（续）：地区</a:t>
            </a:r>
            <a:r>
              <a:rPr lang="en-US" altLang="zh-CN" dirty="0" smtClean="0"/>
              <a:t>—</a:t>
            </a:r>
            <a:r>
              <a:rPr lang="zh-CN" altLang="en-US" dirty="0" smtClean="0"/>
              <a:t>职能式结构</a:t>
            </a:r>
            <a:endParaRPr lang="zh-CN" altLang="en-US" dirty="0"/>
          </a:p>
        </p:txBody>
      </p:sp>
      <p:sp>
        <p:nvSpPr>
          <p:cNvPr id="3" name="内容占位符 2"/>
          <p:cNvSpPr>
            <a:spLocks noGrp="1"/>
          </p:cNvSpPr>
          <p:nvPr>
            <p:ph idx="1"/>
          </p:nvPr>
        </p:nvSpPr>
        <p:spPr>
          <a:xfrm>
            <a:off x="571472" y="1571612"/>
            <a:ext cx="8229600" cy="4525963"/>
          </a:xfrm>
        </p:spPr>
        <p:txBody>
          <a:bodyPr/>
          <a:lstStyle/>
          <a:p>
            <a:r>
              <a:rPr lang="zh-CN" altLang="en-US" dirty="0" smtClean="0"/>
              <a:t>图示：</a:t>
            </a:r>
            <a:endParaRPr lang="en-US" altLang="zh-CN" dirty="0" smtClean="0"/>
          </a:p>
          <a:p>
            <a:endParaRPr lang="zh-CN" altLang="en-US" dirty="0"/>
          </a:p>
        </p:txBody>
      </p:sp>
      <p:sp>
        <p:nvSpPr>
          <p:cNvPr id="4" name="矩形 3"/>
          <p:cNvSpPr/>
          <p:nvPr/>
        </p:nvSpPr>
        <p:spPr>
          <a:xfrm>
            <a:off x="3571868" y="2143116"/>
            <a:ext cx="1643074" cy="2857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总裁</a:t>
            </a:r>
            <a:endParaRPr lang="zh-CN" altLang="en-US" dirty="0"/>
          </a:p>
        </p:txBody>
      </p:sp>
      <p:cxnSp>
        <p:nvCxnSpPr>
          <p:cNvPr id="6" name="直接连接符 5"/>
          <p:cNvCxnSpPr/>
          <p:nvPr/>
        </p:nvCxnSpPr>
        <p:spPr>
          <a:xfrm rot="5400000">
            <a:off x="3643306" y="3214686"/>
            <a:ext cx="142876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直接连接符 7"/>
          <p:cNvCxnSpPr/>
          <p:nvPr/>
        </p:nvCxnSpPr>
        <p:spPr>
          <a:xfrm>
            <a:off x="1785918" y="2714620"/>
            <a:ext cx="592935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nvCxnSpPr>
        <p:spPr>
          <a:xfrm rot="5400000">
            <a:off x="1785918" y="2786058"/>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4" name="直接连接符 13"/>
          <p:cNvCxnSpPr/>
          <p:nvPr/>
        </p:nvCxnSpPr>
        <p:spPr>
          <a:xfrm rot="5400000">
            <a:off x="2786050" y="2786058"/>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6" name="直接连接符 15"/>
          <p:cNvCxnSpPr/>
          <p:nvPr/>
        </p:nvCxnSpPr>
        <p:spPr>
          <a:xfrm rot="5400000">
            <a:off x="3571868" y="2786058"/>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8" name="直接连接符 17"/>
          <p:cNvCxnSpPr/>
          <p:nvPr/>
        </p:nvCxnSpPr>
        <p:spPr>
          <a:xfrm rot="5400000">
            <a:off x="5143504" y="2857496"/>
            <a:ext cx="142876"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0" name="直接连接符 19"/>
          <p:cNvCxnSpPr/>
          <p:nvPr/>
        </p:nvCxnSpPr>
        <p:spPr>
          <a:xfrm rot="5400000">
            <a:off x="6179355" y="2893215"/>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22" name="直接连接符 21"/>
          <p:cNvCxnSpPr/>
          <p:nvPr/>
        </p:nvCxnSpPr>
        <p:spPr>
          <a:xfrm rot="5400000">
            <a:off x="7536677" y="2821777"/>
            <a:ext cx="214314" cy="1588"/>
          </a:xfrm>
          <a:prstGeom prst="line">
            <a:avLst/>
          </a:prstGeom>
        </p:spPr>
        <p:style>
          <a:lnRef idx="1">
            <a:schemeClr val="accent1"/>
          </a:lnRef>
          <a:fillRef idx="0">
            <a:schemeClr val="accent1"/>
          </a:fillRef>
          <a:effectRef idx="0">
            <a:schemeClr val="accent1"/>
          </a:effectRef>
          <a:fontRef idx="minor">
            <a:schemeClr val="tx1"/>
          </a:fontRef>
        </p:style>
      </p:cxnSp>
      <p:sp>
        <p:nvSpPr>
          <p:cNvPr id="23" name="矩形 22"/>
          <p:cNvSpPr/>
          <p:nvPr/>
        </p:nvSpPr>
        <p:spPr>
          <a:xfrm>
            <a:off x="1500166" y="2928934"/>
            <a:ext cx="785818"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生产</a:t>
            </a:r>
            <a:endParaRPr lang="zh-CN" altLang="en-US" dirty="0"/>
          </a:p>
        </p:txBody>
      </p:sp>
      <p:sp>
        <p:nvSpPr>
          <p:cNvPr id="24" name="矩形 23"/>
          <p:cNvSpPr/>
          <p:nvPr/>
        </p:nvSpPr>
        <p:spPr>
          <a:xfrm>
            <a:off x="2500298" y="2928934"/>
            <a:ext cx="642942"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销售</a:t>
            </a:r>
            <a:endParaRPr lang="zh-CN" altLang="en-US" dirty="0"/>
          </a:p>
        </p:txBody>
      </p:sp>
      <p:sp>
        <p:nvSpPr>
          <p:cNvPr id="25" name="矩形 24"/>
          <p:cNvSpPr/>
          <p:nvPr/>
        </p:nvSpPr>
        <p:spPr>
          <a:xfrm>
            <a:off x="3500430" y="2928934"/>
            <a:ext cx="642942"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财务</a:t>
            </a:r>
            <a:endParaRPr lang="zh-CN" altLang="en-US" dirty="0"/>
          </a:p>
        </p:txBody>
      </p:sp>
      <p:sp>
        <p:nvSpPr>
          <p:cNvPr id="26" name="矩形 25"/>
          <p:cNvSpPr/>
          <p:nvPr/>
        </p:nvSpPr>
        <p:spPr>
          <a:xfrm>
            <a:off x="4714876" y="3000372"/>
            <a:ext cx="1000132"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计划</a:t>
            </a:r>
            <a:endParaRPr lang="zh-CN" altLang="en-US" dirty="0"/>
          </a:p>
        </p:txBody>
      </p:sp>
      <p:sp>
        <p:nvSpPr>
          <p:cNvPr id="27" name="矩形 26"/>
          <p:cNvSpPr/>
          <p:nvPr/>
        </p:nvSpPr>
        <p:spPr>
          <a:xfrm>
            <a:off x="6072198" y="3000372"/>
            <a:ext cx="714380"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人事</a:t>
            </a:r>
            <a:endParaRPr lang="zh-CN" altLang="en-US" dirty="0"/>
          </a:p>
        </p:txBody>
      </p:sp>
      <p:sp>
        <p:nvSpPr>
          <p:cNvPr id="28" name="矩形 27"/>
          <p:cNvSpPr/>
          <p:nvPr/>
        </p:nvSpPr>
        <p:spPr>
          <a:xfrm>
            <a:off x="7286644" y="2928934"/>
            <a:ext cx="857256"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研发</a:t>
            </a:r>
            <a:endParaRPr lang="zh-CN" altLang="en-US" dirty="0"/>
          </a:p>
        </p:txBody>
      </p:sp>
      <p:cxnSp>
        <p:nvCxnSpPr>
          <p:cNvPr id="30" name="直接连接符 29"/>
          <p:cNvCxnSpPr/>
          <p:nvPr/>
        </p:nvCxnSpPr>
        <p:spPr>
          <a:xfrm>
            <a:off x="1500166" y="3643314"/>
            <a:ext cx="664373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5" name="直接连接符 34"/>
          <p:cNvCxnSpPr/>
          <p:nvPr/>
        </p:nvCxnSpPr>
        <p:spPr>
          <a:xfrm rot="5400000">
            <a:off x="1393009" y="3821909"/>
            <a:ext cx="35719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7" name="直接连接符 36"/>
          <p:cNvCxnSpPr/>
          <p:nvPr/>
        </p:nvCxnSpPr>
        <p:spPr>
          <a:xfrm rot="5400000">
            <a:off x="2857488" y="3857628"/>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39" name="直接连接符 38"/>
          <p:cNvCxnSpPr/>
          <p:nvPr/>
        </p:nvCxnSpPr>
        <p:spPr>
          <a:xfrm rot="5400000">
            <a:off x="5965041" y="3893347"/>
            <a:ext cx="35719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41" name="直接连接符 40"/>
          <p:cNvCxnSpPr/>
          <p:nvPr/>
        </p:nvCxnSpPr>
        <p:spPr>
          <a:xfrm rot="5400000">
            <a:off x="7858148" y="3786190"/>
            <a:ext cx="285752" cy="1588"/>
          </a:xfrm>
          <a:prstGeom prst="line">
            <a:avLst/>
          </a:prstGeom>
        </p:spPr>
        <p:style>
          <a:lnRef idx="1">
            <a:schemeClr val="accent1"/>
          </a:lnRef>
          <a:fillRef idx="0">
            <a:schemeClr val="accent1"/>
          </a:fillRef>
          <a:effectRef idx="0">
            <a:schemeClr val="accent1"/>
          </a:effectRef>
          <a:fontRef idx="minor">
            <a:schemeClr val="tx1"/>
          </a:fontRef>
        </p:style>
      </p:cxnSp>
      <p:sp>
        <p:nvSpPr>
          <p:cNvPr id="42" name="矩形 41"/>
          <p:cNvSpPr/>
          <p:nvPr/>
        </p:nvSpPr>
        <p:spPr>
          <a:xfrm>
            <a:off x="1214414" y="4071942"/>
            <a:ext cx="1143008"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欧洲区</a:t>
            </a:r>
            <a:endParaRPr lang="zh-CN" altLang="en-US" dirty="0"/>
          </a:p>
        </p:txBody>
      </p:sp>
      <p:sp>
        <p:nvSpPr>
          <p:cNvPr id="43" name="矩形 42"/>
          <p:cNvSpPr/>
          <p:nvPr/>
        </p:nvSpPr>
        <p:spPr>
          <a:xfrm>
            <a:off x="2786050" y="4000504"/>
            <a:ext cx="1000132"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北美区</a:t>
            </a:r>
            <a:endParaRPr lang="zh-CN" altLang="en-US" dirty="0"/>
          </a:p>
        </p:txBody>
      </p:sp>
      <p:sp>
        <p:nvSpPr>
          <p:cNvPr id="44" name="矩形 43"/>
          <p:cNvSpPr/>
          <p:nvPr/>
        </p:nvSpPr>
        <p:spPr>
          <a:xfrm>
            <a:off x="4214810" y="3929066"/>
            <a:ext cx="857256"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拉美区</a:t>
            </a:r>
            <a:endParaRPr lang="zh-CN" altLang="en-US" dirty="0"/>
          </a:p>
        </p:txBody>
      </p:sp>
      <p:sp>
        <p:nvSpPr>
          <p:cNvPr id="45" name="矩形 44"/>
          <p:cNvSpPr/>
          <p:nvPr/>
        </p:nvSpPr>
        <p:spPr>
          <a:xfrm>
            <a:off x="5857884" y="4071942"/>
            <a:ext cx="1143008" cy="3571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亚洲区</a:t>
            </a:r>
            <a:endParaRPr lang="zh-CN" altLang="en-US" dirty="0"/>
          </a:p>
        </p:txBody>
      </p:sp>
      <p:sp>
        <p:nvSpPr>
          <p:cNvPr id="46" name="矩形 45"/>
          <p:cNvSpPr/>
          <p:nvPr/>
        </p:nvSpPr>
        <p:spPr>
          <a:xfrm>
            <a:off x="7429520" y="4000504"/>
            <a:ext cx="1071570"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非洲区</a:t>
            </a:r>
            <a:endParaRPr lang="zh-CN" altLang="en-US" dirty="0"/>
          </a:p>
        </p:txBody>
      </p:sp>
      <p:cxnSp>
        <p:nvCxnSpPr>
          <p:cNvPr id="48" name="直接连接符 47"/>
          <p:cNvCxnSpPr/>
          <p:nvPr/>
        </p:nvCxnSpPr>
        <p:spPr>
          <a:xfrm rot="5400000">
            <a:off x="4286248" y="4643446"/>
            <a:ext cx="428628"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50" name="直接连接符 49"/>
          <p:cNvCxnSpPr/>
          <p:nvPr/>
        </p:nvCxnSpPr>
        <p:spPr>
          <a:xfrm>
            <a:off x="3143240" y="4929198"/>
            <a:ext cx="350046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52" name="直接连接符 51"/>
          <p:cNvCxnSpPr/>
          <p:nvPr/>
        </p:nvCxnSpPr>
        <p:spPr>
          <a:xfrm rot="5400000">
            <a:off x="3071802" y="5072074"/>
            <a:ext cx="285752"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54" name="直接连接符 53"/>
          <p:cNvCxnSpPr/>
          <p:nvPr/>
        </p:nvCxnSpPr>
        <p:spPr>
          <a:xfrm rot="5400000">
            <a:off x="4679157" y="5107793"/>
            <a:ext cx="214314"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56" name="直接连接符 55"/>
          <p:cNvCxnSpPr/>
          <p:nvPr/>
        </p:nvCxnSpPr>
        <p:spPr>
          <a:xfrm rot="5400000">
            <a:off x="6429388" y="5072074"/>
            <a:ext cx="285752" cy="1588"/>
          </a:xfrm>
          <a:prstGeom prst="line">
            <a:avLst/>
          </a:prstGeom>
        </p:spPr>
        <p:style>
          <a:lnRef idx="1">
            <a:schemeClr val="accent1"/>
          </a:lnRef>
          <a:fillRef idx="0">
            <a:schemeClr val="accent1"/>
          </a:fillRef>
          <a:effectRef idx="0">
            <a:schemeClr val="accent1"/>
          </a:effectRef>
          <a:fontRef idx="minor">
            <a:schemeClr val="tx1"/>
          </a:fontRef>
        </p:style>
      </p:cxnSp>
      <p:sp>
        <p:nvSpPr>
          <p:cNvPr id="57" name="矩形 56"/>
          <p:cNvSpPr/>
          <p:nvPr/>
        </p:nvSpPr>
        <p:spPr>
          <a:xfrm>
            <a:off x="2786050" y="5286388"/>
            <a:ext cx="1071570"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生产</a:t>
            </a:r>
            <a:endParaRPr lang="zh-CN" altLang="en-US" dirty="0"/>
          </a:p>
        </p:txBody>
      </p:sp>
      <p:sp>
        <p:nvSpPr>
          <p:cNvPr id="58" name="矩形 57"/>
          <p:cNvSpPr/>
          <p:nvPr/>
        </p:nvSpPr>
        <p:spPr>
          <a:xfrm>
            <a:off x="4429124" y="5286388"/>
            <a:ext cx="1285884"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销售</a:t>
            </a:r>
            <a:endParaRPr lang="zh-CN" altLang="en-US" dirty="0"/>
          </a:p>
        </p:txBody>
      </p:sp>
      <p:sp>
        <p:nvSpPr>
          <p:cNvPr id="59" name="矩形 58"/>
          <p:cNvSpPr/>
          <p:nvPr/>
        </p:nvSpPr>
        <p:spPr>
          <a:xfrm>
            <a:off x="6286512" y="5286388"/>
            <a:ext cx="1214446"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dirty="0" smtClean="0"/>
              <a:t>财务</a:t>
            </a:r>
            <a:endParaRPr lang="zh-CN" altLang="en-US" dirty="0"/>
          </a:p>
        </p:txBody>
      </p:sp>
    </p:spTree>
  </p:cSld>
  <p:clrMapOvr>
    <a:masterClrMapping/>
  </p:clrMapOvr>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319</TotalTime>
  <Words>2296</Words>
  <Application>Microsoft Office PowerPoint</Application>
  <PresentationFormat>全屏显示(4:3)</PresentationFormat>
  <Paragraphs>205</Paragraphs>
  <Slides>21</Slides>
  <Notes>0</Notes>
  <HiddenSlides>0</HiddenSlides>
  <MMClips>0</MMClips>
  <ScaleCrop>false</ScaleCrop>
  <HeadingPairs>
    <vt:vector size="4" baseType="variant">
      <vt:variant>
        <vt:lpstr>主题</vt:lpstr>
      </vt:variant>
      <vt:variant>
        <vt:i4>1</vt:i4>
      </vt:variant>
      <vt:variant>
        <vt:lpstr>幻灯片标题</vt:lpstr>
      </vt:variant>
      <vt:variant>
        <vt:i4>21</vt:i4>
      </vt:variant>
    </vt:vector>
  </HeadingPairs>
  <TitlesOfParts>
    <vt:vector size="22" baseType="lpstr">
      <vt:lpstr>Office 主题</vt:lpstr>
      <vt:lpstr>第八章  跨国公司管理策略（1）——组织管理</vt:lpstr>
      <vt:lpstr>1.跨国公司组织管理的基本原则</vt:lpstr>
      <vt:lpstr>2.跨国公司组织管理的结构类型</vt:lpstr>
      <vt:lpstr>2.2国际业务部</vt:lpstr>
      <vt:lpstr>2.2（续）国际业务部的优缺点</vt:lpstr>
      <vt:lpstr>2.3全球职能结构</vt:lpstr>
      <vt:lpstr>2.3（续）：全球职能结构的优缺点</vt:lpstr>
      <vt:lpstr>2.4全球性地区结构</vt:lpstr>
      <vt:lpstr>2.4（续）：地区—职能式结构</vt:lpstr>
      <vt:lpstr>2.4（续）：地区—产品式结构</vt:lpstr>
      <vt:lpstr>2.4（续）：全球地区结构的优缺点</vt:lpstr>
      <vt:lpstr>2.5全球性产品结构</vt:lpstr>
      <vt:lpstr>2.5（续）：全球性产品结构的优缺点</vt:lpstr>
      <vt:lpstr>2.6混合式结构</vt:lpstr>
      <vt:lpstr>2.7矩阵式结构</vt:lpstr>
      <vt:lpstr>2.7（续）：矩阵式结构的优缺点</vt:lpstr>
      <vt:lpstr>3.跨国公司组织管理控制体制 </vt:lpstr>
      <vt:lpstr>3.2跨国公司组织管理控制的模式</vt:lpstr>
      <vt:lpstr>3.3影响跨国公司组织管理控制的因素</vt:lpstr>
      <vt:lpstr>3.4组织管理控制的实施步骤</vt:lpstr>
      <vt:lpstr>4.跨国公司组织管理创新</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第八章  跨国公司管理策略（1）——组织管理</dc:title>
  <dc:creator>ms</dc:creator>
  <cp:lastModifiedBy>Administrator</cp:lastModifiedBy>
  <cp:revision>33</cp:revision>
  <dcterms:created xsi:type="dcterms:W3CDTF">2011-08-05T02:33:42Z</dcterms:created>
  <dcterms:modified xsi:type="dcterms:W3CDTF">2020-12-30T07:30:01Z</dcterms:modified>
</cp:coreProperties>
</file>

<file path=docProps/thumbnail.jpeg>
</file>