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5"/>
  </p:notesMasterIdLst>
  <p:sldIdLst>
    <p:sldId id="304" r:id="rId2"/>
    <p:sldId id="328" r:id="rId3"/>
    <p:sldId id="353" r:id="rId4"/>
    <p:sldId id="352" r:id="rId5"/>
    <p:sldId id="415" r:id="rId6"/>
    <p:sldId id="259" r:id="rId7"/>
    <p:sldId id="310" r:id="rId8"/>
    <p:sldId id="350" r:id="rId9"/>
    <p:sldId id="367" r:id="rId10"/>
    <p:sldId id="368" r:id="rId11"/>
    <p:sldId id="369" r:id="rId12"/>
    <p:sldId id="329" r:id="rId13"/>
    <p:sldId id="354" r:id="rId14"/>
    <p:sldId id="416" r:id="rId15"/>
    <p:sldId id="371" r:id="rId16"/>
    <p:sldId id="372" r:id="rId17"/>
    <p:sldId id="373" r:id="rId18"/>
    <p:sldId id="374" r:id="rId19"/>
    <p:sldId id="330" r:id="rId20"/>
    <p:sldId id="355" r:id="rId21"/>
    <p:sldId id="375" r:id="rId22"/>
    <p:sldId id="376" r:id="rId23"/>
    <p:sldId id="331" r:id="rId24"/>
    <p:sldId id="356" r:id="rId25"/>
    <p:sldId id="377" r:id="rId26"/>
    <p:sldId id="378" r:id="rId27"/>
    <p:sldId id="379" r:id="rId28"/>
    <p:sldId id="380" r:id="rId29"/>
    <p:sldId id="381" r:id="rId30"/>
    <p:sldId id="382" r:id="rId31"/>
    <p:sldId id="383" r:id="rId32"/>
    <p:sldId id="384" r:id="rId33"/>
    <p:sldId id="385" r:id="rId34"/>
    <p:sldId id="386" r:id="rId35"/>
    <p:sldId id="387" r:id="rId36"/>
    <p:sldId id="388" r:id="rId37"/>
    <p:sldId id="389" r:id="rId38"/>
    <p:sldId id="390" r:id="rId39"/>
    <p:sldId id="391" r:id="rId40"/>
    <p:sldId id="358" r:id="rId41"/>
    <p:sldId id="362" r:id="rId42"/>
    <p:sldId id="392" r:id="rId43"/>
    <p:sldId id="393" r:id="rId44"/>
    <p:sldId id="394" r:id="rId45"/>
    <p:sldId id="395" r:id="rId46"/>
    <p:sldId id="396" r:id="rId47"/>
    <p:sldId id="397" r:id="rId48"/>
    <p:sldId id="398" r:id="rId49"/>
    <p:sldId id="357" r:id="rId50"/>
    <p:sldId id="363" r:id="rId51"/>
    <p:sldId id="399" r:id="rId52"/>
    <p:sldId id="400" r:id="rId53"/>
    <p:sldId id="401" r:id="rId54"/>
    <p:sldId id="359" r:id="rId55"/>
    <p:sldId id="365" r:id="rId56"/>
    <p:sldId id="402" r:id="rId57"/>
    <p:sldId id="403" r:id="rId58"/>
    <p:sldId id="404" r:id="rId59"/>
    <p:sldId id="405" r:id="rId60"/>
    <p:sldId id="406" r:id="rId61"/>
    <p:sldId id="407" r:id="rId62"/>
    <p:sldId id="408" r:id="rId63"/>
    <p:sldId id="409" r:id="rId64"/>
    <p:sldId id="360" r:id="rId65"/>
    <p:sldId id="366" r:id="rId66"/>
    <p:sldId id="411" r:id="rId67"/>
    <p:sldId id="361" r:id="rId68"/>
    <p:sldId id="364" r:id="rId69"/>
    <p:sldId id="412" r:id="rId70"/>
    <p:sldId id="413" r:id="rId71"/>
    <p:sldId id="414" r:id="rId72"/>
    <p:sldId id="314" r:id="rId73"/>
    <p:sldId id="351" r:id="rId74"/>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88">
          <p15:clr>
            <a:srgbClr val="A4A3A4"/>
          </p15:clr>
        </p15:guide>
        <p15:guide id="2" orient="horz" pos="3906">
          <p15:clr>
            <a:srgbClr val="A4A3A4"/>
          </p15:clr>
        </p15:guide>
        <p15:guide id="3" orient="horz" pos="1416">
          <p15:clr>
            <a:srgbClr val="A4A3A4"/>
          </p15:clr>
        </p15:guide>
        <p15:guide id="4" orient="horz" pos="2940">
          <p15:clr>
            <a:srgbClr val="A4A3A4"/>
          </p15:clr>
        </p15:guide>
        <p15:guide id="5" pos="7333">
          <p15:clr>
            <a:srgbClr val="A4A3A4"/>
          </p15:clr>
        </p15:guide>
        <p15:guide id="6" pos="5500">
          <p15:clr>
            <a:srgbClr val="A4A3A4"/>
          </p15:clr>
        </p15:guide>
        <p15:guide id="7"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77448C"/>
    <a:srgbClr val="595959"/>
    <a:srgbClr val="FFBF53"/>
    <a:srgbClr val="FF99FF"/>
    <a:srgbClr val="F7F8FA"/>
    <a:srgbClr val="CDCDCD"/>
    <a:srgbClr val="E2E2E2"/>
    <a:srgbClr val="EAEAEA"/>
    <a:srgbClr val="F7F7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76" autoAdjust="0"/>
    <p:restoredTop sz="96233" autoAdjust="0"/>
  </p:normalViewPr>
  <p:slideViewPr>
    <p:cSldViewPr snapToGrid="0" showGuides="1">
      <p:cViewPr varScale="1">
        <p:scale>
          <a:sx n="84" d="100"/>
          <a:sy n="84" d="100"/>
        </p:scale>
        <p:origin x="80" y="136"/>
      </p:cViewPr>
      <p:guideLst>
        <p:guide orient="horz" pos="1888"/>
        <p:guide orient="horz" pos="3906"/>
        <p:guide orient="horz" pos="1416"/>
        <p:guide orient="horz" pos="2940"/>
        <p:guide pos="7333"/>
        <p:guide pos="5500"/>
        <p:guide pos="2880"/>
      </p:guideLst>
    </p:cSldViewPr>
  </p:slideViewPr>
  <p:notesTextViewPr>
    <p:cViewPr>
      <p:scale>
        <a:sx n="75" d="100"/>
        <a:sy n="75"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F28D13-26FC-4530-9D3A-9D0CA85A8CBA}" type="datetimeFigureOut">
              <a:rPr lang="zh-CN" altLang="en-US" smtClean="0"/>
              <a:t>2025/3/14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C9B631-81E8-4019-838E-748D95B68351}" type="slidenum">
              <a:rPr lang="zh-CN" altLang="en-US" smtClean="0"/>
              <a:t>‹#›</a:t>
            </a:fld>
            <a:endParaRPr lang="zh-CN" altLang="en-US"/>
          </a:p>
        </p:txBody>
      </p:sp>
    </p:spTree>
    <p:extLst>
      <p:ext uri="{BB962C8B-B14F-4D97-AF65-F5344CB8AC3E}">
        <p14:creationId xmlns:p14="http://schemas.microsoft.com/office/powerpoint/2010/main" val="381249474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t>3/14/2025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t>3/14/2025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
        <p:nvSpPr>
          <p:cNvPr id="9" name="矩形 8"/>
          <p:cNvSpPr/>
          <p:nvPr userDrawn="1"/>
        </p:nvSpPr>
        <p:spPr>
          <a:xfrm>
            <a:off x="7386444" y="477758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pPr defTabSz="914400"/>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t>3/14/2025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t>3/14/2025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6" name="圆角矩形 5"/>
          <p:cNvSpPr/>
          <p:nvPr userDrawn="1"/>
        </p:nvSpPr>
        <p:spPr>
          <a:xfrm>
            <a:off x="4425042" y="4838923"/>
            <a:ext cx="293917" cy="1650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t>3/14/2025</a:t>
            </a:fld>
            <a:endParaRPr lang="en-US">
              <a:solidFill>
                <a:prstClr val="black">
                  <a:tint val="75000"/>
                </a:prstClr>
              </a:solidFill>
            </a:endParaRPr>
          </a:p>
        </p:txBody>
      </p:sp>
      <p:sp>
        <p:nvSpPr>
          <p:cNvPr id="9" name="灯片编号占位符 8"/>
          <p:cNvSpPr>
            <a:spLocks noGrp="1"/>
          </p:cNvSpPr>
          <p:nvPr>
            <p:ph type="sldNum" sz="quarter" idx="12"/>
          </p:nvPr>
        </p:nvSpPr>
        <p:spPr>
          <a:xfrm>
            <a:off x="3505200" y="4797170"/>
            <a:ext cx="2133600" cy="273844"/>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t>3/14/2025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68580" tIns="34290" rIns="68580" bIns="3429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68580" tIns="34290" rIns="68580" bIns="3429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68580" tIns="34290" rIns="68580" bIns="34290" rtlCol="0" anchor="ctr"/>
          <a:lstStyle>
            <a:lvl1pPr algn="l">
              <a:defRPr sz="1200">
                <a:solidFill>
                  <a:schemeClr val="tx1">
                    <a:tint val="75000"/>
                  </a:schemeClr>
                </a:solidFill>
              </a:defRPr>
            </a:lvl1pPr>
          </a:lstStyle>
          <a:p>
            <a:pPr>
              <a:defRPr/>
            </a:pPr>
            <a:fld id="{9196EC2F-0988-4314-AD4B-24FF16D7B45E}"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68580" tIns="34290" rIns="68580" bIns="34290" rtlCol="0" anchor="ctr"/>
          <a:lstStyle>
            <a:lvl1pPr algn="ctr">
              <a:defRPr sz="1200">
                <a:solidFill>
                  <a:schemeClr val="tx1">
                    <a:tint val="75000"/>
                  </a:schemeClr>
                </a:solidFill>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68580" tIns="34290" rIns="68580" bIns="34290" rtlCol="0" anchor="ctr"/>
          <a:lstStyle>
            <a:lvl1pPr algn="r">
              <a:defRPr sz="1200">
                <a:solidFill>
                  <a:schemeClr val="tx1">
                    <a:tint val="75000"/>
                  </a:schemeClr>
                </a:solidFill>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3765"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37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37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37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tags" Target="../tags/tag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4f03ff260e3533ffa5275e1c9321eb72"/>
          <p:cNvPicPr>
            <a:picLocks noChangeAspect="1"/>
          </p:cNvPicPr>
          <p:nvPr/>
        </p:nvPicPr>
        <p:blipFill>
          <a:blip r:embed="rId3"/>
          <a:stretch>
            <a:fillRect/>
          </a:stretch>
        </p:blipFill>
        <p:spPr>
          <a:xfrm>
            <a:off x="-1403350" y="899795"/>
            <a:ext cx="10535285" cy="6440170"/>
          </a:xfrm>
          <a:prstGeom prst="rect">
            <a:avLst/>
          </a:prstGeom>
        </p:spPr>
      </p:pic>
      <p:sp>
        <p:nvSpPr>
          <p:cNvPr id="13" name="TextBox 42"/>
          <p:cNvSpPr txBox="1"/>
          <p:nvPr/>
        </p:nvSpPr>
        <p:spPr>
          <a:xfrm>
            <a:off x="1463186" y="2702455"/>
            <a:ext cx="6218057" cy="623248"/>
          </a:xfrm>
          <a:prstGeom prst="rect">
            <a:avLst/>
          </a:prstGeom>
          <a:noFill/>
        </p:spPr>
        <p:txBody>
          <a:bodyPr wrap="square" lIns="68580" tIns="34290" rIns="68580" bIns="34290" rtlCol="0">
            <a:spAutoFit/>
          </a:bodyPr>
          <a:lstStyle/>
          <a:p>
            <a:pPr algn="ctr">
              <a:defRPr/>
            </a:pPr>
            <a:r>
              <a:rPr lang="zh-CN" altLang="en-US" sz="3600" b="1" dirty="0">
                <a:solidFill>
                  <a:srgbClr val="0070C0"/>
                </a:solidFill>
                <a:latin typeface="+mn-ea"/>
              </a:rPr>
              <a:t>第二章  增值税法</a:t>
            </a:r>
          </a:p>
        </p:txBody>
      </p:sp>
      <p:grpSp>
        <p:nvGrpSpPr>
          <p:cNvPr id="4" name="组合 3"/>
          <p:cNvGrpSpPr/>
          <p:nvPr/>
        </p:nvGrpSpPr>
        <p:grpSpPr>
          <a:xfrm>
            <a:off x="3672821" y="3847688"/>
            <a:ext cx="1797050" cy="327660"/>
            <a:chOff x="4885444" y="3541641"/>
            <a:chExt cx="1797050" cy="327660"/>
          </a:xfrm>
        </p:grpSpPr>
        <p:sp>
          <p:nvSpPr>
            <p:cNvPr id="46" name="圆角矩形 45"/>
            <p:cNvSpPr/>
            <p:nvPr/>
          </p:nvSpPr>
          <p:spPr>
            <a:xfrm>
              <a:off x="4885444" y="3541641"/>
              <a:ext cx="1797050" cy="327660"/>
            </a:xfrm>
            <a:prstGeom prst="roundRect">
              <a:avLst>
                <a:gd name="adj" fmla="val 5000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00">
                <a:solidFill>
                  <a:schemeClr val="bg2">
                    <a:lumMod val="25000"/>
                  </a:schemeClr>
                </a:solidFill>
                <a:latin typeface="+mn-ea"/>
              </a:endParaRPr>
            </a:p>
          </p:txBody>
        </p:sp>
        <p:sp>
          <p:nvSpPr>
            <p:cNvPr id="14" name="TextBox 13"/>
            <p:cNvSpPr txBox="1"/>
            <p:nvPr/>
          </p:nvSpPr>
          <p:spPr>
            <a:xfrm>
              <a:off x="5249030" y="3561524"/>
              <a:ext cx="1210588" cy="307777"/>
            </a:xfrm>
            <a:prstGeom prst="rect">
              <a:avLst/>
            </a:prstGeom>
            <a:noFill/>
          </p:spPr>
          <p:txBody>
            <a:bodyPr wrap="none" rtlCol="0">
              <a:spAutoFit/>
            </a:bodyPr>
            <a:lstStyle/>
            <a:p>
              <a:pPr algn="l"/>
              <a:r>
                <a:rPr lang="en-US" altLang="zh-CN" kern="1800" spc="600" dirty="0"/>
                <a:t>《</a:t>
              </a:r>
              <a:r>
                <a:rPr lang="zh-CN" altLang="en-US" kern="1800" spc="600" dirty="0"/>
                <a:t>税法</a:t>
              </a:r>
              <a:r>
                <a:rPr lang="en-US" altLang="zh-CN" kern="1800" spc="600" dirty="0"/>
                <a:t>》</a:t>
              </a:r>
              <a:endParaRPr lang="zh-CN" altLang="en-US" kern="1800" spc="600" dirty="0"/>
            </a:p>
          </p:txBody>
        </p:sp>
      </p:grpSp>
      <p:pic>
        <p:nvPicPr>
          <p:cNvPr id="2" name="图片 1" descr="b5bb8d2c683673adcd d829a725d80cc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34385" y="572135"/>
            <a:ext cx="2475865" cy="1743075"/>
          </a:xfrm>
          <a:prstGeom prst="rect">
            <a:avLst/>
          </a:prstGeom>
        </p:spPr>
      </p:pic>
    </p:spTree>
    <p:custDataLst>
      <p:tags r:id="rId1"/>
    </p:custDataLst>
  </p:cSld>
  <p:clrMapOvr>
    <a:masterClrMapping/>
  </p:clrMapOvr>
  <p:transition spd="slow" advClick="0" advTm="802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77B049-C56E-5005-FAD7-C0C6DB9EAA8B}"/>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02698EF-451C-E80C-061A-C984F740193C}"/>
              </a:ext>
            </a:extLst>
          </p:cNvPr>
          <p:cNvSpPr txBox="1"/>
          <p:nvPr/>
        </p:nvSpPr>
        <p:spPr>
          <a:xfrm>
            <a:off x="2282650" y="299722"/>
            <a:ext cx="4578699"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三、一般纳税人和小规模纳税人的登记</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0306748-04E7-67BD-DEF0-B5F539A6C54C}"/>
              </a:ext>
            </a:extLst>
          </p:cNvPr>
          <p:cNvSpPr txBox="1"/>
          <p:nvPr/>
        </p:nvSpPr>
        <p:spPr>
          <a:xfrm>
            <a:off x="611999" y="931658"/>
            <a:ext cx="7920000" cy="4431598"/>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不得办理一般纳税人登记的情况</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①根据政策规定，选择按照小规模纳税人纳税的。</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②年应税销售额超过规定标准的其他个人。</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办理一般纳税人登记的程序</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纳税人向主管税务机关填报</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增值税一般纳税人登记表</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，并提供税务登记证件。纳税人填报内容与税务登记信息一致的，主管税务机关当场登记。</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登记的时限</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纳税人应在年应税销售额超过规定标准的月份（或季度）的所属申报期结束后</a:t>
            </a:r>
            <a:r>
              <a:rPr lang="en-US" altLang="zh-CN" sz="1600" dirty="0">
                <a:solidFill>
                  <a:schemeClr val="tx1">
                    <a:lumMod val="75000"/>
                    <a:lumOff val="25000"/>
                  </a:schemeClr>
                </a:solidFill>
                <a:latin typeface="微软雅黑" panose="020B0503020204020204" pitchFamily="34" charset="-122"/>
              </a:rPr>
              <a:t>15</a:t>
            </a:r>
            <a:r>
              <a:rPr lang="zh-CN" altLang="en-US" sz="1600" dirty="0">
                <a:solidFill>
                  <a:schemeClr val="tx1">
                    <a:lumMod val="75000"/>
                    <a:lumOff val="25000"/>
                  </a:schemeClr>
                </a:solidFill>
                <a:latin typeface="微软雅黑" panose="020B0503020204020204" pitchFamily="34" charset="-122"/>
              </a:rPr>
              <a:t>日内按照规定办理相关手续；未按规定时限办理的，主管税务机关应当在规定时限结束后</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日内制作</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税务事项通知书</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，告知纳税人应当在</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日内向主管税务机关办理相关手续。生效之日是指纳税人办理登记的当月</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日或者次月</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日，由纳税人在办理登记手续时自行选择。</a:t>
            </a:r>
          </a:p>
          <a:p>
            <a:pPr algn="just">
              <a:lnSpc>
                <a:spcPct val="120000"/>
              </a:lnSpc>
              <a:spcAft>
                <a:spcPts val="600"/>
              </a:spcAft>
            </a:pP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98179221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8D25A3-68E3-5B9A-89B3-3E9B46372B81}"/>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7A58605-AE13-53A5-F0A5-2D65BA04FB03}"/>
              </a:ext>
            </a:extLst>
          </p:cNvPr>
          <p:cNvSpPr txBox="1"/>
          <p:nvPr/>
        </p:nvSpPr>
        <p:spPr>
          <a:xfrm>
            <a:off x="2282650" y="299722"/>
            <a:ext cx="4578699"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三、一般纳税人和小规模纳税人的登记</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786E4C5C-98C0-E73C-44C3-79F0876D1684}"/>
              </a:ext>
            </a:extLst>
          </p:cNvPr>
          <p:cNvSpPr txBox="1"/>
          <p:nvPr/>
        </p:nvSpPr>
        <p:spPr>
          <a:xfrm>
            <a:off x="611999" y="931658"/>
            <a:ext cx="7920000" cy="2723438"/>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（二）小规模纳税人的登记</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小规模纳税人是指年应征增值税销售额未超过五百万元的纳税人。</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已登记为增值税一般纳税人的单位和个人，转登记日前连续</a:t>
            </a:r>
            <a:r>
              <a:rPr lang="en-US" altLang="zh-CN" sz="1600" dirty="0">
                <a:solidFill>
                  <a:schemeClr val="tx1">
                    <a:lumMod val="75000"/>
                    <a:lumOff val="25000"/>
                  </a:schemeClr>
                </a:solidFill>
                <a:latin typeface="微软雅黑" panose="020B0503020204020204" pitchFamily="34" charset="-122"/>
              </a:rPr>
              <a:t>12</a:t>
            </a:r>
            <a:r>
              <a:rPr lang="zh-CN" altLang="en-US" sz="1600" dirty="0">
                <a:solidFill>
                  <a:schemeClr val="tx1">
                    <a:lumMod val="75000"/>
                    <a:lumOff val="25000"/>
                  </a:schemeClr>
                </a:solidFill>
                <a:latin typeface="微软雅黑" panose="020B0503020204020204" pitchFamily="34" charset="-122"/>
              </a:rPr>
              <a:t>个月（以</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个月为</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个纳税期）或者连续</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个季度（以</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个季度为</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个纳税期）累计销售额未超过</a:t>
            </a:r>
            <a:r>
              <a:rPr lang="en-US" altLang="zh-CN" sz="1600" dirty="0">
                <a:solidFill>
                  <a:schemeClr val="tx1">
                    <a:lumMod val="75000"/>
                    <a:lumOff val="25000"/>
                  </a:schemeClr>
                </a:solidFill>
                <a:latin typeface="微软雅黑" panose="020B0503020204020204" pitchFamily="34" charset="-122"/>
              </a:rPr>
              <a:t>500</a:t>
            </a:r>
            <a:r>
              <a:rPr lang="zh-CN" altLang="en-US" sz="1600" dirty="0">
                <a:solidFill>
                  <a:schemeClr val="tx1">
                    <a:lumMod val="75000"/>
                    <a:lumOff val="25000"/>
                  </a:schemeClr>
                </a:solidFill>
                <a:latin typeface="微软雅黑" panose="020B0503020204020204" pitchFamily="34" charset="-122"/>
              </a:rPr>
              <a:t>万元的一般纳税人，在</a:t>
            </a:r>
            <a:r>
              <a:rPr lang="en-US" altLang="zh-CN" sz="1600" dirty="0">
                <a:solidFill>
                  <a:schemeClr val="tx1">
                    <a:lumMod val="75000"/>
                    <a:lumOff val="25000"/>
                  </a:schemeClr>
                </a:solidFill>
                <a:latin typeface="微软雅黑" panose="020B0503020204020204" pitchFamily="34" charset="-122"/>
              </a:rPr>
              <a:t>2020</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12</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31</a:t>
            </a:r>
            <a:r>
              <a:rPr lang="zh-CN" altLang="en-US" sz="1600" dirty="0">
                <a:solidFill>
                  <a:schemeClr val="tx1">
                    <a:lumMod val="75000"/>
                    <a:lumOff val="25000"/>
                  </a:schemeClr>
                </a:solidFill>
                <a:latin typeface="微软雅黑" panose="020B0503020204020204" pitchFamily="34" charset="-122"/>
              </a:rPr>
              <a:t>日前，可选择转登记为小规模纳税人。</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64350485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02</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增值税的征税范围</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p:cNvGrpSpPr/>
          <p:nvPr/>
        </p:nvGrpSpPr>
        <p:grpSpPr>
          <a:xfrm>
            <a:off x="1797126" y="1931946"/>
            <a:ext cx="484180" cy="401950"/>
            <a:chOff x="3132963" y="3140191"/>
            <a:chExt cx="645573" cy="535933"/>
          </a:xfrm>
          <a:solidFill>
            <a:srgbClr val="0070C0"/>
          </a:solidFill>
        </p:grpSpPr>
        <p:sp>
          <p:nvSpPr>
            <p:cNvPr id="30"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A2BC65-7D98-98BF-2423-A12CFC2A029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D58F15F-4E4F-2E69-E757-7B8372C24B16}"/>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一、征税范围的一般规定</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50EA987-1715-D14D-6540-70955B99E137}"/>
              </a:ext>
            </a:extLst>
          </p:cNvPr>
          <p:cNvSpPr txBox="1"/>
          <p:nvPr/>
        </p:nvSpPr>
        <p:spPr>
          <a:xfrm>
            <a:off x="612000" y="972000"/>
            <a:ext cx="7920000" cy="3994555"/>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（一）销售或者进口的货物</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货物是指有形动产，包括电力、热力、气体在内。销售货物是指有偿转让货物的所有权</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（二）销售服务</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加工修理修配服务</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交通运输服务</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邮政服务</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电信服务</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建筑服务</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金融服务</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现代服务</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生活服务</a:t>
            </a:r>
            <a:endParaRPr lang="zh-CN" altLang="en-US"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75116486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5DD292-321C-1051-2D16-06A5A48B2B4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84D56F0-D50E-6619-D6C2-F1E1B39F0A47}"/>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一、征税范围的一般规定</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C76752CF-8A7B-9543-F8D7-B170B5173EAA}"/>
              </a:ext>
            </a:extLst>
          </p:cNvPr>
          <p:cNvSpPr txBox="1"/>
          <p:nvPr/>
        </p:nvSpPr>
        <p:spPr>
          <a:xfrm>
            <a:off x="612000" y="972000"/>
            <a:ext cx="7920000" cy="1760097"/>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（三）销售无形资产</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无形资产包括技术、商标、著作权、商誉、自然资源使用权和其他权益性无形资产。</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（四）销售不动产</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不动产包括建筑物、构筑物等。</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58557169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9923A5-A44F-D1C8-4ABF-62164A0BD0E3}"/>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CBF35F5-3057-A7C4-C20E-12ABF82749D7}"/>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一、征税范围的一般规定</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ABFCA55-38A0-8E6B-B514-F0A19FD5BCCF}"/>
              </a:ext>
            </a:extLst>
          </p:cNvPr>
          <p:cNvSpPr txBox="1"/>
          <p:nvPr/>
        </p:nvSpPr>
        <p:spPr>
          <a:xfrm>
            <a:off x="612000" y="972000"/>
            <a:ext cx="7920000" cy="3018903"/>
          </a:xfrm>
          <a:prstGeom prst="rect">
            <a:avLst/>
          </a:prstGeom>
          <a:noFill/>
        </p:spPr>
        <p:txBody>
          <a:bodyPr wrap="square" lIns="0" tIns="0" rIns="0" bIns="0" rtlCol="0">
            <a:spAutoFit/>
          </a:bodyPr>
          <a:lstStyle/>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2-1】</a:t>
            </a:r>
            <a:r>
              <a:rPr lang="zh-CN" altLang="en-US" sz="1600" dirty="0">
                <a:solidFill>
                  <a:schemeClr val="tx1">
                    <a:lumMod val="75000"/>
                    <a:lumOff val="25000"/>
                  </a:schemeClr>
                </a:solidFill>
                <a:latin typeface="微软雅黑" panose="020B0503020204020204" pitchFamily="34" charset="-122"/>
              </a:rPr>
              <a:t>（多选题）下列行为中，属于增值税征收范围的有（  </a:t>
            </a:r>
            <a:r>
              <a:rPr lang="en-US" altLang="zh-CN" sz="1600" dirty="0">
                <a:solidFill>
                  <a:schemeClr val="tx1">
                    <a:lumMod val="75000"/>
                    <a:lumOff val="25000"/>
                  </a:schemeClr>
                </a:solidFill>
                <a:latin typeface="微软雅黑" panose="020B0503020204020204" pitchFamily="34" charset="-122"/>
              </a:rPr>
              <a:t>ABCD</a:t>
            </a:r>
            <a:r>
              <a:rPr lang="zh-CN" altLang="en-US" sz="1600" dirty="0">
                <a:solidFill>
                  <a:schemeClr val="tx1">
                    <a:lumMod val="75000"/>
                    <a:lumOff val="25000"/>
                  </a:schemeClr>
                </a:solidFill>
                <a:latin typeface="微软雅黑" panose="020B0503020204020204" pitchFamily="34" charset="-122"/>
              </a:rPr>
              <a:t>  ）。</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A.</a:t>
            </a:r>
            <a:r>
              <a:rPr lang="zh-CN" altLang="en-US" sz="1600" dirty="0">
                <a:solidFill>
                  <a:schemeClr val="tx1">
                    <a:lumMod val="75000"/>
                    <a:lumOff val="25000"/>
                  </a:schemeClr>
                </a:solidFill>
                <a:latin typeface="微软雅黑" panose="020B0503020204020204" pitchFamily="34" charset="-122"/>
              </a:rPr>
              <a:t>甲公司将房屋与乙公司土地交换</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B.</a:t>
            </a:r>
            <a:r>
              <a:rPr lang="zh-CN" altLang="en-US" sz="1600" dirty="0">
                <a:solidFill>
                  <a:schemeClr val="tx1">
                    <a:lumMod val="75000"/>
                    <a:lumOff val="25000"/>
                  </a:schemeClr>
                </a:solidFill>
                <a:latin typeface="微软雅黑" panose="020B0503020204020204" pitchFamily="34" charset="-122"/>
              </a:rPr>
              <a:t>丙银行将房屋出租给丁饭店，而丁饭店长期不付租金，后经双方协商，由丙银行在饭店就餐抵账</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C.</a:t>
            </a:r>
            <a:r>
              <a:rPr lang="zh-CN" altLang="en-US" sz="1600" dirty="0">
                <a:solidFill>
                  <a:schemeClr val="tx1">
                    <a:lumMod val="75000"/>
                    <a:lumOff val="25000"/>
                  </a:schemeClr>
                </a:solidFill>
                <a:latin typeface="微软雅黑" panose="020B0503020204020204" pitchFamily="34" charset="-122"/>
              </a:rPr>
              <a:t>戊房地产开发企业委托已建筑工程公司建造房屋，双方在结算价款时，房地产企业将若干套房屋转让给建筑公司冲抵工程款</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D.</a:t>
            </a:r>
            <a:r>
              <a:rPr lang="zh-CN" altLang="en-US" sz="1600" dirty="0">
                <a:solidFill>
                  <a:schemeClr val="tx1">
                    <a:lumMod val="75000"/>
                    <a:lumOff val="25000"/>
                  </a:schemeClr>
                </a:solidFill>
                <a:latin typeface="微软雅黑" panose="020B0503020204020204" pitchFamily="34" charset="-122"/>
              </a:rPr>
              <a:t>庚运输公司与辛汽车修理公司商定，庚运输公司为辛汽车修理公司免费提供运输服务，辛汽车修理公司为其免费提供汽车维修作为回报</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01672852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53E282-2801-479D-49BD-859ED57B36D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8B18FD6-56F2-498B-4B0C-98CFC49D8D5B}"/>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二、征税范围的特殊规定</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51B7CC8B-637C-65F0-C0C5-6EE394ADF38F}"/>
              </a:ext>
            </a:extLst>
          </p:cNvPr>
          <p:cNvSpPr txBox="1"/>
          <p:nvPr/>
        </p:nvSpPr>
        <p:spPr>
          <a:xfrm>
            <a:off x="612000" y="972000"/>
            <a:ext cx="7920000" cy="4277709"/>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（一）增值税征税范围的特殊项目界定</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罚没物品的收入如数上缴财政的，不予征收增值税。将罚没物品纳入正常销售渠道销售的，应照章征收增值税。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纳税人取得的财政补贴收入，与其销售货物、服务、无形资产、不动产的收入或者数量直接挂钩的，应按规定计算缴纳增值税。纳税人取得的其他情形的财政补贴收入，不属于增值税应税收入，不征收增值税。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融资性售后回租业务中，承租方出售资产的行为不属于增值税的征税范围，不征收增值税。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药品生产企业销售自产创新药的销售额，为向购买方收取的全部价款，其提供给患者后续免费使用的相同创新药不按视同销售处理，不征收增值税。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根据国家指令无偿提供的铁路运输服务、航空运输服务，属于用于公益事业的服务，不征收增值税。</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24635278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92782F-00F5-CF94-EE80-CB406D959993}"/>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F832520C-80F6-AF73-1165-E716A398B670}"/>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二、征税范围的特殊规定</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C7C832B5-610C-82ED-3089-4E7D71E0260C}"/>
              </a:ext>
            </a:extLst>
          </p:cNvPr>
          <p:cNvSpPr txBox="1"/>
          <p:nvPr/>
        </p:nvSpPr>
        <p:spPr>
          <a:xfrm>
            <a:off x="612000" y="972000"/>
            <a:ext cx="7920000" cy="4277709"/>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存款利息不征收增值税。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被保险人获得的保险赔付不征收增值税。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房地产主管部门或者其指定机构、公积金管理中心、开发企业以及物业管理单位代收的住宅专项维修资金，不征收增值税。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9.</a:t>
            </a:r>
            <a:r>
              <a:rPr lang="zh-CN" altLang="en-US" sz="1600" dirty="0">
                <a:solidFill>
                  <a:schemeClr val="tx1">
                    <a:lumMod val="75000"/>
                    <a:lumOff val="25000"/>
                  </a:schemeClr>
                </a:solidFill>
                <a:latin typeface="微软雅黑" panose="020B0503020204020204" pitchFamily="34" charset="-122"/>
              </a:rPr>
              <a:t>纳税人在资产重组过程中，通过合并、分立、出售、置换等方式，将全部或者部分实物资产以及与其相关联的债权、负债和劳动力一并转让给其他单位和个人，不属于增值税的征税范围。</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单用途商业预付卡与支付机构预付卡业务。当业务是售卡、接受充值（卖卡）时，不缴纳增值税，不得开具增值税专用发票。持卡人用卡购买货物或服务（拿卡消费），销售货物或服务的一方（销售方）应按照现行规定缴纳增值税，且不得向持卡人开具增值税发票。因发行或者售卡并办理相关资金收付结算业务取得的手续费、结算费、服务费、管理费等收入，售卡方应按照现行规定缴纳增值税。</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77079164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6BA8BE-0A28-CB85-8125-8AC3A034F31F}"/>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B45BC269-1B69-AE61-120D-73B72B883084}"/>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二、征税范围的特殊规定</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6D13FF78-7B9F-ACEB-59EC-9A054D6857A9}"/>
              </a:ext>
            </a:extLst>
          </p:cNvPr>
          <p:cNvSpPr txBox="1"/>
          <p:nvPr/>
        </p:nvSpPr>
        <p:spPr>
          <a:xfrm>
            <a:off x="612000" y="972000"/>
            <a:ext cx="7920000" cy="1760097"/>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（二）视同应税交易</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将自产或者委托加工的货物用于集体福利或者个人消费；</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无偿转让货物；</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无偿转让无形资产、不动产或者金融商品。</a:t>
            </a: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38134743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03</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税率和征收率</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19" name="组合 18"/>
          <p:cNvGrpSpPr/>
          <p:nvPr/>
        </p:nvGrpSpPr>
        <p:grpSpPr>
          <a:xfrm>
            <a:off x="1786271" y="1916023"/>
            <a:ext cx="505891" cy="433796"/>
            <a:chOff x="3546346" y="2339026"/>
            <a:chExt cx="897787" cy="769842"/>
          </a:xfrm>
          <a:solidFill>
            <a:srgbClr val="0070C0"/>
          </a:solidFill>
        </p:grpSpPr>
        <p:sp>
          <p:nvSpPr>
            <p:cNvPr id="2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2"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3"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a:off x="-89125" y="0"/>
            <a:ext cx="2128342" cy="5143500"/>
          </a:xfrm>
          <a:custGeom>
            <a:avLst/>
            <a:gdLst>
              <a:gd name="connsiteX0" fmla="*/ 0 w 2837789"/>
              <a:gd name="connsiteY0" fmla="*/ 0 h 6858000"/>
              <a:gd name="connsiteX1" fmla="*/ 537934 w 2837789"/>
              <a:gd name="connsiteY1" fmla="*/ 0 h 6858000"/>
              <a:gd name="connsiteX2" fmla="*/ 704850 w 2837789"/>
              <a:gd name="connsiteY2" fmla="*/ 0 h 6858000"/>
              <a:gd name="connsiteX3" fmla="*/ 2837789 w 2837789"/>
              <a:gd name="connsiteY3" fmla="*/ 0 h 6858000"/>
              <a:gd name="connsiteX4" fmla="*/ 2837789 w 2837789"/>
              <a:gd name="connsiteY4" fmla="*/ 395378 h 6858000"/>
              <a:gd name="connsiteX5" fmla="*/ 2618085 w 2837789"/>
              <a:gd name="connsiteY5" fmla="*/ 417526 h 6858000"/>
              <a:gd name="connsiteX6" fmla="*/ 1747634 w 2837789"/>
              <a:gd name="connsiteY6" fmla="*/ 1485534 h 6858000"/>
              <a:gd name="connsiteX7" fmla="*/ 2618085 w 2837789"/>
              <a:gd name="connsiteY7" fmla="*/ 2553542 h 6858000"/>
              <a:gd name="connsiteX8" fmla="*/ 2837789 w 2837789"/>
              <a:gd name="connsiteY8" fmla="*/ 2575690 h 6858000"/>
              <a:gd name="connsiteX9" fmla="*/ 2837789 w 2837789"/>
              <a:gd name="connsiteY9" fmla="*/ 6858000 h 6858000"/>
              <a:gd name="connsiteX10" fmla="*/ 704850 w 2837789"/>
              <a:gd name="connsiteY10" fmla="*/ 6858000 h 6858000"/>
              <a:gd name="connsiteX11" fmla="*/ 537934 w 2837789"/>
              <a:gd name="connsiteY11" fmla="*/ 6858000 h 6858000"/>
              <a:gd name="connsiteX12" fmla="*/ 0 w 2837789"/>
              <a:gd name="connsiteY1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37789" h="6858000">
                <a:moveTo>
                  <a:pt x="0" y="0"/>
                </a:moveTo>
                <a:lnTo>
                  <a:pt x="537934" y="0"/>
                </a:lnTo>
                <a:lnTo>
                  <a:pt x="704850" y="0"/>
                </a:lnTo>
                <a:lnTo>
                  <a:pt x="2837789" y="0"/>
                </a:lnTo>
                <a:lnTo>
                  <a:pt x="2837789" y="395378"/>
                </a:lnTo>
                <a:lnTo>
                  <a:pt x="2618085" y="417526"/>
                </a:lnTo>
                <a:cubicBezTo>
                  <a:pt x="2121320" y="519179"/>
                  <a:pt x="1747634" y="958717"/>
                  <a:pt x="1747634" y="1485534"/>
                </a:cubicBezTo>
                <a:cubicBezTo>
                  <a:pt x="1747634" y="2012352"/>
                  <a:pt x="2121320" y="2451889"/>
                  <a:pt x="2618085" y="2553542"/>
                </a:cubicBezTo>
                <a:lnTo>
                  <a:pt x="2837789" y="2575690"/>
                </a:lnTo>
                <a:lnTo>
                  <a:pt x="2837789" y="6858000"/>
                </a:lnTo>
                <a:lnTo>
                  <a:pt x="704850" y="6858000"/>
                </a:lnTo>
                <a:lnTo>
                  <a:pt x="537934" y="6858000"/>
                </a:lnTo>
                <a:lnTo>
                  <a:pt x="0" y="68580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endParaRPr>
          </a:p>
        </p:txBody>
      </p:sp>
      <p:grpSp>
        <p:nvGrpSpPr>
          <p:cNvPr id="4" name="组合 3"/>
          <p:cNvGrpSpPr/>
          <p:nvPr/>
        </p:nvGrpSpPr>
        <p:grpSpPr>
          <a:xfrm>
            <a:off x="1145002" y="219936"/>
            <a:ext cx="1788430" cy="1788430"/>
            <a:chOff x="4240335" y="3008435"/>
            <a:chExt cx="3711332" cy="3711332"/>
          </a:xfrm>
        </p:grpSpPr>
        <p:sp>
          <p:nvSpPr>
            <p:cNvPr id="5" name="椭圆 4"/>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6" name="组合 5"/>
            <p:cNvGrpSpPr/>
            <p:nvPr/>
          </p:nvGrpSpPr>
          <p:grpSpPr>
            <a:xfrm>
              <a:off x="4710169" y="3478269"/>
              <a:ext cx="2771663" cy="2771663"/>
              <a:chOff x="2193191" y="1899415"/>
              <a:chExt cx="2421376" cy="2421376"/>
            </a:xfrm>
            <a:effectLst/>
          </p:grpSpPr>
          <p:sp>
            <p:nvSpPr>
              <p:cNvPr id="7" name="椭圆 6"/>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8" name="椭圆 7"/>
              <p:cNvSpPr/>
              <p:nvPr/>
            </p:nvSpPr>
            <p:spPr>
              <a:xfrm>
                <a:off x="2345502" y="2051726"/>
                <a:ext cx="2116756" cy="2116756"/>
              </a:xfrm>
              <a:prstGeom prst="ellipse">
                <a:avLst/>
              </a:prstGeom>
              <a:solidFill>
                <a:schemeClr val="bg1">
                  <a:lumMod val="95000"/>
                </a:schemeClr>
              </a:solidFill>
              <a:ln w="50800">
                <a:no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panose="020F0502020204030204"/>
                  <a:ea typeface="宋体" panose="02010600030101010101" pitchFamily="2" charset="-122"/>
                </a:endParaRPr>
              </a:p>
            </p:txBody>
          </p:sp>
        </p:grpSp>
      </p:grpSp>
      <p:sp>
        <p:nvSpPr>
          <p:cNvPr id="15" name="文本框 14"/>
          <p:cNvSpPr txBox="1"/>
          <p:nvPr/>
        </p:nvSpPr>
        <p:spPr>
          <a:xfrm>
            <a:off x="2827575" y="558536"/>
            <a:ext cx="3179649" cy="530915"/>
          </a:xfrm>
          <a:prstGeom prst="rect">
            <a:avLst/>
          </a:prstGeom>
          <a:noFill/>
        </p:spPr>
        <p:txBody>
          <a:bodyPr wrap="square" lIns="68580" tIns="34290" rIns="68580" bIns="34290" rtlCol="0">
            <a:spAutoFit/>
          </a:bodyPr>
          <a:lstStyle/>
          <a:p>
            <a:r>
              <a:rPr lang="en-US" altLang="zh-CN" sz="3000" dirty="0">
                <a:solidFill>
                  <a:schemeClr val="tx1">
                    <a:lumMod val="65000"/>
                    <a:lumOff val="35000"/>
                  </a:schemeClr>
                </a:solidFill>
                <a:latin typeface="+mn-ea"/>
              </a:rPr>
              <a:t>CONTENTS </a:t>
            </a:r>
            <a:endParaRPr lang="zh-CN" altLang="en-US" sz="3000" dirty="0">
              <a:solidFill>
                <a:schemeClr val="tx1">
                  <a:lumMod val="65000"/>
                  <a:lumOff val="35000"/>
                </a:schemeClr>
              </a:solidFill>
              <a:latin typeface="+mn-ea"/>
            </a:endParaRPr>
          </a:p>
        </p:txBody>
      </p:sp>
      <p:sp>
        <p:nvSpPr>
          <p:cNvPr id="27" name="文本框 14"/>
          <p:cNvSpPr txBox="1"/>
          <p:nvPr/>
        </p:nvSpPr>
        <p:spPr>
          <a:xfrm>
            <a:off x="1368009" y="830698"/>
            <a:ext cx="1269334" cy="530915"/>
          </a:xfrm>
          <a:prstGeom prst="rect">
            <a:avLst/>
          </a:prstGeom>
          <a:noFill/>
        </p:spPr>
        <p:txBody>
          <a:bodyPr wrap="square" lIns="68580" tIns="34290" rIns="68580" bIns="34290" rtlCol="0">
            <a:spAutoFit/>
          </a:bodyPr>
          <a:lstStyle/>
          <a:p>
            <a:pPr algn="ctr"/>
            <a:r>
              <a:rPr lang="zh-CN" altLang="en-US" sz="3000" dirty="0">
                <a:solidFill>
                  <a:schemeClr val="tx1">
                    <a:lumMod val="65000"/>
                    <a:lumOff val="35000"/>
                  </a:schemeClr>
                </a:solidFill>
                <a:latin typeface="ITC Avant Garde Std XLt" panose="020B0302020202020204" pitchFamily="34" charset="0"/>
              </a:rPr>
              <a:t>目录</a:t>
            </a:r>
            <a:endParaRPr lang="zh-CN" altLang="en-US" sz="3000" dirty="0">
              <a:solidFill>
                <a:schemeClr val="tx1">
                  <a:lumMod val="65000"/>
                  <a:lumOff val="35000"/>
                </a:schemeClr>
              </a:solidFill>
              <a:latin typeface="ITC Avant Garde Std XLt"/>
            </a:endParaRPr>
          </a:p>
        </p:txBody>
      </p:sp>
      <p:sp>
        <p:nvSpPr>
          <p:cNvPr id="41" name="圆角矩形 40"/>
          <p:cNvSpPr/>
          <p:nvPr/>
        </p:nvSpPr>
        <p:spPr>
          <a:xfrm>
            <a:off x="2906495" y="1135438"/>
            <a:ext cx="3642223" cy="45719"/>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23" name="组合 15"/>
          <p:cNvGrpSpPr/>
          <p:nvPr/>
        </p:nvGrpSpPr>
        <p:grpSpPr bwMode="auto">
          <a:xfrm>
            <a:off x="3240849" y="1351397"/>
            <a:ext cx="3215235" cy="503999"/>
            <a:chOff x="4247963" y="2095837"/>
            <a:chExt cx="3366241" cy="527844"/>
          </a:xfrm>
        </p:grpSpPr>
        <p:sp>
          <p:nvSpPr>
            <p:cNvPr id="24" name="TextBox 6"/>
            <p:cNvSpPr txBox="1"/>
            <p:nvPr/>
          </p:nvSpPr>
          <p:spPr>
            <a:xfrm>
              <a:off x="5004129" y="2150241"/>
              <a:ext cx="2610075"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纳税人与扣缴义务人</a:t>
              </a:r>
            </a:p>
          </p:txBody>
        </p:sp>
        <p:sp>
          <p:nvSpPr>
            <p:cNvPr id="25" name="圆角矩形​​ 10"/>
            <p:cNvSpPr>
              <a:spLocks noChangeArrowheads="1"/>
            </p:cNvSpPr>
            <p:nvPr/>
          </p:nvSpPr>
          <p:spPr bwMode="auto">
            <a:xfrm>
              <a:off x="4247963" y="2095837"/>
              <a:ext cx="527671" cy="527844"/>
            </a:xfrm>
            <a:prstGeom prst="roundRect">
              <a:avLst>
                <a:gd name="adj" fmla="val 16667"/>
              </a:avLst>
            </a:prstGeom>
            <a:solidFill>
              <a:srgbClr val="FFBF53"/>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1</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2" name="组合 16"/>
          <p:cNvGrpSpPr/>
          <p:nvPr/>
        </p:nvGrpSpPr>
        <p:grpSpPr bwMode="auto">
          <a:xfrm>
            <a:off x="3240848" y="2170046"/>
            <a:ext cx="2958756" cy="503999"/>
            <a:chOff x="4247964" y="2095837"/>
            <a:chExt cx="3097718" cy="527844"/>
          </a:xfrm>
        </p:grpSpPr>
        <p:sp>
          <p:nvSpPr>
            <p:cNvPr id="43" name="TextBox 17"/>
            <p:cNvSpPr txBox="1"/>
            <p:nvPr/>
          </p:nvSpPr>
          <p:spPr>
            <a:xfrm>
              <a:off x="5004131" y="2150241"/>
              <a:ext cx="2341551"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增值税的征税范围</a:t>
              </a:r>
            </a:p>
          </p:txBody>
        </p:sp>
        <p:sp>
          <p:nvSpPr>
            <p:cNvPr id="44" name="圆角矩形​​ 18"/>
            <p:cNvSpPr>
              <a:spLocks noChangeArrowheads="1"/>
            </p:cNvSpPr>
            <p:nvPr/>
          </p:nvSpPr>
          <p:spPr bwMode="auto">
            <a:xfrm>
              <a:off x="4247964" y="2095837"/>
              <a:ext cx="527671" cy="527844"/>
            </a:xfrm>
            <a:prstGeom prst="roundRect">
              <a:avLst>
                <a:gd name="adj" fmla="val 16667"/>
              </a:avLst>
            </a:prstGeom>
            <a:solidFill>
              <a:srgbClr val="595959"/>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2</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6" name="组合 20"/>
          <p:cNvGrpSpPr/>
          <p:nvPr/>
        </p:nvGrpSpPr>
        <p:grpSpPr bwMode="auto">
          <a:xfrm>
            <a:off x="3240849" y="2988695"/>
            <a:ext cx="2445794" cy="503999"/>
            <a:chOff x="4247964" y="2095837"/>
            <a:chExt cx="2560666" cy="527844"/>
          </a:xfrm>
        </p:grpSpPr>
        <p:sp>
          <p:nvSpPr>
            <p:cNvPr id="47" name="TextBox 21"/>
            <p:cNvSpPr txBox="1"/>
            <p:nvPr/>
          </p:nvSpPr>
          <p:spPr>
            <a:xfrm>
              <a:off x="5004131" y="2150241"/>
              <a:ext cx="1804499"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税率和征收率</a:t>
              </a:r>
            </a:p>
          </p:txBody>
        </p:sp>
        <p:sp>
          <p:nvSpPr>
            <p:cNvPr id="48" name="圆角矩形​​ 22"/>
            <p:cNvSpPr>
              <a:spLocks noChangeArrowheads="1"/>
            </p:cNvSpPr>
            <p:nvPr/>
          </p:nvSpPr>
          <p:spPr bwMode="auto">
            <a:xfrm>
              <a:off x="4247964" y="2095837"/>
              <a:ext cx="527671" cy="527844"/>
            </a:xfrm>
            <a:prstGeom prst="roundRect">
              <a:avLst>
                <a:gd name="adj" fmla="val 16667"/>
              </a:avLst>
            </a:prstGeom>
            <a:solidFill>
              <a:srgbClr val="0070C0"/>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3</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50" name="组合 24"/>
          <p:cNvGrpSpPr/>
          <p:nvPr/>
        </p:nvGrpSpPr>
        <p:grpSpPr bwMode="auto">
          <a:xfrm>
            <a:off x="3240849" y="3807345"/>
            <a:ext cx="4241157" cy="504000"/>
            <a:chOff x="4247964" y="2095126"/>
            <a:chExt cx="4440353" cy="529182"/>
          </a:xfrm>
        </p:grpSpPr>
        <p:sp>
          <p:nvSpPr>
            <p:cNvPr id="51" name="TextBox 25"/>
            <p:cNvSpPr txBox="1"/>
            <p:nvPr/>
          </p:nvSpPr>
          <p:spPr>
            <a:xfrm>
              <a:off x="5004131" y="2149666"/>
              <a:ext cx="3684186" cy="420101"/>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一般计税方法应纳税额的计算</a:t>
              </a:r>
            </a:p>
          </p:txBody>
        </p:sp>
        <p:sp>
          <p:nvSpPr>
            <p:cNvPr id="52" name="圆角矩形​​ 26"/>
            <p:cNvSpPr>
              <a:spLocks noChangeArrowheads="1"/>
            </p:cNvSpPr>
            <p:nvPr/>
          </p:nvSpPr>
          <p:spPr bwMode="auto">
            <a:xfrm>
              <a:off x="4247964" y="2095126"/>
              <a:ext cx="527671" cy="529182"/>
            </a:xfrm>
            <a:prstGeom prst="roundRect">
              <a:avLst>
                <a:gd name="adj" fmla="val 16667"/>
              </a:avLst>
            </a:prstGeom>
            <a:solidFill>
              <a:srgbClr val="77448C"/>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4</a:t>
              </a:r>
              <a:endParaRPr lang="zh-CN" altLang="en-US" sz="3200" dirty="0">
                <a:solidFill>
                  <a:srgbClr val="FFFFFF"/>
                </a:solidFill>
                <a:ea typeface="微软雅黑" panose="020B0503020204020204" pitchFamily="34" charset="-122"/>
                <a:cs typeface="Arial" panose="020B0604020202020204" pitchFamily="34" charset="0"/>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grpId="0" nodeType="with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fill="hold"/>
                                        <p:tgtEl>
                                          <p:spTgt spid="42"/>
                                        </p:tgtEl>
                                        <p:attrNameLst>
                                          <p:attrName>ppt_x</p:attrName>
                                        </p:attrNameLst>
                                      </p:cBhvr>
                                      <p:tavLst>
                                        <p:tav tm="0">
                                          <p:val>
                                            <p:strVal val="1+#ppt_w/2"/>
                                          </p:val>
                                        </p:tav>
                                        <p:tav tm="100000">
                                          <p:val>
                                            <p:strVal val="#ppt_x"/>
                                          </p:val>
                                        </p:tav>
                                      </p:tavLst>
                                    </p:anim>
                                    <p:anim calcmode="lin" valueType="num">
                                      <p:cBhvr additive="base">
                                        <p:cTn id="27" dur="500" fill="hold"/>
                                        <p:tgtEl>
                                          <p:spTgt spid="42"/>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2" presetClass="entr" presetSubtype="2"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1+#ppt_w/2"/>
                                          </p:val>
                                        </p:tav>
                                        <p:tav tm="100000">
                                          <p:val>
                                            <p:strVal val="#ppt_x"/>
                                          </p:val>
                                        </p:tav>
                                      </p:tavLst>
                                    </p:anim>
                                    <p:anim calcmode="lin" valueType="num">
                                      <p:cBhvr additive="base">
                                        <p:cTn id="32" dur="500" fill="hold"/>
                                        <p:tgtEl>
                                          <p:spTgt spid="46"/>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2" presetClass="entr" presetSubtype="2" fill="hold" nodeType="afterEffect">
                                  <p:stCondLst>
                                    <p:cond delay="0"/>
                                  </p:stCondLst>
                                  <p:childTnLst>
                                    <p:set>
                                      <p:cBhvr>
                                        <p:cTn id="35" dur="1" fill="hold">
                                          <p:stCondLst>
                                            <p:cond delay="0"/>
                                          </p:stCondLst>
                                        </p:cTn>
                                        <p:tgtEl>
                                          <p:spTgt spid="50"/>
                                        </p:tgtEl>
                                        <p:attrNameLst>
                                          <p:attrName>style.visibility</p:attrName>
                                        </p:attrNameLst>
                                      </p:cBhvr>
                                      <p:to>
                                        <p:strVal val="visible"/>
                                      </p:to>
                                    </p:set>
                                    <p:anim calcmode="lin" valueType="num">
                                      <p:cBhvr additive="base">
                                        <p:cTn id="36" dur="500" fill="hold"/>
                                        <p:tgtEl>
                                          <p:spTgt spid="50"/>
                                        </p:tgtEl>
                                        <p:attrNameLst>
                                          <p:attrName>ppt_x</p:attrName>
                                        </p:attrNameLst>
                                      </p:cBhvr>
                                      <p:tavLst>
                                        <p:tav tm="0">
                                          <p:val>
                                            <p:strVal val="1+#ppt_w/2"/>
                                          </p:val>
                                        </p:tav>
                                        <p:tav tm="100000">
                                          <p:val>
                                            <p:strVal val="#ppt_x"/>
                                          </p:val>
                                        </p:tav>
                                      </p:tavLst>
                                    </p:anim>
                                    <p:anim calcmode="lin" valueType="num">
                                      <p:cBhvr additive="base">
                                        <p:cTn id="37"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p:bldP spid="4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D22890-BE6C-AE72-55E5-A01DD591F08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62DEEE19-F1E9-7441-CE73-6707FC2D2B65}"/>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一、增值税税率及适用范围</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6E34DD4-9BF9-BBBD-725C-8001BBC3B765}"/>
              </a:ext>
            </a:extLst>
          </p:cNvPr>
          <p:cNvSpPr txBox="1"/>
          <p:nvPr/>
        </p:nvSpPr>
        <p:spPr>
          <a:xfrm>
            <a:off x="612000" y="972000"/>
            <a:ext cx="7920000" cy="3840667"/>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a:t>
            </a:r>
            <a:r>
              <a:rPr lang="en-US" altLang="zh-CN" sz="1600" b="1" dirty="0">
                <a:solidFill>
                  <a:schemeClr val="tx1">
                    <a:lumMod val="75000"/>
                    <a:lumOff val="25000"/>
                  </a:schemeClr>
                </a:solidFill>
                <a:latin typeface="微软雅黑" panose="020B0503020204020204" pitchFamily="34" charset="-122"/>
              </a:rPr>
              <a:t>13%</a:t>
            </a:r>
            <a:r>
              <a:rPr lang="zh-CN" altLang="en-US" sz="1600" b="1" dirty="0">
                <a:solidFill>
                  <a:schemeClr val="tx1">
                    <a:lumMod val="75000"/>
                    <a:lumOff val="25000"/>
                  </a:schemeClr>
                </a:solidFill>
                <a:latin typeface="微软雅黑" panose="020B0503020204020204" pitchFamily="34" charset="-122"/>
              </a:rPr>
              <a:t>税率适用范围</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纳税人销售货物、加工修理修配服务、有形动产租赁服务或者进口货物，税率为</a:t>
            </a:r>
            <a:r>
              <a:rPr lang="en-US" altLang="zh-CN" sz="1600" dirty="0">
                <a:solidFill>
                  <a:schemeClr val="tx1">
                    <a:lumMod val="75000"/>
                    <a:lumOff val="25000"/>
                  </a:schemeClr>
                </a:solidFill>
                <a:latin typeface="微软雅黑" panose="020B0503020204020204" pitchFamily="34" charset="-122"/>
              </a:rPr>
              <a:t>13%</a:t>
            </a:r>
            <a:r>
              <a:rPr lang="zh-CN" altLang="en-US" sz="1600" dirty="0">
                <a:solidFill>
                  <a:schemeClr val="tx1">
                    <a:lumMod val="75000"/>
                    <a:lumOff val="25000"/>
                  </a:schemeClr>
                </a:solidFill>
                <a:latin typeface="微软雅黑" panose="020B0503020204020204" pitchFamily="34" charset="-122"/>
              </a:rPr>
              <a:t>。</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a:t>
            </a:r>
            <a:r>
              <a:rPr lang="en-US" altLang="zh-CN" sz="1600" b="1" dirty="0">
                <a:solidFill>
                  <a:schemeClr val="tx1">
                    <a:lumMod val="75000"/>
                    <a:lumOff val="25000"/>
                  </a:schemeClr>
                </a:solidFill>
                <a:latin typeface="微软雅黑" panose="020B0503020204020204" pitchFamily="34" charset="-122"/>
              </a:rPr>
              <a:t>9%</a:t>
            </a:r>
            <a:r>
              <a:rPr lang="zh-CN" altLang="en-US" sz="1600" b="1" dirty="0">
                <a:solidFill>
                  <a:schemeClr val="tx1">
                    <a:lumMod val="75000"/>
                    <a:lumOff val="25000"/>
                  </a:schemeClr>
                </a:solidFill>
                <a:latin typeface="微软雅黑" panose="020B0503020204020204" pitchFamily="34" charset="-122"/>
              </a:rPr>
              <a:t>税率适用范围</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纳税人销售交通运输、邮政、基础电信、建筑、不动产租赁服务，销售不动产，转让土地使用权，销售或者进口下列货物，税率为</a:t>
            </a:r>
            <a:r>
              <a:rPr lang="en-US" altLang="zh-CN" sz="1600" dirty="0">
                <a:solidFill>
                  <a:schemeClr val="tx1">
                    <a:lumMod val="75000"/>
                    <a:lumOff val="25000"/>
                  </a:schemeClr>
                </a:solidFill>
                <a:latin typeface="微软雅黑" panose="020B0503020204020204" pitchFamily="34" charset="-122"/>
              </a:rPr>
              <a:t>9%</a:t>
            </a:r>
            <a:r>
              <a:rPr lang="zh-CN" altLang="en-US" sz="1600" dirty="0">
                <a:solidFill>
                  <a:schemeClr val="tx1">
                    <a:lumMod val="75000"/>
                    <a:lumOff val="25000"/>
                  </a:schemeClr>
                </a:solidFill>
                <a:latin typeface="微软雅黑" panose="020B0503020204020204" pitchFamily="34" charset="-122"/>
              </a:rPr>
              <a:t>。</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a:t>
            </a:r>
            <a:r>
              <a:rPr lang="en-US" altLang="zh-CN" sz="1600" b="1" dirty="0">
                <a:solidFill>
                  <a:schemeClr val="tx1">
                    <a:lumMod val="75000"/>
                    <a:lumOff val="25000"/>
                  </a:schemeClr>
                </a:solidFill>
                <a:latin typeface="微软雅黑" panose="020B0503020204020204" pitchFamily="34" charset="-122"/>
              </a:rPr>
              <a:t>6%</a:t>
            </a:r>
            <a:r>
              <a:rPr lang="zh-CN" altLang="en-US" sz="1600" b="1" dirty="0">
                <a:solidFill>
                  <a:schemeClr val="tx1">
                    <a:lumMod val="75000"/>
                    <a:lumOff val="25000"/>
                  </a:schemeClr>
                </a:solidFill>
                <a:latin typeface="微软雅黑" panose="020B0503020204020204" pitchFamily="34" charset="-122"/>
              </a:rPr>
              <a:t>税率适用范围</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纳税人销售增值电信服务、金融服务、现代服务（不动产租赁除外）、生活服务以及销售无形资产（转让土地使用权除外），税率为</a:t>
            </a: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（四）零税率适用范围</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纳税人出口货物，税率为零，国务院另有规定的除外。</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境内单位和个人跨境销售国务院规定范围内的服务、无形资产，税率为零。</a:t>
            </a:r>
          </a:p>
        </p:txBody>
      </p:sp>
    </p:spTree>
    <p:extLst>
      <p:ext uri="{BB962C8B-B14F-4D97-AF65-F5344CB8AC3E}">
        <p14:creationId xmlns:p14="http://schemas.microsoft.com/office/powerpoint/2010/main" val="385556170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0D92B9-7B06-4B55-1F11-8BA0106E5311}"/>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7C7AEE4-B142-F2E4-6129-3FB7C8406015}"/>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一、增值税税率及适用范围</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6D2E8F37-63D6-F44B-FFCA-F64D5FCC17B7}"/>
              </a:ext>
            </a:extLst>
          </p:cNvPr>
          <p:cNvSpPr txBox="1"/>
          <p:nvPr/>
        </p:nvSpPr>
        <p:spPr>
          <a:xfrm>
            <a:off x="612000" y="972000"/>
            <a:ext cx="7920000" cy="642868"/>
          </a:xfrm>
          <a:prstGeom prst="rect">
            <a:avLst/>
          </a:prstGeom>
          <a:noFill/>
        </p:spPr>
        <p:txBody>
          <a:bodyPr wrap="square" lIns="0" tIns="0" rIns="0" bIns="0" rtlCol="0">
            <a:spAutoFit/>
          </a:bodyPr>
          <a:lstStyle/>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课堂思考</a:t>
            </a:r>
            <a:r>
              <a:rPr lang="en-US" altLang="zh-CN" sz="1600" b="1" dirty="0">
                <a:solidFill>
                  <a:schemeClr val="tx1">
                    <a:lumMod val="75000"/>
                    <a:lumOff val="25000"/>
                  </a:schemeClr>
                </a:solidFill>
                <a:latin typeface="微软雅黑" panose="020B0503020204020204" pitchFamily="34" charset="-122"/>
              </a:rPr>
              <a:t>】</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零税率和免税是否等同？</a:t>
            </a:r>
          </a:p>
        </p:txBody>
      </p:sp>
    </p:spTree>
    <p:extLst>
      <p:ext uri="{BB962C8B-B14F-4D97-AF65-F5344CB8AC3E}">
        <p14:creationId xmlns:p14="http://schemas.microsoft.com/office/powerpoint/2010/main" val="359753342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BC25F2-405D-6BB6-E552-0F5C5A2CED83}"/>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BE77554-5674-7983-372C-0C598C569E86}"/>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二、增值税征收率</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69135B6-FC0D-344E-76CB-C4BEF2ACF2E5}"/>
              </a:ext>
            </a:extLst>
          </p:cNvPr>
          <p:cNvSpPr txBox="1"/>
          <p:nvPr/>
        </p:nvSpPr>
        <p:spPr>
          <a:xfrm>
            <a:off x="612000" y="972000"/>
            <a:ext cx="7920000" cy="4354654"/>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增值税征收率是指特定纳税人发生应税交易在某一生产流通环节应纳税额与销售额的比率。增值税征收率适用于两种情况：一是小规模纳税人；二是一般纳税人发生应税交易按规定可以选择简易计税方法计税的。</a:t>
            </a:r>
            <a:r>
              <a:rPr lang="en-US" altLang="zh-CN" sz="1600" dirty="0">
                <a:solidFill>
                  <a:schemeClr val="tx1">
                    <a:lumMod val="75000"/>
                    <a:lumOff val="25000"/>
                  </a:schemeClr>
                </a:solidFill>
                <a:latin typeface="微软雅黑" panose="020B0503020204020204" pitchFamily="34" charset="-122"/>
              </a:rPr>
              <a:t>2024</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增值税法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规定适用简易计税方法计算缴纳增值税的征收率为百分之三。</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（一）征收率的一般规定</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纳税人发生按简易计税方法计税的情形，除按规定适用</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征收率的以外，其应税交易均适用</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征收率。</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（二）征收率的特殊规定</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根据增值税法相关规定，适用</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征收率的某些一般纳税人和小规模纳税人可以减按</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征增值税。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销售额</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含税销售额</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1+3%</a:t>
            </a:r>
            <a:r>
              <a:rPr lang="zh-CN" altLang="en-US" sz="1600" dirty="0">
                <a:solidFill>
                  <a:schemeClr val="tx1">
                    <a:lumMod val="75000"/>
                    <a:lumOff val="25000"/>
                  </a:schemeClr>
                </a:solidFill>
                <a:latin typeface="微软雅黑" panose="020B0503020204020204" pitchFamily="34" charset="-122"/>
              </a:rPr>
              <a:t>）</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应纳税额</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销售额</a:t>
            </a:r>
            <a:r>
              <a:rPr lang="en-US" altLang="zh-CN" sz="1600" dirty="0">
                <a:solidFill>
                  <a:schemeClr val="tx1">
                    <a:lumMod val="75000"/>
                    <a:lumOff val="25000"/>
                  </a:schemeClr>
                </a:solidFill>
                <a:latin typeface="微软雅黑" panose="020B0503020204020204" pitchFamily="34" charset="-122"/>
              </a:rPr>
              <a:t>×2%</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6644174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04</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3886420"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一般计税方法应纳税额的计算</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p:cNvGrpSpPr/>
          <p:nvPr/>
        </p:nvGrpSpPr>
        <p:grpSpPr>
          <a:xfrm>
            <a:off x="1808118" y="1956295"/>
            <a:ext cx="518562" cy="353252"/>
            <a:chOff x="4895160" y="4287159"/>
            <a:chExt cx="571418" cy="389258"/>
          </a:xfrm>
          <a:solidFill>
            <a:srgbClr val="0070C0"/>
          </a:solidFill>
        </p:grpSpPr>
        <p:sp>
          <p:nvSpPr>
            <p:cNvPr id="30"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extLst>
      <p:ext uri="{BB962C8B-B14F-4D97-AF65-F5344CB8AC3E}">
        <p14:creationId xmlns:p14="http://schemas.microsoft.com/office/powerpoint/2010/main" val="513876519"/>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CA6BE8-B47C-828C-0058-98FFF5740AD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AFD3141-1302-43F3-4A14-200BA4293ABA}"/>
              </a:ext>
            </a:extLst>
          </p:cNvPr>
          <p:cNvSpPr txBox="1"/>
          <p:nvPr/>
        </p:nvSpPr>
        <p:spPr>
          <a:xfrm>
            <a:off x="2810435"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一、销项税额的计算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AC35F1F1-2470-1243-A68A-3C3A95A24AFF}"/>
              </a:ext>
            </a:extLst>
          </p:cNvPr>
          <p:cNvSpPr txBox="1"/>
          <p:nvPr/>
        </p:nvSpPr>
        <p:spPr>
          <a:xfrm>
            <a:off x="612000" y="972000"/>
            <a:ext cx="7920000" cy="3314369"/>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增值税一般纳税人发生应税交易的应纳税额，除适用简易计税方法外的，均应该采用以当期销项税额减去当期进项税额计算应纳税额的一般计税方法。其计算公式为：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当期应纳税额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当期销项税额－当期进项税额</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销项税额是指纳税人发生应税交易时，按照销售额与规定税率计算并向购买方收取的增值税税额。销项税额的计算公式为：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销项税额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销售额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适用税率</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（一）一般销售情况下的销售额确认</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销售额，是指纳税人发生应税交易取得的与之相关的价款，包括货币和非货币形式的经济利益对应的全部价款，不包括按照一般计税方法计算的销项税额和按照简易计税方法计算的应纳税额。</a:t>
            </a:r>
          </a:p>
        </p:txBody>
      </p:sp>
    </p:spTree>
    <p:extLst>
      <p:ext uri="{BB962C8B-B14F-4D97-AF65-F5344CB8AC3E}">
        <p14:creationId xmlns:p14="http://schemas.microsoft.com/office/powerpoint/2010/main" val="281363061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FEFFF2-DED5-D12F-A27E-2CF584F1366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191F626-0460-19D9-A28A-38017D5AF99E}"/>
              </a:ext>
            </a:extLst>
          </p:cNvPr>
          <p:cNvSpPr txBox="1"/>
          <p:nvPr/>
        </p:nvSpPr>
        <p:spPr>
          <a:xfrm>
            <a:off x="2810435"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一、销项税额的计算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55BEF2C-7CAA-1550-AA06-8EFAC174B5EF}"/>
              </a:ext>
            </a:extLst>
          </p:cNvPr>
          <p:cNvSpPr txBox="1"/>
          <p:nvPr/>
        </p:nvSpPr>
        <p:spPr>
          <a:xfrm>
            <a:off x="612000" y="972000"/>
            <a:ext cx="7920000" cy="4136132"/>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下列项目不包括在销售额内：</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受托加工应征消费税的消费品所代收代缴的消费税。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同时符合以下条件的代垫运输费用：①承运部门的运输费用发票开具给购买方的；②纳税人将该项发票转交给购买方的。</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符合条件代为收取的政府性基金或者行政事业性收费。</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以委托方名义开具发票代委托方收取的款项。</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销售货物的同时代办保险等而向购买方收取的保险费，以及向购买方收取的代购买方缴纳的车辆购置税、车辆牌照费。</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对于一般纳税人发生的应税交易，采用销售额和销项税额合并定价（含增值税价格）方法的，按下列公式计算销售额：</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销售额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含税销售额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a:t>
            </a:r>
            <a:r>
              <a:rPr lang="zh-CN" altLang="en-US" sz="1600" b="1" dirty="0">
                <a:solidFill>
                  <a:schemeClr val="tx1">
                    <a:lumMod val="75000"/>
                    <a:lumOff val="25000"/>
                  </a:schemeClr>
                </a:solidFill>
                <a:latin typeface="微软雅黑" panose="020B0503020204020204" pitchFamily="34" charset="-122"/>
              </a:rPr>
              <a:t>税率）</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33321012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23F3A6-325D-6111-0731-1422E3D63BA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6148C44-5A17-4B19-3D0B-FB15D090C928}"/>
              </a:ext>
            </a:extLst>
          </p:cNvPr>
          <p:cNvSpPr txBox="1"/>
          <p:nvPr/>
        </p:nvSpPr>
        <p:spPr>
          <a:xfrm>
            <a:off x="2810435"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一、销项税额的计算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293EEAA-8E65-FE52-5BCB-211D45A5D128}"/>
              </a:ext>
            </a:extLst>
          </p:cNvPr>
          <p:cNvSpPr txBox="1"/>
          <p:nvPr/>
        </p:nvSpPr>
        <p:spPr>
          <a:xfrm>
            <a:off x="612000" y="972000"/>
            <a:ext cx="7920000" cy="1310743"/>
          </a:xfrm>
          <a:prstGeom prst="rect">
            <a:avLst/>
          </a:prstGeom>
          <a:noFill/>
        </p:spPr>
        <p:txBody>
          <a:bodyPr wrap="square" lIns="0" tIns="0" rIns="0" bIns="0" rtlCol="0">
            <a:spAutoFit/>
          </a:bodyPr>
          <a:lstStyle/>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2-2】</a:t>
            </a:r>
            <a:r>
              <a:rPr lang="zh-CN" altLang="en-US" sz="1600" dirty="0">
                <a:solidFill>
                  <a:schemeClr val="tx1">
                    <a:lumMod val="75000"/>
                    <a:lumOff val="25000"/>
                  </a:schemeClr>
                </a:solidFill>
                <a:latin typeface="微软雅黑" panose="020B0503020204020204" pitchFamily="34" charset="-122"/>
              </a:rPr>
              <a:t>某企业（一般纳税人）销售农用机械一批，取得不含税销售额</a:t>
            </a:r>
            <a:r>
              <a:rPr lang="en-US" altLang="zh-CN" sz="1600" dirty="0">
                <a:solidFill>
                  <a:schemeClr val="tx1">
                    <a:lumMod val="75000"/>
                    <a:lumOff val="25000"/>
                  </a:schemeClr>
                </a:solidFill>
                <a:latin typeface="微软雅黑" panose="020B0503020204020204" pitchFamily="34" charset="-122"/>
              </a:rPr>
              <a:t>430 000</a:t>
            </a:r>
            <a:r>
              <a:rPr lang="zh-CN" altLang="en-US" sz="1600" dirty="0">
                <a:solidFill>
                  <a:schemeClr val="tx1">
                    <a:lumMod val="75000"/>
                    <a:lumOff val="25000"/>
                  </a:schemeClr>
                </a:solidFill>
                <a:latin typeface="微软雅黑" panose="020B0503020204020204" pitchFamily="34" charset="-122"/>
              </a:rPr>
              <a:t>元，另收取包装费</a:t>
            </a:r>
            <a:r>
              <a:rPr lang="en-US" altLang="zh-CN" sz="1600" dirty="0">
                <a:solidFill>
                  <a:schemeClr val="tx1">
                    <a:lumMod val="75000"/>
                    <a:lumOff val="25000"/>
                  </a:schemeClr>
                </a:solidFill>
                <a:latin typeface="微软雅黑" panose="020B0503020204020204" pitchFamily="34" charset="-122"/>
              </a:rPr>
              <a:t>15 000</a:t>
            </a:r>
            <a:r>
              <a:rPr lang="zh-CN" altLang="en-US" sz="1600" dirty="0">
                <a:solidFill>
                  <a:schemeClr val="tx1">
                    <a:lumMod val="75000"/>
                    <a:lumOff val="25000"/>
                  </a:schemeClr>
                </a:solidFill>
                <a:latin typeface="微软雅黑" panose="020B0503020204020204" pitchFamily="34" charset="-122"/>
              </a:rPr>
              <a:t>元。计算该笔业务的销项税额。</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销项税额＝（</a:t>
            </a:r>
            <a:r>
              <a:rPr lang="en-US" altLang="zh-CN" sz="1600" dirty="0">
                <a:solidFill>
                  <a:schemeClr val="tx1">
                    <a:lumMod val="75000"/>
                    <a:lumOff val="25000"/>
                  </a:schemeClr>
                </a:solidFill>
                <a:latin typeface="微软雅黑" panose="020B0503020204020204" pitchFamily="34" charset="-122"/>
              </a:rPr>
              <a:t>430 000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15 000÷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9%</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×9%</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39 938.53</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17701804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1A22F8-5B66-B14B-73DD-7E44B740798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F5117626-8C8C-B678-94D0-895CB8449B3A}"/>
              </a:ext>
            </a:extLst>
          </p:cNvPr>
          <p:cNvSpPr txBox="1"/>
          <p:nvPr/>
        </p:nvSpPr>
        <p:spPr>
          <a:xfrm>
            <a:off x="2810435"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一、销项税额的计算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545A47A5-2525-2656-B00D-59DA6E1F0FCC}"/>
              </a:ext>
            </a:extLst>
          </p:cNvPr>
          <p:cNvSpPr txBox="1"/>
          <p:nvPr/>
        </p:nvSpPr>
        <p:spPr>
          <a:xfrm>
            <a:off x="612000" y="972000"/>
            <a:ext cx="7920000" cy="2504916"/>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（二）特殊销售方式下销售额的确定</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采取折扣方式销售。</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采取以旧换新方式销售。</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采取还本销售方式销售。</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采取以物易物方式销售。</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包装物押金的税务处理。</a:t>
            </a: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46570503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D51301-339B-9B65-6E31-10407F0A04B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569F3B6B-9A22-E7D7-C94F-9A8F708572A7}"/>
              </a:ext>
            </a:extLst>
          </p:cNvPr>
          <p:cNvSpPr txBox="1"/>
          <p:nvPr/>
        </p:nvSpPr>
        <p:spPr>
          <a:xfrm>
            <a:off x="2810435"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一、销项税额的计算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9638FD0F-02F3-E52A-FC72-F8236562FC72}"/>
              </a:ext>
            </a:extLst>
          </p:cNvPr>
          <p:cNvSpPr txBox="1"/>
          <p:nvPr/>
        </p:nvSpPr>
        <p:spPr>
          <a:xfrm>
            <a:off x="612000" y="972000"/>
            <a:ext cx="7920000" cy="4059188"/>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（三）按差额确认销售额的情形</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金融商品转让的销售额。</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经纪代理服务的销售额。</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融资租赁和融资性售后回租业务的销售额。</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航空运输企业的销售额，不包括代收的机场建设费和代售其他航空运输企业客票而代收转付的价款。</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一般纳税人提供客运场站服务，以其取得的全部价款，扣除支付给承运方运费后的余额为销售额。</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纳税人提供旅游服务，可以选择以取得的全部价款，扣除向旅游服务购买方收取并支付给其他单位或者个人的住宿费、餐饮费、交通费、签证费、门票费和支付给其他接团旅游企业的旅游费用后的余额为销售额。</a:t>
            </a: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43014389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DE2DF1-E793-E9C1-C7FC-68953256EE35}"/>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D2D938C-2FDE-991D-3752-5F8816E9840E}"/>
              </a:ext>
            </a:extLst>
          </p:cNvPr>
          <p:cNvSpPr txBox="1"/>
          <p:nvPr/>
        </p:nvSpPr>
        <p:spPr>
          <a:xfrm>
            <a:off x="2810435"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一、销项税额的计算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E7869E2-2214-DCE8-D400-5000237054FF}"/>
              </a:ext>
            </a:extLst>
          </p:cNvPr>
          <p:cNvSpPr txBox="1"/>
          <p:nvPr/>
        </p:nvSpPr>
        <p:spPr>
          <a:xfrm>
            <a:off x="612000" y="972000"/>
            <a:ext cx="7920000" cy="2941959"/>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房地产开发企业中的一般纳税人销售其开发的房地产项目（选择简易计税方法的房地产老项目除外），以取得的全部价款扣除受让土地时向政府部门支付的土地价款后的余额为销售额。</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银行业金融机构、金融资产管理公司中的一般纳税人处置抵债不动产，可选择以取得的全部价款扣除取得该抵债不动产时的作价为销售额，适用</a:t>
            </a:r>
            <a:r>
              <a:rPr lang="en-US" altLang="zh-CN" sz="1600" dirty="0">
                <a:solidFill>
                  <a:schemeClr val="tx1">
                    <a:lumMod val="75000"/>
                    <a:lumOff val="25000"/>
                  </a:schemeClr>
                </a:solidFill>
                <a:latin typeface="微软雅黑" panose="020B0503020204020204" pitchFamily="34" charset="-122"/>
              </a:rPr>
              <a:t>9%</a:t>
            </a:r>
            <a:r>
              <a:rPr lang="zh-CN" altLang="en-US" sz="1600" dirty="0">
                <a:solidFill>
                  <a:schemeClr val="tx1">
                    <a:lumMod val="75000"/>
                    <a:lumOff val="25000"/>
                  </a:schemeClr>
                </a:solidFill>
                <a:latin typeface="微软雅黑" panose="020B0503020204020204" pitchFamily="34" charset="-122"/>
              </a:rPr>
              <a:t>征收率计算缴纳增值税。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9.</a:t>
            </a:r>
            <a:r>
              <a:rPr lang="zh-CN" altLang="en-US" sz="1600" dirty="0">
                <a:solidFill>
                  <a:schemeClr val="tx1">
                    <a:lumMod val="75000"/>
                    <a:lumOff val="25000"/>
                  </a:schemeClr>
                </a:solidFill>
                <a:latin typeface="微软雅黑" panose="020B0503020204020204" pitchFamily="34" charset="-122"/>
              </a:rPr>
              <a:t>纳税人按照上述第</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项的规定从全部价款中扣除的价款，应当取得符合法律、行政法规和国家税务总局规定的有效凭证。否则，不得扣除。</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09830451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4029A2-CC74-5EAB-15E7-1B482AFDD981}"/>
            </a:ext>
          </a:extLst>
        </p:cNvPr>
        <p:cNvGrpSpPr/>
        <p:nvPr/>
      </p:nvGrpSpPr>
      <p:grpSpPr>
        <a:xfrm>
          <a:off x="0" y="0"/>
          <a:ext cx="0" cy="0"/>
          <a:chOff x="0" y="0"/>
          <a:chExt cx="0" cy="0"/>
        </a:xfrm>
      </p:grpSpPr>
      <p:sp>
        <p:nvSpPr>
          <p:cNvPr id="28" name="任意多边形 27">
            <a:extLst>
              <a:ext uri="{FF2B5EF4-FFF2-40B4-BE49-F238E27FC236}">
                <a16:creationId xmlns:a16="http://schemas.microsoft.com/office/drawing/2014/main" id="{4A9C2889-C2EF-77DE-A3A9-243762443B01}"/>
              </a:ext>
            </a:extLst>
          </p:cNvPr>
          <p:cNvSpPr/>
          <p:nvPr/>
        </p:nvSpPr>
        <p:spPr>
          <a:xfrm>
            <a:off x="-89125" y="0"/>
            <a:ext cx="2128342" cy="5143500"/>
          </a:xfrm>
          <a:custGeom>
            <a:avLst/>
            <a:gdLst>
              <a:gd name="connsiteX0" fmla="*/ 0 w 2837789"/>
              <a:gd name="connsiteY0" fmla="*/ 0 h 6858000"/>
              <a:gd name="connsiteX1" fmla="*/ 537934 w 2837789"/>
              <a:gd name="connsiteY1" fmla="*/ 0 h 6858000"/>
              <a:gd name="connsiteX2" fmla="*/ 704850 w 2837789"/>
              <a:gd name="connsiteY2" fmla="*/ 0 h 6858000"/>
              <a:gd name="connsiteX3" fmla="*/ 2837789 w 2837789"/>
              <a:gd name="connsiteY3" fmla="*/ 0 h 6858000"/>
              <a:gd name="connsiteX4" fmla="*/ 2837789 w 2837789"/>
              <a:gd name="connsiteY4" fmla="*/ 395378 h 6858000"/>
              <a:gd name="connsiteX5" fmla="*/ 2618085 w 2837789"/>
              <a:gd name="connsiteY5" fmla="*/ 417526 h 6858000"/>
              <a:gd name="connsiteX6" fmla="*/ 1747634 w 2837789"/>
              <a:gd name="connsiteY6" fmla="*/ 1485534 h 6858000"/>
              <a:gd name="connsiteX7" fmla="*/ 2618085 w 2837789"/>
              <a:gd name="connsiteY7" fmla="*/ 2553542 h 6858000"/>
              <a:gd name="connsiteX8" fmla="*/ 2837789 w 2837789"/>
              <a:gd name="connsiteY8" fmla="*/ 2575690 h 6858000"/>
              <a:gd name="connsiteX9" fmla="*/ 2837789 w 2837789"/>
              <a:gd name="connsiteY9" fmla="*/ 6858000 h 6858000"/>
              <a:gd name="connsiteX10" fmla="*/ 704850 w 2837789"/>
              <a:gd name="connsiteY10" fmla="*/ 6858000 h 6858000"/>
              <a:gd name="connsiteX11" fmla="*/ 537934 w 2837789"/>
              <a:gd name="connsiteY11" fmla="*/ 6858000 h 6858000"/>
              <a:gd name="connsiteX12" fmla="*/ 0 w 2837789"/>
              <a:gd name="connsiteY1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37789" h="6858000">
                <a:moveTo>
                  <a:pt x="0" y="0"/>
                </a:moveTo>
                <a:lnTo>
                  <a:pt x="537934" y="0"/>
                </a:lnTo>
                <a:lnTo>
                  <a:pt x="704850" y="0"/>
                </a:lnTo>
                <a:lnTo>
                  <a:pt x="2837789" y="0"/>
                </a:lnTo>
                <a:lnTo>
                  <a:pt x="2837789" y="395378"/>
                </a:lnTo>
                <a:lnTo>
                  <a:pt x="2618085" y="417526"/>
                </a:lnTo>
                <a:cubicBezTo>
                  <a:pt x="2121320" y="519179"/>
                  <a:pt x="1747634" y="958717"/>
                  <a:pt x="1747634" y="1485534"/>
                </a:cubicBezTo>
                <a:cubicBezTo>
                  <a:pt x="1747634" y="2012352"/>
                  <a:pt x="2121320" y="2451889"/>
                  <a:pt x="2618085" y="2553542"/>
                </a:cubicBezTo>
                <a:lnTo>
                  <a:pt x="2837789" y="2575690"/>
                </a:lnTo>
                <a:lnTo>
                  <a:pt x="2837789" y="6858000"/>
                </a:lnTo>
                <a:lnTo>
                  <a:pt x="704850" y="6858000"/>
                </a:lnTo>
                <a:lnTo>
                  <a:pt x="537934" y="6858000"/>
                </a:lnTo>
                <a:lnTo>
                  <a:pt x="0" y="68580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endParaRPr>
          </a:p>
        </p:txBody>
      </p:sp>
      <p:grpSp>
        <p:nvGrpSpPr>
          <p:cNvPr id="4" name="组合 3">
            <a:extLst>
              <a:ext uri="{FF2B5EF4-FFF2-40B4-BE49-F238E27FC236}">
                <a16:creationId xmlns:a16="http://schemas.microsoft.com/office/drawing/2014/main" id="{8CDD0829-5165-9991-F9E8-E4FAC95B1C83}"/>
              </a:ext>
            </a:extLst>
          </p:cNvPr>
          <p:cNvGrpSpPr/>
          <p:nvPr/>
        </p:nvGrpSpPr>
        <p:grpSpPr>
          <a:xfrm>
            <a:off x="1145002" y="219936"/>
            <a:ext cx="1788430" cy="1788430"/>
            <a:chOff x="4240335" y="3008435"/>
            <a:chExt cx="3711332" cy="3711332"/>
          </a:xfrm>
        </p:grpSpPr>
        <p:sp>
          <p:nvSpPr>
            <p:cNvPr id="5" name="椭圆 4">
              <a:extLst>
                <a:ext uri="{FF2B5EF4-FFF2-40B4-BE49-F238E27FC236}">
                  <a16:creationId xmlns:a16="http://schemas.microsoft.com/office/drawing/2014/main" id="{A9DF9A19-71B2-1F50-9C7E-D5C641AF7873}"/>
                </a:ext>
              </a:extLst>
            </p:cNvPr>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6" name="组合 5">
              <a:extLst>
                <a:ext uri="{FF2B5EF4-FFF2-40B4-BE49-F238E27FC236}">
                  <a16:creationId xmlns:a16="http://schemas.microsoft.com/office/drawing/2014/main" id="{7EEB2905-BCDD-1860-6D34-24DFA2F87132}"/>
                </a:ext>
              </a:extLst>
            </p:cNvPr>
            <p:cNvGrpSpPr/>
            <p:nvPr/>
          </p:nvGrpSpPr>
          <p:grpSpPr>
            <a:xfrm>
              <a:off x="4710169" y="3478269"/>
              <a:ext cx="2771663" cy="2771663"/>
              <a:chOff x="2193191" y="1899415"/>
              <a:chExt cx="2421376" cy="2421376"/>
            </a:xfrm>
            <a:effectLst/>
          </p:grpSpPr>
          <p:sp>
            <p:nvSpPr>
              <p:cNvPr id="7" name="椭圆 6">
                <a:extLst>
                  <a:ext uri="{FF2B5EF4-FFF2-40B4-BE49-F238E27FC236}">
                    <a16:creationId xmlns:a16="http://schemas.microsoft.com/office/drawing/2014/main" id="{E58F587A-48E3-B324-EB71-7F3E5E15D893}"/>
                  </a:ext>
                </a:extLst>
              </p:cNvPr>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8" name="椭圆 7">
                <a:extLst>
                  <a:ext uri="{FF2B5EF4-FFF2-40B4-BE49-F238E27FC236}">
                    <a16:creationId xmlns:a16="http://schemas.microsoft.com/office/drawing/2014/main" id="{2440BE7E-B354-5B3A-181C-E6F416A73A69}"/>
                  </a:ext>
                </a:extLst>
              </p:cNvPr>
              <p:cNvSpPr/>
              <p:nvPr/>
            </p:nvSpPr>
            <p:spPr>
              <a:xfrm>
                <a:off x="2345502" y="2051726"/>
                <a:ext cx="2116756" cy="2116756"/>
              </a:xfrm>
              <a:prstGeom prst="ellipse">
                <a:avLst/>
              </a:prstGeom>
              <a:solidFill>
                <a:schemeClr val="bg1">
                  <a:lumMod val="95000"/>
                </a:schemeClr>
              </a:solidFill>
              <a:ln w="50800">
                <a:no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panose="020F0502020204030204"/>
                  <a:ea typeface="宋体" panose="02010600030101010101" pitchFamily="2" charset="-122"/>
                </a:endParaRPr>
              </a:p>
            </p:txBody>
          </p:sp>
        </p:grpSp>
      </p:grpSp>
      <p:sp>
        <p:nvSpPr>
          <p:cNvPr id="15" name="文本框 14">
            <a:extLst>
              <a:ext uri="{FF2B5EF4-FFF2-40B4-BE49-F238E27FC236}">
                <a16:creationId xmlns:a16="http://schemas.microsoft.com/office/drawing/2014/main" id="{6B7DA69E-B9E5-A22D-4EBD-03C42F561F57}"/>
              </a:ext>
            </a:extLst>
          </p:cNvPr>
          <p:cNvSpPr txBox="1"/>
          <p:nvPr/>
        </p:nvSpPr>
        <p:spPr>
          <a:xfrm>
            <a:off x="2827575" y="558536"/>
            <a:ext cx="3179649" cy="530915"/>
          </a:xfrm>
          <a:prstGeom prst="rect">
            <a:avLst/>
          </a:prstGeom>
          <a:noFill/>
        </p:spPr>
        <p:txBody>
          <a:bodyPr wrap="square" lIns="68580" tIns="34290" rIns="68580" bIns="34290" rtlCol="0">
            <a:spAutoFit/>
          </a:bodyPr>
          <a:lstStyle/>
          <a:p>
            <a:r>
              <a:rPr lang="en-US" altLang="zh-CN" sz="3000" dirty="0">
                <a:solidFill>
                  <a:schemeClr val="tx1">
                    <a:lumMod val="65000"/>
                    <a:lumOff val="35000"/>
                  </a:schemeClr>
                </a:solidFill>
                <a:latin typeface="+mn-ea"/>
              </a:rPr>
              <a:t>CONTENTS </a:t>
            </a:r>
            <a:endParaRPr lang="zh-CN" altLang="en-US" sz="3000" dirty="0">
              <a:solidFill>
                <a:schemeClr val="tx1">
                  <a:lumMod val="65000"/>
                  <a:lumOff val="35000"/>
                </a:schemeClr>
              </a:solidFill>
              <a:latin typeface="+mn-ea"/>
            </a:endParaRPr>
          </a:p>
        </p:txBody>
      </p:sp>
      <p:sp>
        <p:nvSpPr>
          <p:cNvPr id="27" name="文本框 14">
            <a:extLst>
              <a:ext uri="{FF2B5EF4-FFF2-40B4-BE49-F238E27FC236}">
                <a16:creationId xmlns:a16="http://schemas.microsoft.com/office/drawing/2014/main" id="{DA8EC0C9-6C06-5569-F622-CD1376526A17}"/>
              </a:ext>
            </a:extLst>
          </p:cNvPr>
          <p:cNvSpPr txBox="1"/>
          <p:nvPr/>
        </p:nvSpPr>
        <p:spPr>
          <a:xfrm>
            <a:off x="1368009" y="830698"/>
            <a:ext cx="1269334" cy="530915"/>
          </a:xfrm>
          <a:prstGeom prst="rect">
            <a:avLst/>
          </a:prstGeom>
          <a:noFill/>
        </p:spPr>
        <p:txBody>
          <a:bodyPr wrap="square" lIns="68580" tIns="34290" rIns="68580" bIns="34290" rtlCol="0">
            <a:spAutoFit/>
          </a:bodyPr>
          <a:lstStyle/>
          <a:p>
            <a:pPr algn="ctr"/>
            <a:r>
              <a:rPr lang="zh-CN" altLang="en-US" sz="3000" dirty="0">
                <a:solidFill>
                  <a:schemeClr val="tx1">
                    <a:lumMod val="65000"/>
                    <a:lumOff val="35000"/>
                  </a:schemeClr>
                </a:solidFill>
                <a:latin typeface="ITC Avant Garde Std XLt" panose="020B0302020202020204" pitchFamily="34" charset="0"/>
              </a:rPr>
              <a:t>目录</a:t>
            </a:r>
            <a:endParaRPr lang="zh-CN" altLang="en-US" sz="3000" dirty="0">
              <a:solidFill>
                <a:schemeClr val="tx1">
                  <a:lumMod val="65000"/>
                  <a:lumOff val="35000"/>
                </a:schemeClr>
              </a:solidFill>
              <a:latin typeface="ITC Avant Garde Std XLt"/>
            </a:endParaRPr>
          </a:p>
        </p:txBody>
      </p:sp>
      <p:sp>
        <p:nvSpPr>
          <p:cNvPr id="41" name="圆角矩形 40">
            <a:extLst>
              <a:ext uri="{FF2B5EF4-FFF2-40B4-BE49-F238E27FC236}">
                <a16:creationId xmlns:a16="http://schemas.microsoft.com/office/drawing/2014/main" id="{91AD7AAC-A9EE-5942-95A2-66DEAFC6D321}"/>
              </a:ext>
            </a:extLst>
          </p:cNvPr>
          <p:cNvSpPr/>
          <p:nvPr/>
        </p:nvSpPr>
        <p:spPr>
          <a:xfrm>
            <a:off x="2906495" y="1135438"/>
            <a:ext cx="3642223" cy="45719"/>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23" name="组合 15">
            <a:extLst>
              <a:ext uri="{FF2B5EF4-FFF2-40B4-BE49-F238E27FC236}">
                <a16:creationId xmlns:a16="http://schemas.microsoft.com/office/drawing/2014/main" id="{7FF9F6AD-0377-A83C-DAAB-78FDB5F5254A}"/>
              </a:ext>
            </a:extLst>
          </p:cNvPr>
          <p:cNvGrpSpPr/>
          <p:nvPr/>
        </p:nvGrpSpPr>
        <p:grpSpPr bwMode="auto">
          <a:xfrm>
            <a:off x="3240848" y="1351397"/>
            <a:ext cx="2445794" cy="503999"/>
            <a:chOff x="4247963" y="2095837"/>
            <a:chExt cx="2560663" cy="527844"/>
          </a:xfrm>
        </p:grpSpPr>
        <p:sp>
          <p:nvSpPr>
            <p:cNvPr id="24" name="TextBox 6">
              <a:extLst>
                <a:ext uri="{FF2B5EF4-FFF2-40B4-BE49-F238E27FC236}">
                  <a16:creationId xmlns:a16="http://schemas.microsoft.com/office/drawing/2014/main" id="{CAA96122-3D96-E0AA-5BC5-EB214BA899F1}"/>
                </a:ext>
              </a:extLst>
            </p:cNvPr>
            <p:cNvSpPr txBox="1"/>
            <p:nvPr/>
          </p:nvSpPr>
          <p:spPr>
            <a:xfrm>
              <a:off x="5004129" y="2150241"/>
              <a:ext cx="1804497"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简易计税方法</a:t>
              </a:r>
            </a:p>
          </p:txBody>
        </p:sp>
        <p:sp>
          <p:nvSpPr>
            <p:cNvPr id="25" name="圆角矩形​​ 10">
              <a:extLst>
                <a:ext uri="{FF2B5EF4-FFF2-40B4-BE49-F238E27FC236}">
                  <a16:creationId xmlns:a16="http://schemas.microsoft.com/office/drawing/2014/main" id="{6B409CD1-0B42-26BB-CBFE-48E74300F12F}"/>
                </a:ext>
              </a:extLst>
            </p:cNvPr>
            <p:cNvSpPr>
              <a:spLocks noChangeArrowheads="1"/>
            </p:cNvSpPr>
            <p:nvPr/>
          </p:nvSpPr>
          <p:spPr bwMode="auto">
            <a:xfrm>
              <a:off x="4247963" y="2095837"/>
              <a:ext cx="527671" cy="527844"/>
            </a:xfrm>
            <a:prstGeom prst="roundRect">
              <a:avLst>
                <a:gd name="adj" fmla="val 16667"/>
              </a:avLst>
            </a:prstGeom>
            <a:solidFill>
              <a:srgbClr val="FFBF53"/>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5</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2" name="组合 16">
            <a:extLst>
              <a:ext uri="{FF2B5EF4-FFF2-40B4-BE49-F238E27FC236}">
                <a16:creationId xmlns:a16="http://schemas.microsoft.com/office/drawing/2014/main" id="{2CD16BAA-1878-403E-D1FA-DE2B1D5D9ED7}"/>
              </a:ext>
            </a:extLst>
          </p:cNvPr>
          <p:cNvGrpSpPr/>
          <p:nvPr/>
        </p:nvGrpSpPr>
        <p:grpSpPr bwMode="auto">
          <a:xfrm>
            <a:off x="3240848" y="2058870"/>
            <a:ext cx="3471717" cy="503999"/>
            <a:chOff x="4247964" y="2095837"/>
            <a:chExt cx="3634771" cy="527844"/>
          </a:xfrm>
        </p:grpSpPr>
        <p:sp>
          <p:nvSpPr>
            <p:cNvPr id="43" name="TextBox 17">
              <a:extLst>
                <a:ext uri="{FF2B5EF4-FFF2-40B4-BE49-F238E27FC236}">
                  <a16:creationId xmlns:a16="http://schemas.microsoft.com/office/drawing/2014/main" id="{3287E2B5-DC61-8FA2-C3A3-9204BD7BC0AB}"/>
                </a:ext>
              </a:extLst>
            </p:cNvPr>
            <p:cNvSpPr txBox="1"/>
            <p:nvPr/>
          </p:nvSpPr>
          <p:spPr>
            <a:xfrm>
              <a:off x="5004131" y="2150241"/>
              <a:ext cx="2878604"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进口环节增值税的征收</a:t>
              </a:r>
            </a:p>
          </p:txBody>
        </p:sp>
        <p:sp>
          <p:nvSpPr>
            <p:cNvPr id="44" name="圆角矩形​​ 18">
              <a:extLst>
                <a:ext uri="{FF2B5EF4-FFF2-40B4-BE49-F238E27FC236}">
                  <a16:creationId xmlns:a16="http://schemas.microsoft.com/office/drawing/2014/main" id="{80321B58-A924-135E-1717-7664AB8672F9}"/>
                </a:ext>
              </a:extLst>
            </p:cNvPr>
            <p:cNvSpPr>
              <a:spLocks noChangeArrowheads="1"/>
            </p:cNvSpPr>
            <p:nvPr/>
          </p:nvSpPr>
          <p:spPr bwMode="auto">
            <a:xfrm>
              <a:off x="4247964" y="2095837"/>
              <a:ext cx="527671" cy="527844"/>
            </a:xfrm>
            <a:prstGeom prst="roundRect">
              <a:avLst>
                <a:gd name="adj" fmla="val 16667"/>
              </a:avLst>
            </a:prstGeom>
            <a:solidFill>
              <a:srgbClr val="595959"/>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6</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6" name="组合 20">
            <a:extLst>
              <a:ext uri="{FF2B5EF4-FFF2-40B4-BE49-F238E27FC236}">
                <a16:creationId xmlns:a16="http://schemas.microsoft.com/office/drawing/2014/main" id="{288D12C0-DD19-781E-07AC-D113F7B8EC75}"/>
              </a:ext>
            </a:extLst>
          </p:cNvPr>
          <p:cNvGrpSpPr/>
          <p:nvPr/>
        </p:nvGrpSpPr>
        <p:grpSpPr bwMode="auto">
          <a:xfrm>
            <a:off x="3240849" y="2766343"/>
            <a:ext cx="5780040" cy="503999"/>
            <a:chOff x="4247964" y="2095837"/>
            <a:chExt cx="6051512" cy="527844"/>
          </a:xfrm>
        </p:grpSpPr>
        <p:sp>
          <p:nvSpPr>
            <p:cNvPr id="47" name="TextBox 21">
              <a:extLst>
                <a:ext uri="{FF2B5EF4-FFF2-40B4-BE49-F238E27FC236}">
                  <a16:creationId xmlns:a16="http://schemas.microsoft.com/office/drawing/2014/main" id="{D126D3F9-0A8D-0190-5C09-3104A69BF3DF}"/>
                </a:ext>
              </a:extLst>
            </p:cNvPr>
            <p:cNvSpPr txBox="1"/>
            <p:nvPr/>
          </p:nvSpPr>
          <p:spPr>
            <a:xfrm>
              <a:off x="5004131" y="2150241"/>
              <a:ext cx="5295345"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出口和跨境业务增值税的退（免）税和征税</a:t>
              </a:r>
            </a:p>
          </p:txBody>
        </p:sp>
        <p:sp>
          <p:nvSpPr>
            <p:cNvPr id="48" name="圆角矩形​​ 22">
              <a:extLst>
                <a:ext uri="{FF2B5EF4-FFF2-40B4-BE49-F238E27FC236}">
                  <a16:creationId xmlns:a16="http://schemas.microsoft.com/office/drawing/2014/main" id="{38C1AA4B-CD71-FA2E-C232-E56C1F1D4470}"/>
                </a:ext>
              </a:extLst>
            </p:cNvPr>
            <p:cNvSpPr>
              <a:spLocks noChangeArrowheads="1"/>
            </p:cNvSpPr>
            <p:nvPr/>
          </p:nvSpPr>
          <p:spPr bwMode="auto">
            <a:xfrm>
              <a:off x="4247964" y="2095837"/>
              <a:ext cx="527671" cy="527844"/>
            </a:xfrm>
            <a:prstGeom prst="roundRect">
              <a:avLst>
                <a:gd name="adj" fmla="val 16667"/>
              </a:avLst>
            </a:prstGeom>
            <a:solidFill>
              <a:srgbClr val="0070C0"/>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7</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50" name="组合 24">
            <a:extLst>
              <a:ext uri="{FF2B5EF4-FFF2-40B4-BE49-F238E27FC236}">
                <a16:creationId xmlns:a16="http://schemas.microsoft.com/office/drawing/2014/main" id="{63F93598-D606-F662-7641-291AED4F6929}"/>
              </a:ext>
            </a:extLst>
          </p:cNvPr>
          <p:cNvGrpSpPr/>
          <p:nvPr/>
        </p:nvGrpSpPr>
        <p:grpSpPr bwMode="auto">
          <a:xfrm>
            <a:off x="3240849" y="3473816"/>
            <a:ext cx="2702274" cy="504000"/>
            <a:chOff x="4247964" y="2095126"/>
            <a:chExt cx="2829193" cy="529182"/>
          </a:xfrm>
        </p:grpSpPr>
        <p:sp>
          <p:nvSpPr>
            <p:cNvPr id="51" name="TextBox 25">
              <a:extLst>
                <a:ext uri="{FF2B5EF4-FFF2-40B4-BE49-F238E27FC236}">
                  <a16:creationId xmlns:a16="http://schemas.microsoft.com/office/drawing/2014/main" id="{81FEBF37-9730-2961-F29A-408DDA163844}"/>
                </a:ext>
              </a:extLst>
            </p:cNvPr>
            <p:cNvSpPr txBox="1"/>
            <p:nvPr/>
          </p:nvSpPr>
          <p:spPr>
            <a:xfrm>
              <a:off x="5004131" y="2149666"/>
              <a:ext cx="2073026" cy="420101"/>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税收优惠和征管</a:t>
              </a:r>
            </a:p>
          </p:txBody>
        </p:sp>
        <p:sp>
          <p:nvSpPr>
            <p:cNvPr id="52" name="圆角矩形​​ 26">
              <a:extLst>
                <a:ext uri="{FF2B5EF4-FFF2-40B4-BE49-F238E27FC236}">
                  <a16:creationId xmlns:a16="http://schemas.microsoft.com/office/drawing/2014/main" id="{FB9665FB-5ED5-40C9-6E87-371734770F84}"/>
                </a:ext>
              </a:extLst>
            </p:cNvPr>
            <p:cNvSpPr>
              <a:spLocks noChangeArrowheads="1"/>
            </p:cNvSpPr>
            <p:nvPr/>
          </p:nvSpPr>
          <p:spPr bwMode="auto">
            <a:xfrm>
              <a:off x="4247964" y="2095126"/>
              <a:ext cx="527671" cy="529182"/>
            </a:xfrm>
            <a:prstGeom prst="roundRect">
              <a:avLst>
                <a:gd name="adj" fmla="val 16667"/>
              </a:avLst>
            </a:prstGeom>
            <a:solidFill>
              <a:srgbClr val="77448C"/>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8</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2" name="组合 15">
            <a:extLst>
              <a:ext uri="{FF2B5EF4-FFF2-40B4-BE49-F238E27FC236}">
                <a16:creationId xmlns:a16="http://schemas.microsoft.com/office/drawing/2014/main" id="{91067176-3114-3D49-D911-D78123720861}"/>
              </a:ext>
            </a:extLst>
          </p:cNvPr>
          <p:cNvGrpSpPr/>
          <p:nvPr/>
        </p:nvGrpSpPr>
        <p:grpSpPr bwMode="auto">
          <a:xfrm>
            <a:off x="3240848" y="4181289"/>
            <a:ext cx="3728196" cy="503999"/>
            <a:chOff x="4247963" y="2095837"/>
            <a:chExt cx="3903294" cy="527844"/>
          </a:xfrm>
        </p:grpSpPr>
        <p:sp>
          <p:nvSpPr>
            <p:cNvPr id="3" name="TextBox 6">
              <a:extLst>
                <a:ext uri="{FF2B5EF4-FFF2-40B4-BE49-F238E27FC236}">
                  <a16:creationId xmlns:a16="http://schemas.microsoft.com/office/drawing/2014/main" id="{7A165BBD-BFE3-A97E-87DB-0B9892E41271}"/>
                </a:ext>
              </a:extLst>
            </p:cNvPr>
            <p:cNvSpPr txBox="1"/>
            <p:nvPr/>
          </p:nvSpPr>
          <p:spPr>
            <a:xfrm>
              <a:off x="5004129" y="2150241"/>
              <a:ext cx="3147128"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增值税发票的使用及管理</a:t>
              </a:r>
            </a:p>
          </p:txBody>
        </p:sp>
        <p:sp>
          <p:nvSpPr>
            <p:cNvPr id="9" name="圆角矩形​​ 10">
              <a:extLst>
                <a:ext uri="{FF2B5EF4-FFF2-40B4-BE49-F238E27FC236}">
                  <a16:creationId xmlns:a16="http://schemas.microsoft.com/office/drawing/2014/main" id="{C2997F4B-7DBE-EFF2-3B08-6888185AA9EC}"/>
                </a:ext>
              </a:extLst>
            </p:cNvPr>
            <p:cNvSpPr>
              <a:spLocks noChangeArrowheads="1"/>
            </p:cNvSpPr>
            <p:nvPr/>
          </p:nvSpPr>
          <p:spPr bwMode="auto">
            <a:xfrm>
              <a:off x="4247963" y="2095837"/>
              <a:ext cx="527671" cy="527844"/>
            </a:xfrm>
            <a:prstGeom prst="roundRect">
              <a:avLst>
                <a:gd name="adj" fmla="val 16667"/>
              </a:avLst>
            </a:prstGeom>
            <a:solidFill>
              <a:srgbClr val="FFBF53"/>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9</a:t>
              </a:r>
              <a:endParaRPr lang="zh-CN" altLang="en-US" sz="3200" dirty="0">
                <a:solidFill>
                  <a:srgbClr val="FFFFFF"/>
                </a:solidFill>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223164661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grpId="0" nodeType="with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fill="hold"/>
                                        <p:tgtEl>
                                          <p:spTgt spid="42"/>
                                        </p:tgtEl>
                                        <p:attrNameLst>
                                          <p:attrName>ppt_x</p:attrName>
                                        </p:attrNameLst>
                                      </p:cBhvr>
                                      <p:tavLst>
                                        <p:tav tm="0">
                                          <p:val>
                                            <p:strVal val="1+#ppt_w/2"/>
                                          </p:val>
                                        </p:tav>
                                        <p:tav tm="100000">
                                          <p:val>
                                            <p:strVal val="#ppt_x"/>
                                          </p:val>
                                        </p:tav>
                                      </p:tavLst>
                                    </p:anim>
                                    <p:anim calcmode="lin" valueType="num">
                                      <p:cBhvr additive="base">
                                        <p:cTn id="27" dur="500" fill="hold"/>
                                        <p:tgtEl>
                                          <p:spTgt spid="42"/>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2" presetClass="entr" presetSubtype="2"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1+#ppt_w/2"/>
                                          </p:val>
                                        </p:tav>
                                        <p:tav tm="100000">
                                          <p:val>
                                            <p:strVal val="#ppt_x"/>
                                          </p:val>
                                        </p:tav>
                                      </p:tavLst>
                                    </p:anim>
                                    <p:anim calcmode="lin" valueType="num">
                                      <p:cBhvr additive="base">
                                        <p:cTn id="32" dur="500" fill="hold"/>
                                        <p:tgtEl>
                                          <p:spTgt spid="46"/>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2" presetClass="entr" presetSubtype="2" fill="hold" nodeType="afterEffect">
                                  <p:stCondLst>
                                    <p:cond delay="0"/>
                                  </p:stCondLst>
                                  <p:childTnLst>
                                    <p:set>
                                      <p:cBhvr>
                                        <p:cTn id="35" dur="1" fill="hold">
                                          <p:stCondLst>
                                            <p:cond delay="0"/>
                                          </p:stCondLst>
                                        </p:cTn>
                                        <p:tgtEl>
                                          <p:spTgt spid="50"/>
                                        </p:tgtEl>
                                        <p:attrNameLst>
                                          <p:attrName>style.visibility</p:attrName>
                                        </p:attrNameLst>
                                      </p:cBhvr>
                                      <p:to>
                                        <p:strVal val="visible"/>
                                      </p:to>
                                    </p:set>
                                    <p:anim calcmode="lin" valueType="num">
                                      <p:cBhvr additive="base">
                                        <p:cTn id="36" dur="500" fill="hold"/>
                                        <p:tgtEl>
                                          <p:spTgt spid="50"/>
                                        </p:tgtEl>
                                        <p:attrNameLst>
                                          <p:attrName>ppt_x</p:attrName>
                                        </p:attrNameLst>
                                      </p:cBhvr>
                                      <p:tavLst>
                                        <p:tav tm="0">
                                          <p:val>
                                            <p:strVal val="1+#ppt_w/2"/>
                                          </p:val>
                                        </p:tav>
                                        <p:tav tm="100000">
                                          <p:val>
                                            <p:strVal val="#ppt_x"/>
                                          </p:val>
                                        </p:tav>
                                      </p:tavLst>
                                    </p:anim>
                                    <p:anim calcmode="lin" valueType="num">
                                      <p:cBhvr additive="base">
                                        <p:cTn id="37" dur="500" fill="hold"/>
                                        <p:tgtEl>
                                          <p:spTgt spid="50"/>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2" presetClass="entr" presetSubtype="2"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500" fill="hold"/>
                                        <p:tgtEl>
                                          <p:spTgt spid="2"/>
                                        </p:tgtEl>
                                        <p:attrNameLst>
                                          <p:attrName>ppt_x</p:attrName>
                                        </p:attrNameLst>
                                      </p:cBhvr>
                                      <p:tavLst>
                                        <p:tav tm="0">
                                          <p:val>
                                            <p:strVal val="1+#ppt_w/2"/>
                                          </p:val>
                                        </p:tav>
                                        <p:tav tm="100000">
                                          <p:val>
                                            <p:strVal val="#ppt_x"/>
                                          </p:val>
                                        </p:tav>
                                      </p:tavLst>
                                    </p:anim>
                                    <p:anim calcmode="lin" valueType="num">
                                      <p:cBhvr additive="base">
                                        <p:cTn id="4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p:bldP spid="4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DA4FBF-7D02-221A-A67D-EEBBD920B6E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B5DC17D8-BA99-5EBA-3BBD-5FDB4D474BC4}"/>
              </a:ext>
            </a:extLst>
          </p:cNvPr>
          <p:cNvSpPr txBox="1"/>
          <p:nvPr/>
        </p:nvSpPr>
        <p:spPr>
          <a:xfrm>
            <a:off x="2810435"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一、销项税额的计算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0A515D3-7751-FE3A-E9C6-BF0FFFCA6CCE}"/>
              </a:ext>
            </a:extLst>
          </p:cNvPr>
          <p:cNvSpPr txBox="1"/>
          <p:nvPr/>
        </p:nvSpPr>
        <p:spPr>
          <a:xfrm>
            <a:off x="612000" y="972000"/>
            <a:ext cx="7920000" cy="2504916"/>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（四）视同发生应税交易的销售额确定</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按照纳税人最近时期发生同类应税交易的平均价格确定。</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按照其他纳税人最近时期发生同类应税交易的平均价格确定。</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按照组成计税价格确定。组成计税价格的公式为；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组成计税价格</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成本</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a:t>
            </a:r>
            <a:r>
              <a:rPr lang="zh-CN" altLang="en-US" sz="1600" b="1" dirty="0">
                <a:solidFill>
                  <a:schemeClr val="tx1">
                    <a:lumMod val="75000"/>
                    <a:lumOff val="25000"/>
                  </a:schemeClr>
                </a:solidFill>
                <a:latin typeface="微软雅黑" panose="020B0503020204020204" pitchFamily="34" charset="-122"/>
              </a:rPr>
              <a:t>成本利润率）</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6067620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E67F5C-A0D7-F0CF-ACB7-CC2304735C3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F57B656-7A92-DBB0-A640-59743BF05C3D}"/>
              </a:ext>
            </a:extLst>
          </p:cNvPr>
          <p:cNvSpPr txBox="1"/>
          <p:nvPr/>
        </p:nvSpPr>
        <p:spPr>
          <a:xfrm>
            <a:off x="2810435"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二、进项税额的确认和计算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95C6D3AF-D245-054E-0F0B-404459BB9282}"/>
              </a:ext>
            </a:extLst>
          </p:cNvPr>
          <p:cNvSpPr txBox="1"/>
          <p:nvPr/>
        </p:nvSpPr>
        <p:spPr>
          <a:xfrm>
            <a:off x="612000" y="972000"/>
            <a:ext cx="7920000" cy="2723438"/>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（一）准予从销项税额中抵扣的进项税额</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从销售方取得的增值税专用发票（含</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机动车销售统一发票</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，下同）上注明的增值税税额。</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从海关取得的海关进口增值税专用缴款书上注明的增值税税额。</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自境外单位或者个人购进服务、无形资产或者境内的不动产，从税务机关或者扣缴义务人处取得的代扣代缴税款的完税凭证上注明的增值税税额。</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纳税人购进农产品。</a:t>
            </a: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05245688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D3B9D8-3636-3337-D85E-3EDDA45A43D1}"/>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B144F08F-9E61-2AFB-C8EC-FD94FAFBB893}"/>
              </a:ext>
            </a:extLst>
          </p:cNvPr>
          <p:cNvSpPr txBox="1"/>
          <p:nvPr/>
        </p:nvSpPr>
        <p:spPr>
          <a:xfrm>
            <a:off x="2810435"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二、进项税额的确认和计算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41289A5-7DAF-DAE2-5115-E122D6122E1B}"/>
              </a:ext>
            </a:extLst>
          </p:cNvPr>
          <p:cNvSpPr txBox="1"/>
          <p:nvPr/>
        </p:nvSpPr>
        <p:spPr>
          <a:xfrm>
            <a:off x="612000" y="972000"/>
            <a:ext cx="7920000" cy="3095847"/>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）购进农产品进项税额的计算公式为：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进项税额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买价</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扣除率</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对烟叶税纳税人按规定缴纳的烟叶税，准予并入烟叶产品的买价计算增值税的进项税额，并在计算缴纳增值税时予以抵扣。购进烟叶准予抵扣的增值税进项税额，按照收购烟叶实际支付的价款总额和烟叶税及法定扣除率计算。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烟叶税应纳税额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收购烟叶实际支付的价款总额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税率（</a:t>
            </a:r>
            <a:r>
              <a:rPr lang="en-US" altLang="zh-CN" sz="1600" b="1" dirty="0">
                <a:solidFill>
                  <a:schemeClr val="tx1">
                    <a:lumMod val="75000"/>
                    <a:lumOff val="25000"/>
                  </a:schemeClr>
                </a:solidFill>
                <a:latin typeface="微软雅黑" panose="020B0503020204020204" pitchFamily="34" charset="-122"/>
              </a:rPr>
              <a:t>20%</a:t>
            </a:r>
            <a:r>
              <a:rPr lang="zh-CN" altLang="en-US" sz="1600" b="1" dirty="0">
                <a:solidFill>
                  <a:schemeClr val="tx1">
                    <a:lumMod val="75000"/>
                    <a:lumOff val="25000"/>
                  </a:schemeClr>
                </a:solidFill>
                <a:latin typeface="微软雅黑" panose="020B0503020204020204" pitchFamily="34" charset="-122"/>
              </a:rPr>
              <a:t>）</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准予抵扣的进项税额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（收购烟叶实际支付的价款总额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烟叶税应纳税额）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扣除率</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79115080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394DE2-1203-DA79-7549-A9BBB7D4266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ABA6FB6-8C94-D1CB-0F33-6A87075B2D01}"/>
              </a:ext>
            </a:extLst>
          </p:cNvPr>
          <p:cNvSpPr txBox="1"/>
          <p:nvPr/>
        </p:nvSpPr>
        <p:spPr>
          <a:xfrm>
            <a:off x="2810435"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二、进项税额的确认和计算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594FCFE-A3B2-D4F1-BF0E-255AA9E83B4C}"/>
              </a:ext>
            </a:extLst>
          </p:cNvPr>
          <p:cNvSpPr txBox="1"/>
          <p:nvPr/>
        </p:nvSpPr>
        <p:spPr>
          <a:xfrm>
            <a:off x="612000" y="972000"/>
            <a:ext cx="7920000" cy="2351028"/>
          </a:xfrm>
          <a:prstGeom prst="rect">
            <a:avLst/>
          </a:prstGeom>
          <a:noFill/>
        </p:spPr>
        <p:txBody>
          <a:bodyPr wrap="square" lIns="0" tIns="0" rIns="0" bIns="0" rtlCol="0">
            <a:spAutoFit/>
          </a:bodyPr>
          <a:lstStyle/>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2-3】</a:t>
            </a:r>
            <a:r>
              <a:rPr lang="zh-CN" altLang="en-US" sz="1600" dirty="0">
                <a:solidFill>
                  <a:schemeClr val="tx1">
                    <a:lumMod val="75000"/>
                    <a:lumOff val="25000"/>
                  </a:schemeClr>
                </a:solidFill>
                <a:latin typeface="微软雅黑" panose="020B0503020204020204" pitchFamily="34" charset="-122"/>
              </a:rPr>
              <a:t>某食品厂</a:t>
            </a:r>
            <a:r>
              <a:rPr lang="en-US" altLang="zh-CN" sz="1600" dirty="0">
                <a:solidFill>
                  <a:schemeClr val="tx1">
                    <a:lumMod val="75000"/>
                    <a:lumOff val="25000"/>
                  </a:schemeClr>
                </a:solidFill>
                <a:latin typeface="微软雅黑" panose="020B0503020204020204" pitchFamily="34" charset="-122"/>
              </a:rPr>
              <a:t>2024</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月从农业生产者手中购进免税农产品，收购凭证上注明是</a:t>
            </a:r>
            <a:r>
              <a:rPr lang="en-US" altLang="zh-CN" sz="1600" dirty="0">
                <a:solidFill>
                  <a:schemeClr val="tx1">
                    <a:lumMod val="75000"/>
                    <a:lumOff val="25000"/>
                  </a:schemeClr>
                </a:solidFill>
                <a:latin typeface="微软雅黑" panose="020B0503020204020204" pitchFamily="34" charset="-122"/>
              </a:rPr>
              <a:t>50 000</a:t>
            </a:r>
            <a:r>
              <a:rPr lang="zh-CN" altLang="en-US" sz="1600" dirty="0">
                <a:solidFill>
                  <a:schemeClr val="tx1">
                    <a:lumMod val="75000"/>
                    <a:lumOff val="25000"/>
                  </a:schemeClr>
                </a:solidFill>
                <a:latin typeface="微软雅黑" panose="020B0503020204020204" pitchFamily="34" charset="-122"/>
              </a:rPr>
              <a:t>元；支付运费，取得运输企业增值税专用发票上注明运费</a:t>
            </a:r>
            <a:r>
              <a:rPr lang="en-US" altLang="zh-CN" sz="1600" dirty="0">
                <a:solidFill>
                  <a:schemeClr val="tx1">
                    <a:lumMod val="75000"/>
                    <a:lumOff val="25000"/>
                  </a:schemeClr>
                </a:solidFill>
                <a:latin typeface="微软雅黑" panose="020B0503020204020204" pitchFamily="34" charset="-122"/>
              </a:rPr>
              <a:t>2 000</a:t>
            </a:r>
            <a:r>
              <a:rPr lang="zh-CN" altLang="en-US" sz="1600" dirty="0">
                <a:solidFill>
                  <a:schemeClr val="tx1">
                    <a:lumMod val="75000"/>
                    <a:lumOff val="25000"/>
                  </a:schemeClr>
                </a:solidFill>
                <a:latin typeface="微软雅黑" panose="020B0503020204020204" pitchFamily="34" charset="-122"/>
              </a:rPr>
              <a:t>元。计算该批农产品可抵扣的进项税额和对应的采购成本。</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进项税额＝</a:t>
            </a:r>
            <a:r>
              <a:rPr lang="en-US" altLang="zh-CN" sz="1600" dirty="0">
                <a:solidFill>
                  <a:schemeClr val="tx1">
                    <a:lumMod val="75000"/>
                    <a:lumOff val="25000"/>
                  </a:schemeClr>
                </a:solidFill>
                <a:latin typeface="微软雅黑" panose="020B0503020204020204" pitchFamily="34" charset="-122"/>
              </a:rPr>
              <a:t>50 000×9%</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2 000×9%</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4 680</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采购成本＝</a:t>
            </a:r>
            <a:r>
              <a:rPr lang="en-US" altLang="zh-CN" sz="1600" dirty="0">
                <a:solidFill>
                  <a:schemeClr val="tx1">
                    <a:lumMod val="75000"/>
                    <a:lumOff val="25000"/>
                  </a:schemeClr>
                </a:solidFill>
                <a:latin typeface="微软雅黑" panose="020B0503020204020204" pitchFamily="34" charset="-122"/>
              </a:rPr>
              <a:t>50 000×91%</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2 000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47 500</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72595210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908A60-A9CC-3BCB-C76D-B5C0B7F91DC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59D939A-A9A4-6BCA-04B7-69B227A1D4FA}"/>
              </a:ext>
            </a:extLst>
          </p:cNvPr>
          <p:cNvSpPr txBox="1"/>
          <p:nvPr/>
        </p:nvSpPr>
        <p:spPr>
          <a:xfrm>
            <a:off x="2810435"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二、进项税额的确认和计算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9917118-1321-189A-C4C7-44A75AD2AB95}"/>
              </a:ext>
            </a:extLst>
          </p:cNvPr>
          <p:cNvSpPr txBox="1"/>
          <p:nvPr/>
        </p:nvSpPr>
        <p:spPr>
          <a:xfrm>
            <a:off x="612000" y="972000"/>
            <a:ext cx="7920000" cy="4277709"/>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 自</a:t>
            </a:r>
            <a:r>
              <a:rPr lang="en-US" altLang="zh-CN" sz="1600" dirty="0">
                <a:solidFill>
                  <a:schemeClr val="tx1">
                    <a:lumMod val="75000"/>
                    <a:lumOff val="25000"/>
                  </a:schemeClr>
                </a:solidFill>
                <a:latin typeface="微软雅黑" panose="020B0503020204020204" pitchFamily="34" charset="-122"/>
              </a:rPr>
              <a:t>2012</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日起，以购进农产品为原料生产销售液体乳及乳制品、酒及酒精、植物油的增值税一般纳税人，纳入农产品增值税进项税额核定扣除试点范围，其购进农产品无论是否用于生产上述产品，增值税进项税额均按照</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农产品增值税进项税额核定扣除试点实施办法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的规定抵扣。</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增值税一般纳税人在资产重组过程中，将全部资产、负债和劳动力一并转让给其他增值税一般纳税人，并按程序办理注销税务登记的，其在办理注销登记前尚未抵扣的进项税额可结转至新纳税人处继续抵扣。</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收费公路通行费增值税抵扣规定。</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纳税人支付的道路、桥、闸通行费，按照以下规定抵扣进项税额：</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）纳税人支付的道路通行费，按照收费公路通行费增值税电子普通发票上注明的增值税税额抵扣进项税额。</a:t>
            </a: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52614779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3677BC-2E23-44F5-32A6-FB858C9D4F0B}"/>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16DCB6B8-7B0C-5A48-A580-06D4CBCDB554}"/>
              </a:ext>
            </a:extLst>
          </p:cNvPr>
          <p:cNvSpPr txBox="1"/>
          <p:nvPr/>
        </p:nvSpPr>
        <p:spPr>
          <a:xfrm>
            <a:off x="2810435"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二、进项税额的确认和计算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5095573F-E5BC-BBE1-A649-1BFB406A719C}"/>
              </a:ext>
            </a:extLst>
          </p:cNvPr>
          <p:cNvSpPr txBox="1"/>
          <p:nvPr/>
        </p:nvSpPr>
        <p:spPr>
          <a:xfrm>
            <a:off x="612000" y="972000"/>
            <a:ext cx="7920000" cy="4354654"/>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）纳税人支付的桥、闸通行费，暂凭取得的通行费发票上注明的收费金额按照下列公式计算可抵扣的进项税额：</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桥、闸通行费可抵扣进项税额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桥、闸通行费发票上注明的金额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1+5%</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×5%</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按照规定不得抵扣且未抵扣进项税额的固定资产、无形资产、不动产，发生用途改变，用于允许抵扣进项税额的应税项目，可在用途改变的次月按照下列公式计算可以抵扣的进项税额：</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可以抵扣的进项税额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固定资产、无形资产不动产净值</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a:t>
            </a:r>
            <a:r>
              <a:rPr lang="zh-CN" altLang="en-US" sz="1600" b="1" dirty="0">
                <a:solidFill>
                  <a:schemeClr val="tx1">
                    <a:lumMod val="75000"/>
                    <a:lumOff val="25000"/>
                  </a:schemeClr>
                </a:solidFill>
                <a:latin typeface="微软雅黑" panose="020B0503020204020204" pitchFamily="34" charset="-122"/>
              </a:rPr>
              <a:t>适用税率）</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适用税率</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上述可以抵扣的进项税额应取得合法有效的增值税扣税凭证。</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9.</a:t>
            </a:r>
            <a:r>
              <a:rPr lang="zh-CN" altLang="en-US" sz="1600" dirty="0">
                <a:solidFill>
                  <a:schemeClr val="tx1">
                    <a:lumMod val="75000"/>
                    <a:lumOff val="25000"/>
                  </a:schemeClr>
                </a:solidFill>
                <a:latin typeface="微软雅黑" panose="020B0503020204020204" pitchFamily="34" charset="-122"/>
              </a:rPr>
              <a:t>纳税人租入固定资产、不动产，既用于一般计税方法计税项目，又用于简易计税方法计税项目、免征增值税项目、集体福利或者个人消费的，其进项税额准予从销项税额中全额抵扣。</a:t>
            </a: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50617405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0B791A-44D5-36FD-A012-97853BF7B50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57D8DCC8-1C03-1771-E25A-24EA32C1153D}"/>
              </a:ext>
            </a:extLst>
          </p:cNvPr>
          <p:cNvSpPr txBox="1"/>
          <p:nvPr/>
        </p:nvSpPr>
        <p:spPr>
          <a:xfrm>
            <a:off x="2810435"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二、进项税额的确认和计算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EE0E7A22-D23B-294F-E202-0CF95664278A}"/>
              </a:ext>
            </a:extLst>
          </p:cNvPr>
          <p:cNvSpPr txBox="1"/>
          <p:nvPr/>
        </p:nvSpPr>
        <p:spPr>
          <a:xfrm>
            <a:off x="612000" y="972000"/>
            <a:ext cx="7920000" cy="4059188"/>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提供保险服务的纳税人以实物赔付方式承担机动车辆保险责任的，自行向车辆修理服务提供方购进的车辆修理服务，其进项税额可以按规定从保险公司销项税额中抵扣。</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11.</a:t>
            </a:r>
            <a:r>
              <a:rPr lang="zh-CN" altLang="en-US" sz="1600" dirty="0">
                <a:solidFill>
                  <a:schemeClr val="tx1">
                    <a:lumMod val="75000"/>
                    <a:lumOff val="25000"/>
                  </a:schemeClr>
                </a:solidFill>
                <a:latin typeface="微软雅黑" panose="020B0503020204020204" pitchFamily="34" charset="-122"/>
              </a:rPr>
              <a:t>国内旅客运输服务进项税额的抵扣规定。</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纳税人允许抵扣的国内旅客运输服务进项税额，是指纳税人于</a:t>
            </a:r>
            <a:r>
              <a:rPr lang="en-US" altLang="zh-CN" sz="1600" dirty="0">
                <a:solidFill>
                  <a:schemeClr val="tx1">
                    <a:lumMod val="75000"/>
                    <a:lumOff val="25000"/>
                  </a:schemeClr>
                </a:solidFill>
                <a:latin typeface="微软雅黑" panose="020B0503020204020204" pitchFamily="34" charset="-122"/>
              </a:rPr>
              <a:t>2019</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日及以后实际发生，并取得合法有效增值税扣税凭证注明的或依据其计算的增值税税额。纳税人未取得增值税专用发票的，暂按以下规定确定进项税额：</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）纳税人购进国内旅客运输服务，以取得的增值税电子普通发票上注明的税额为进项税额。</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）取得注明旅客身份信息的航空运输电子客票行程单的，按照下列公式计算进项税额：</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航空旅客运输进项税额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（票价</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燃油附加费）</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1+9%</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×9%</a:t>
            </a: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00945853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E94A39-8BED-20EA-C5F9-E6EE6BCEAF5F}"/>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2291D65-9742-DF51-62A2-EA763E7D47BC}"/>
              </a:ext>
            </a:extLst>
          </p:cNvPr>
          <p:cNvSpPr txBox="1"/>
          <p:nvPr/>
        </p:nvSpPr>
        <p:spPr>
          <a:xfrm>
            <a:off x="2810435"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二、进项税额的确认和计算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843D874-B407-2C30-273F-4BAA708264A7}"/>
              </a:ext>
            </a:extLst>
          </p:cNvPr>
          <p:cNvSpPr txBox="1"/>
          <p:nvPr/>
        </p:nvSpPr>
        <p:spPr>
          <a:xfrm>
            <a:off x="612000" y="972000"/>
            <a:ext cx="7920000" cy="3994555"/>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）取得注明旅客身份信息的铁路车票的，按照下列公式计算进项税额：</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铁路旅客运输进项税额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票面金额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1+9%</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×9%</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）取得注明旅客身份信息的公路、水路等其他客票的，按照下列公式计算进项税额：</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公路、水路等其他旅客运输进项税额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票面金额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1+3%</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×3%</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（二）不得从销项税额中抵扣的进项税额</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适用简易计税方法计税项目对应的进项税额；</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免征增值税项目对应的进项税额；</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购进并用于集体福利或者个人消费的货物、服务、无形资产、不动产对应的进项税额；</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非正常损失项目对应的进项税额；</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购进并直接用于消费的餐饮服务、居民日常服务和娱乐服务对应的进项税额；</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国务院规定的其他进项税额。</a:t>
            </a:r>
          </a:p>
        </p:txBody>
      </p:sp>
    </p:spTree>
    <p:extLst>
      <p:ext uri="{BB962C8B-B14F-4D97-AF65-F5344CB8AC3E}">
        <p14:creationId xmlns:p14="http://schemas.microsoft.com/office/powerpoint/2010/main" val="196607436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AD1659-D309-FD0C-0FCC-F1FEC2431EE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6C74640-1F3D-EFCE-16EE-F7FBCC581AA9}"/>
              </a:ext>
            </a:extLst>
          </p:cNvPr>
          <p:cNvSpPr txBox="1"/>
          <p:nvPr/>
        </p:nvSpPr>
        <p:spPr>
          <a:xfrm>
            <a:off x="2810435"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二、进项税额的确认和计算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33A91309-E418-058C-B29A-2C8CD656FBA9}"/>
              </a:ext>
            </a:extLst>
          </p:cNvPr>
          <p:cNvSpPr txBox="1"/>
          <p:nvPr/>
        </p:nvSpPr>
        <p:spPr>
          <a:xfrm>
            <a:off x="612000" y="972000"/>
            <a:ext cx="7920000" cy="1387688"/>
          </a:xfrm>
          <a:prstGeom prst="rect">
            <a:avLst/>
          </a:prstGeom>
          <a:noFill/>
        </p:spPr>
        <p:txBody>
          <a:bodyPr wrap="square" lIns="0" tIns="0" rIns="0" bIns="0" rtlCol="0">
            <a:spAutoFit/>
          </a:bodyPr>
          <a:lstStyle/>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课堂思考</a:t>
            </a:r>
            <a:r>
              <a:rPr lang="en-US" altLang="zh-CN" sz="1600" b="1" dirty="0">
                <a:solidFill>
                  <a:schemeClr val="tx1">
                    <a:lumMod val="75000"/>
                    <a:lumOff val="25000"/>
                  </a:schemeClr>
                </a:solidFill>
                <a:latin typeface="微软雅黑" panose="020B0503020204020204" pitchFamily="34" charset="-122"/>
              </a:rPr>
              <a:t>】</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非正常损失对应的进项税额为何无法抵扣？</a:t>
            </a: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25857743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5CCAD8-EBC4-8F82-D8E7-7AB48570CDE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B5545E3-896E-63AC-F03D-1597A708960D}"/>
              </a:ext>
            </a:extLst>
          </p:cNvPr>
          <p:cNvSpPr txBox="1"/>
          <p:nvPr/>
        </p:nvSpPr>
        <p:spPr>
          <a:xfrm>
            <a:off x="2810435"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8C1CAAE-138B-3222-5111-D39FEB7C790D}"/>
              </a:ext>
            </a:extLst>
          </p:cNvPr>
          <p:cNvSpPr txBox="1"/>
          <p:nvPr/>
        </p:nvSpPr>
        <p:spPr>
          <a:xfrm>
            <a:off x="612000" y="851685"/>
            <a:ext cx="7920000" cy="4662430"/>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（一）计算应纳税额的时间限定</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计算销项税额的时间限定。</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增值税专用发票进项税额的抵扣限定。</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（二）计算应纳税额时销项税额不足抵扣进项税额的处理</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结转抵扣。</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退还留抵税额。</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（三）应纳税额计算的其他管理规定</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销售折让、中止或者退回涉及销项税额和进项税额的税务处理</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 应冲减进项税金的计算公式调整为：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当期应冲减进项税金</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当期取得的返还资金</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a:t>
            </a:r>
            <a:r>
              <a:rPr lang="zh-CN" altLang="en-US" sz="1600" b="1" dirty="0">
                <a:solidFill>
                  <a:schemeClr val="tx1">
                    <a:lumMod val="75000"/>
                    <a:lumOff val="25000"/>
                  </a:schemeClr>
                </a:solidFill>
                <a:latin typeface="微软雅黑" panose="020B0503020204020204" pitchFamily="34" charset="-122"/>
              </a:rPr>
              <a:t>所购货物适用增值税税率）</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所购货物适用增值税税率</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一般纳税人注销时进项税额的处理</a:t>
            </a: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22949242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0D7DC4-3903-BD0A-DD22-F7115EBF11D4}"/>
            </a:ext>
          </a:extLst>
        </p:cNvPr>
        <p:cNvGrpSpPr/>
        <p:nvPr/>
      </p:nvGrpSpPr>
      <p:grpSpPr>
        <a:xfrm>
          <a:off x="0" y="0"/>
          <a:ext cx="0" cy="0"/>
          <a:chOff x="0" y="0"/>
          <a:chExt cx="0" cy="0"/>
        </a:xfrm>
      </p:grpSpPr>
      <p:sp>
        <p:nvSpPr>
          <p:cNvPr id="2" name="文本框 17">
            <a:extLst>
              <a:ext uri="{FF2B5EF4-FFF2-40B4-BE49-F238E27FC236}">
                <a16:creationId xmlns:a16="http://schemas.microsoft.com/office/drawing/2014/main" id="{8DD08C4B-E98F-7353-D1FF-54CC05F68FFD}"/>
              </a:ext>
            </a:extLst>
          </p:cNvPr>
          <p:cNvSpPr txBox="1"/>
          <p:nvPr/>
        </p:nvSpPr>
        <p:spPr bwMode="auto">
          <a:xfrm>
            <a:off x="612000" y="972000"/>
            <a:ext cx="7920000" cy="2857321"/>
          </a:xfrm>
          <a:prstGeom prst="rect">
            <a:avLst/>
          </a:prstGeom>
          <a:noFill/>
        </p:spPr>
        <p:txBody>
          <a:bodyPr wrap="square" lIns="68580" tIns="34290" rIns="68580" bIns="34290">
            <a:spAutoFit/>
          </a:bodyPr>
          <a:lstStyle/>
          <a:p>
            <a:pPr>
              <a:lnSpc>
                <a:spcPct val="120000"/>
              </a:lnSpc>
              <a:spcAft>
                <a:spcPts val="600"/>
              </a:spcAft>
              <a:defRPr/>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学习目标</a:t>
            </a:r>
            <a:r>
              <a:rPr lang="en-US" altLang="zh-CN" sz="1600" b="1"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通过本章学习，熟悉增值税的纳税人和征税范围，了解增值税的税率及征收率，掌握增值税一般计税方法、简易计税方法的计算原理及应纳税额计算，掌握进口货物和扣缴义务人增值税应纳税额的计算，了解增值税税收征收管理、发票管理的相关规定。</a:t>
            </a:r>
          </a:p>
          <a:p>
            <a:pPr>
              <a:lnSpc>
                <a:spcPct val="120000"/>
              </a:lnSpc>
              <a:spcAft>
                <a:spcPts val="600"/>
              </a:spcAft>
              <a:defRPr/>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思政目标</a:t>
            </a:r>
            <a:r>
              <a:rPr lang="en-US" altLang="zh-CN" sz="1600" b="1"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本章以</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中国增值税改革历程</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为思政案例，通过回顾增值税从初步建立到全面改革成为第一大税种的历程，使学生深刻理解我国增值税改革始终与中国改革开放的关键节点紧密契合，不断自我完善和发展，既立足本国国情和实际，又借鉴人类优秀制度成果，彰显了中国特色社会主义制度的独特品格。</a:t>
            </a:r>
            <a:endParaRPr lang="en-US" altLang="zh-CN" sz="1600" dirty="0">
              <a:solidFill>
                <a:schemeClr val="tx1">
                  <a:lumMod val="75000"/>
                  <a:lumOff val="25000"/>
                </a:schemeClr>
              </a:solidFill>
              <a:latin typeface="微软雅黑" panose="020B0503020204020204" pitchFamily="34" charset="-122"/>
            </a:endParaRPr>
          </a:p>
          <a:p>
            <a:pPr>
              <a:lnSpc>
                <a:spcPct val="120000"/>
              </a:lnSpc>
              <a:spcAft>
                <a:spcPts val="600"/>
              </a:spcAft>
              <a:defRPr/>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014942063"/>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AEC743-5A7C-A291-FC2E-24B178272803}"/>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9D82B4FF-1A14-9BCE-DAA3-DB6339CB2678}"/>
              </a:ext>
            </a:extLst>
          </p:cNvPr>
          <p:cNvGrpSpPr/>
          <p:nvPr/>
        </p:nvGrpSpPr>
        <p:grpSpPr>
          <a:xfrm>
            <a:off x="1145002" y="1249593"/>
            <a:ext cx="1788430" cy="1788430"/>
            <a:chOff x="4240335" y="3008435"/>
            <a:chExt cx="3711332" cy="3711332"/>
          </a:xfrm>
        </p:grpSpPr>
        <p:sp>
          <p:nvSpPr>
            <p:cNvPr id="3" name="椭圆 2">
              <a:extLst>
                <a:ext uri="{FF2B5EF4-FFF2-40B4-BE49-F238E27FC236}">
                  <a16:creationId xmlns:a16="http://schemas.microsoft.com/office/drawing/2014/main" id="{156D9CD5-2C6D-939E-5D23-5A8261FB0B87}"/>
                </a:ext>
              </a:extLst>
            </p:cNvPr>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a:extLst>
                <a:ext uri="{FF2B5EF4-FFF2-40B4-BE49-F238E27FC236}">
                  <a16:creationId xmlns:a16="http://schemas.microsoft.com/office/drawing/2014/main" id="{0F27C04F-5C75-A698-5B8D-44F11B3EE877}"/>
                </a:ext>
              </a:extLst>
            </p:cNvPr>
            <p:cNvGrpSpPr/>
            <p:nvPr/>
          </p:nvGrpSpPr>
          <p:grpSpPr>
            <a:xfrm>
              <a:off x="4710169" y="3478269"/>
              <a:ext cx="2771663" cy="2771663"/>
              <a:chOff x="2193191" y="1899415"/>
              <a:chExt cx="2421376" cy="2421376"/>
            </a:xfrm>
            <a:effectLst/>
          </p:grpSpPr>
          <p:sp>
            <p:nvSpPr>
              <p:cNvPr id="5" name="椭圆 4">
                <a:extLst>
                  <a:ext uri="{FF2B5EF4-FFF2-40B4-BE49-F238E27FC236}">
                    <a16:creationId xmlns:a16="http://schemas.microsoft.com/office/drawing/2014/main" id="{A3D35B42-7FC0-CA70-10C8-B85D07527699}"/>
                  </a:ext>
                </a:extLst>
              </p:cNvPr>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a:extLst>
                  <a:ext uri="{FF2B5EF4-FFF2-40B4-BE49-F238E27FC236}">
                    <a16:creationId xmlns:a16="http://schemas.microsoft.com/office/drawing/2014/main" id="{ADDCE259-337D-A0E8-0CC4-37C363CC9727}"/>
                  </a:ext>
                </a:extLst>
              </p:cNvPr>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a:extLst>
              <a:ext uri="{FF2B5EF4-FFF2-40B4-BE49-F238E27FC236}">
                <a16:creationId xmlns:a16="http://schemas.microsoft.com/office/drawing/2014/main" id="{B4735AD0-3CB5-BC2F-E845-72F0BC4D509B}"/>
              </a:ext>
            </a:extLst>
          </p:cNvPr>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a:extLst>
              <a:ext uri="{FF2B5EF4-FFF2-40B4-BE49-F238E27FC236}">
                <a16:creationId xmlns:a16="http://schemas.microsoft.com/office/drawing/2014/main" id="{1601B1F5-B3A8-555D-5DF2-A00E8F341E93}"/>
              </a:ext>
            </a:extLst>
          </p:cNvPr>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a:extLst>
              <a:ext uri="{FF2B5EF4-FFF2-40B4-BE49-F238E27FC236}">
                <a16:creationId xmlns:a16="http://schemas.microsoft.com/office/drawing/2014/main" id="{46A66E81-E91C-9735-D085-0E66FC2C0EBE}"/>
              </a:ext>
            </a:extLst>
          </p:cNvPr>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05</a:t>
            </a:r>
            <a:endParaRPr lang="zh-CN" altLang="en-US" sz="7200" dirty="0">
              <a:solidFill>
                <a:srgbClr val="0070C0"/>
              </a:solidFill>
              <a:latin typeface="Impact" panose="020B0806030902050204" pitchFamily="34" charset="0"/>
            </a:endParaRPr>
          </a:p>
        </p:txBody>
      </p:sp>
      <p:sp>
        <p:nvSpPr>
          <p:cNvPr id="18" name="文本框 17">
            <a:extLst>
              <a:ext uri="{FF2B5EF4-FFF2-40B4-BE49-F238E27FC236}">
                <a16:creationId xmlns:a16="http://schemas.microsoft.com/office/drawing/2014/main" id="{F803BF7E-AFF4-DF3F-35EB-A329EE7483E1}"/>
              </a:ext>
            </a:extLst>
          </p:cNvPr>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简易计税方法</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a:extLst>
              <a:ext uri="{FF2B5EF4-FFF2-40B4-BE49-F238E27FC236}">
                <a16:creationId xmlns:a16="http://schemas.microsoft.com/office/drawing/2014/main" id="{91A6E7ED-6AE4-E64E-D025-9C9197B6526B}"/>
              </a:ext>
            </a:extLst>
          </p:cNvPr>
          <p:cNvGrpSpPr/>
          <p:nvPr/>
        </p:nvGrpSpPr>
        <p:grpSpPr>
          <a:xfrm>
            <a:off x="1808118" y="1956295"/>
            <a:ext cx="518562" cy="353252"/>
            <a:chOff x="4895160" y="4287159"/>
            <a:chExt cx="571418" cy="389258"/>
          </a:xfrm>
          <a:solidFill>
            <a:srgbClr val="0070C0"/>
          </a:solidFill>
        </p:grpSpPr>
        <p:sp>
          <p:nvSpPr>
            <p:cNvPr id="30" name="Freeform 327">
              <a:extLst>
                <a:ext uri="{FF2B5EF4-FFF2-40B4-BE49-F238E27FC236}">
                  <a16:creationId xmlns:a16="http://schemas.microsoft.com/office/drawing/2014/main" id="{D03DDE68-20E5-5A43-CB58-3637329776C6}"/>
                </a:ext>
              </a:extLst>
            </p:cNvPr>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a:extLst>
                <a:ext uri="{FF2B5EF4-FFF2-40B4-BE49-F238E27FC236}">
                  <a16:creationId xmlns:a16="http://schemas.microsoft.com/office/drawing/2014/main" id="{F250C394-38FF-5B3D-9066-503C0B3484AC}"/>
                </a:ext>
              </a:extLst>
            </p:cNvPr>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a:extLst>
                <a:ext uri="{FF2B5EF4-FFF2-40B4-BE49-F238E27FC236}">
                  <a16:creationId xmlns:a16="http://schemas.microsoft.com/office/drawing/2014/main" id="{663C21A9-D99B-9FDE-4F83-BEB9431C5808}"/>
                </a:ext>
              </a:extLst>
            </p:cNvPr>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a:extLst>
                <a:ext uri="{FF2B5EF4-FFF2-40B4-BE49-F238E27FC236}">
                  <a16:creationId xmlns:a16="http://schemas.microsoft.com/office/drawing/2014/main" id="{90AE53BE-8F4E-91FE-946D-D5B45927473F}"/>
                </a:ext>
              </a:extLst>
            </p:cNvPr>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a:extLst>
                <a:ext uri="{FF2B5EF4-FFF2-40B4-BE49-F238E27FC236}">
                  <a16:creationId xmlns:a16="http://schemas.microsoft.com/office/drawing/2014/main" id="{035B828C-5CCE-1B45-5CFF-CD5EF573E26B}"/>
                </a:ext>
              </a:extLst>
            </p:cNvPr>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a:extLst>
                <a:ext uri="{FF2B5EF4-FFF2-40B4-BE49-F238E27FC236}">
                  <a16:creationId xmlns:a16="http://schemas.microsoft.com/office/drawing/2014/main" id="{1C34325C-C3A4-83E3-248D-3D9C4712655F}"/>
                </a:ext>
              </a:extLst>
            </p:cNvPr>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a:extLst>
                <a:ext uri="{FF2B5EF4-FFF2-40B4-BE49-F238E27FC236}">
                  <a16:creationId xmlns:a16="http://schemas.microsoft.com/office/drawing/2014/main" id="{EC09029A-E257-692E-70FD-74A55865177A}"/>
                </a:ext>
              </a:extLst>
            </p:cNvPr>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a:extLst>
                <a:ext uri="{FF2B5EF4-FFF2-40B4-BE49-F238E27FC236}">
                  <a16:creationId xmlns:a16="http://schemas.microsoft.com/office/drawing/2014/main" id="{0472C7B8-45E3-A467-8D77-55ED20632FC1}"/>
                </a:ext>
              </a:extLst>
            </p:cNvPr>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a:extLst>
                <a:ext uri="{FF2B5EF4-FFF2-40B4-BE49-F238E27FC236}">
                  <a16:creationId xmlns:a16="http://schemas.microsoft.com/office/drawing/2014/main" id="{FABB3601-E39F-8335-3865-5ABC03EE0B7D}"/>
                </a:ext>
              </a:extLst>
            </p:cNvPr>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extLst>
      <p:ext uri="{BB962C8B-B14F-4D97-AF65-F5344CB8AC3E}">
        <p14:creationId xmlns:p14="http://schemas.microsoft.com/office/powerpoint/2010/main" val="2095031957"/>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25F0DC-BC32-F6C3-A879-DAED0F0612B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7EFC5FA-D1BD-56BF-A285-8093729BF5CC}"/>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9C454CAA-5977-B6EC-E181-F936E589B5C8}"/>
              </a:ext>
            </a:extLst>
          </p:cNvPr>
          <p:cNvSpPr txBox="1"/>
          <p:nvPr/>
        </p:nvSpPr>
        <p:spPr>
          <a:xfrm>
            <a:off x="612000" y="972000"/>
            <a:ext cx="7920000" cy="1606209"/>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纳税人发生应税交易适用简易计税方法的，应该按照销售额和征收率计算应纳增值税税额，并且不得抵扣进项税额。其应纳税额的计算公式是：</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销售额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征收率</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小规模纳税人一律采用简易计税方法计税，但是一般纳税人发生应税交易可以选择适用简易计税方法。</a:t>
            </a:r>
          </a:p>
        </p:txBody>
      </p:sp>
    </p:spTree>
    <p:extLst>
      <p:ext uri="{BB962C8B-B14F-4D97-AF65-F5344CB8AC3E}">
        <p14:creationId xmlns:p14="http://schemas.microsoft.com/office/powerpoint/2010/main" val="51080855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052DFB-F580-1AB0-8A61-A3E5D85DAFDE}"/>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615C7E6F-184D-E024-C830-D046A3AE8EEF}"/>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二、含税销售额的换算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3FFE6F3E-02C0-BB84-84CE-05D75B28890D}"/>
              </a:ext>
            </a:extLst>
          </p:cNvPr>
          <p:cNvSpPr txBox="1"/>
          <p:nvPr/>
        </p:nvSpPr>
        <p:spPr>
          <a:xfrm>
            <a:off x="612000" y="972000"/>
            <a:ext cx="7920000" cy="3095847"/>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按简易计税方法计税的销售额不包括其应纳的增值税税额，纳税人采用销售额和应纳增值税税额合并定价方法的，按照下列公式计算销售额：</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销售额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含税销售额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a:t>
            </a:r>
            <a:r>
              <a:rPr lang="zh-CN" altLang="en-US" sz="1600" b="1" dirty="0">
                <a:solidFill>
                  <a:schemeClr val="tx1">
                    <a:lumMod val="75000"/>
                    <a:lumOff val="25000"/>
                  </a:schemeClr>
                </a:solidFill>
                <a:latin typeface="微软雅黑" panose="020B0503020204020204" pitchFamily="34" charset="-122"/>
              </a:rPr>
              <a:t>征收率）。</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2-4】</a:t>
            </a:r>
            <a:r>
              <a:rPr lang="zh-CN" altLang="en-US" sz="1600" dirty="0">
                <a:solidFill>
                  <a:schemeClr val="tx1">
                    <a:lumMod val="75000"/>
                    <a:lumOff val="25000"/>
                  </a:schemeClr>
                </a:solidFill>
                <a:latin typeface="微软雅黑" panose="020B0503020204020204" pitchFamily="34" charset="-122"/>
              </a:rPr>
              <a:t>某公司为增值税小规模纳税人，</a:t>
            </a:r>
            <a:r>
              <a:rPr lang="en-US" altLang="zh-CN" sz="1600" dirty="0">
                <a:solidFill>
                  <a:schemeClr val="tx1">
                    <a:lumMod val="75000"/>
                    <a:lumOff val="25000"/>
                  </a:schemeClr>
                </a:solidFill>
                <a:latin typeface="微软雅黑" panose="020B0503020204020204" pitchFamily="34" charset="-122"/>
              </a:rPr>
              <a:t>2024</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月取得含增值税的收入总额为</a:t>
            </a:r>
            <a:r>
              <a:rPr lang="en-US" altLang="zh-CN" sz="1600" dirty="0">
                <a:solidFill>
                  <a:schemeClr val="tx1">
                    <a:lumMod val="75000"/>
                    <a:lumOff val="25000"/>
                  </a:schemeClr>
                </a:solidFill>
                <a:latin typeface="微软雅黑" panose="020B0503020204020204" pitchFamily="34" charset="-122"/>
              </a:rPr>
              <a:t>20.6</a:t>
            </a:r>
            <a:r>
              <a:rPr lang="zh-CN" altLang="en-US" sz="1600" dirty="0">
                <a:solidFill>
                  <a:schemeClr val="tx1">
                    <a:lumMod val="75000"/>
                    <a:lumOff val="25000"/>
                  </a:schemeClr>
                </a:solidFill>
                <a:latin typeface="微软雅黑" panose="020B0503020204020204" pitchFamily="34" charset="-122"/>
              </a:rPr>
              <a:t>万元。计算该公司</a:t>
            </a: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月应缴纳的增值税税额。</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月取得的不含税销售额</a:t>
            </a:r>
            <a:r>
              <a:rPr lang="en-US" altLang="zh-CN" sz="1600" dirty="0">
                <a:solidFill>
                  <a:schemeClr val="tx1">
                    <a:lumMod val="75000"/>
                    <a:lumOff val="25000"/>
                  </a:schemeClr>
                </a:solidFill>
                <a:latin typeface="微软雅黑" panose="020B0503020204020204" pitchFamily="34" charset="-122"/>
              </a:rPr>
              <a:t>=20.6÷</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1+3%</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=20</a:t>
            </a:r>
            <a:r>
              <a:rPr lang="zh-CN" altLang="en-US" sz="1600" dirty="0">
                <a:solidFill>
                  <a:schemeClr val="tx1">
                    <a:lumMod val="75000"/>
                    <a:lumOff val="25000"/>
                  </a:schemeClr>
                </a:solidFill>
                <a:latin typeface="微软雅黑" panose="020B0503020204020204" pitchFamily="34" charset="-122"/>
              </a:rPr>
              <a:t>（万元）</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月应缴纳增值税税额</a:t>
            </a:r>
            <a:r>
              <a:rPr lang="en-US" altLang="zh-CN" sz="1600" dirty="0">
                <a:solidFill>
                  <a:schemeClr val="tx1">
                    <a:lumMod val="75000"/>
                    <a:lumOff val="25000"/>
                  </a:schemeClr>
                </a:solidFill>
                <a:latin typeface="微软雅黑" panose="020B0503020204020204" pitchFamily="34" charset="-122"/>
              </a:rPr>
              <a:t>=20×3%=0.6</a:t>
            </a:r>
            <a:r>
              <a:rPr lang="zh-CN" altLang="en-US" sz="1600" dirty="0">
                <a:solidFill>
                  <a:schemeClr val="tx1">
                    <a:lumMod val="75000"/>
                    <a:lumOff val="25000"/>
                  </a:schemeClr>
                </a:solidFill>
                <a:latin typeface="微软雅黑" panose="020B0503020204020204" pitchFamily="34" charset="-122"/>
              </a:rPr>
              <a:t>（万元）</a:t>
            </a: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89170600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FBF486-95FB-1A57-F2DC-0DD22525FC5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6EE73BD-EFD5-69B6-A9F9-9A8C38D10B98}"/>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二、含税销售额的换算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E6554DE-316A-8F16-1D73-28958A851EBA}"/>
              </a:ext>
            </a:extLst>
          </p:cNvPr>
          <p:cNvSpPr txBox="1"/>
          <p:nvPr/>
        </p:nvSpPr>
        <p:spPr>
          <a:xfrm>
            <a:off x="612000" y="972000"/>
            <a:ext cx="7920000" cy="2351028"/>
          </a:xfrm>
          <a:prstGeom prst="rect">
            <a:avLst/>
          </a:prstGeom>
          <a:noFill/>
        </p:spPr>
        <p:txBody>
          <a:bodyPr wrap="square" lIns="0" tIns="0" rIns="0" bIns="0" rtlCol="0">
            <a:spAutoFit/>
          </a:bodyPr>
          <a:lstStyle/>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2-5】</a:t>
            </a:r>
            <a:r>
              <a:rPr lang="zh-CN" altLang="en-US" sz="1600" dirty="0">
                <a:solidFill>
                  <a:schemeClr val="tx1">
                    <a:lumMod val="75000"/>
                    <a:lumOff val="25000"/>
                  </a:schemeClr>
                </a:solidFill>
                <a:latin typeface="微软雅黑" panose="020B0503020204020204" pitchFamily="34" charset="-122"/>
              </a:rPr>
              <a:t>某公司为增值税小规模纳税人，适用</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的征收率。</a:t>
            </a:r>
            <a:r>
              <a:rPr lang="en-US" altLang="zh-CN" sz="1600" dirty="0">
                <a:solidFill>
                  <a:schemeClr val="tx1">
                    <a:lumMod val="75000"/>
                    <a:lumOff val="25000"/>
                  </a:schemeClr>
                </a:solidFill>
                <a:latin typeface="微软雅黑" panose="020B0503020204020204" pitchFamily="34" charset="-122"/>
              </a:rPr>
              <a:t>2024</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月发生一笔销售额为</a:t>
            </a:r>
            <a:r>
              <a:rPr lang="en-US" altLang="zh-CN" sz="1600" dirty="0">
                <a:solidFill>
                  <a:schemeClr val="tx1">
                    <a:lumMod val="75000"/>
                    <a:lumOff val="25000"/>
                  </a:schemeClr>
                </a:solidFill>
                <a:latin typeface="微软雅黑" panose="020B0503020204020204" pitchFamily="34" charset="-122"/>
              </a:rPr>
              <a:t>70 000</a:t>
            </a:r>
            <a:r>
              <a:rPr lang="zh-CN" altLang="en-US" sz="1600" dirty="0">
                <a:solidFill>
                  <a:schemeClr val="tx1">
                    <a:lumMod val="75000"/>
                    <a:lumOff val="25000"/>
                  </a:schemeClr>
                </a:solidFill>
                <a:latin typeface="微软雅黑" panose="020B0503020204020204" pitchFamily="34" charset="-122"/>
              </a:rPr>
              <a:t>元的业务并就此缴纳了增值税。</a:t>
            </a: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月该业务由于合理原因发生退款，这里的销售额均不含税。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）假设</a:t>
            </a: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月该企业应税服务的销售额为</a:t>
            </a:r>
            <a:r>
              <a:rPr lang="en-US" altLang="zh-CN" sz="1600" dirty="0">
                <a:solidFill>
                  <a:schemeClr val="tx1">
                    <a:lumMod val="75000"/>
                    <a:lumOff val="25000"/>
                  </a:schemeClr>
                </a:solidFill>
                <a:latin typeface="微软雅黑" panose="020B0503020204020204" pitchFamily="34" charset="-122"/>
              </a:rPr>
              <a:t>120 000</a:t>
            </a:r>
            <a:r>
              <a:rPr lang="zh-CN" altLang="en-US" sz="1600" dirty="0">
                <a:solidFill>
                  <a:schemeClr val="tx1">
                    <a:lumMod val="75000"/>
                    <a:lumOff val="25000"/>
                  </a:schemeClr>
                </a:solidFill>
                <a:latin typeface="微软雅黑" panose="020B0503020204020204" pitchFamily="34" charset="-122"/>
              </a:rPr>
              <a:t>元，则</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月最终的计税销售额</a:t>
            </a:r>
            <a:r>
              <a:rPr lang="en-US" altLang="zh-CN" sz="1600" dirty="0">
                <a:solidFill>
                  <a:schemeClr val="tx1">
                    <a:lumMod val="75000"/>
                    <a:lumOff val="25000"/>
                  </a:schemeClr>
                </a:solidFill>
                <a:latin typeface="微软雅黑" panose="020B0503020204020204" pitchFamily="34" charset="-122"/>
              </a:rPr>
              <a:t>=120 000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70 000=50 000</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月缴纳的增值税</a:t>
            </a:r>
            <a:r>
              <a:rPr lang="en-US" altLang="zh-CN" sz="1600" dirty="0">
                <a:solidFill>
                  <a:schemeClr val="tx1">
                    <a:lumMod val="75000"/>
                    <a:lumOff val="25000"/>
                  </a:schemeClr>
                </a:solidFill>
                <a:latin typeface="微软雅黑" panose="020B0503020204020204" pitchFamily="34" charset="-122"/>
              </a:rPr>
              <a:t>=50 000×3%=1 500</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26782931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612AE1-4FD7-38C8-C32D-A7735ABAA18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2A2E836-7C84-FA48-EE68-C68DFB634EE4}"/>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二、含税销售额的换算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FE39964F-54BC-F014-B1BA-7D3E8A063BC8}"/>
              </a:ext>
            </a:extLst>
          </p:cNvPr>
          <p:cNvSpPr txBox="1"/>
          <p:nvPr/>
        </p:nvSpPr>
        <p:spPr>
          <a:xfrm>
            <a:off x="612000" y="972000"/>
            <a:ext cx="7920000" cy="2723438"/>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）假设</a:t>
            </a: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月该企业应税服务销售额为</a:t>
            </a:r>
            <a:r>
              <a:rPr lang="en-US" altLang="zh-CN" sz="1600" dirty="0">
                <a:solidFill>
                  <a:schemeClr val="tx1">
                    <a:lumMod val="75000"/>
                    <a:lumOff val="25000"/>
                  </a:schemeClr>
                </a:solidFill>
                <a:latin typeface="微软雅黑" panose="020B0503020204020204" pitchFamily="34" charset="-122"/>
              </a:rPr>
              <a:t>50 000</a:t>
            </a:r>
            <a:r>
              <a:rPr lang="zh-CN" altLang="en-US" sz="1600" dirty="0">
                <a:solidFill>
                  <a:schemeClr val="tx1">
                    <a:lumMod val="75000"/>
                    <a:lumOff val="25000"/>
                  </a:schemeClr>
                </a:solidFill>
                <a:latin typeface="微软雅黑" panose="020B0503020204020204" pitchFamily="34" charset="-122"/>
              </a:rPr>
              <a:t>元，</a:t>
            </a: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月该企业应税服务销售额为</a:t>
            </a:r>
            <a:r>
              <a:rPr lang="en-US" altLang="zh-CN" sz="1600" dirty="0">
                <a:solidFill>
                  <a:schemeClr val="tx1">
                    <a:lumMod val="75000"/>
                    <a:lumOff val="25000"/>
                  </a:schemeClr>
                </a:solidFill>
                <a:latin typeface="微软雅黑" panose="020B0503020204020204" pitchFamily="34" charset="-122"/>
              </a:rPr>
              <a:t>100 000</a:t>
            </a:r>
            <a:r>
              <a:rPr lang="zh-CN" altLang="en-US" sz="1600" dirty="0">
                <a:solidFill>
                  <a:schemeClr val="tx1">
                    <a:lumMod val="75000"/>
                    <a:lumOff val="25000"/>
                  </a:schemeClr>
                </a:solidFill>
                <a:latin typeface="微软雅黑" panose="020B0503020204020204" pitchFamily="34" charset="-122"/>
              </a:rPr>
              <a:t>元，则</a:t>
            </a:r>
            <a:r>
              <a:rPr lang="en-US" altLang="zh-CN" sz="1600" dirty="0">
                <a:solidFill>
                  <a:schemeClr val="tx1">
                    <a:lumMod val="75000"/>
                    <a:lumOff val="25000"/>
                  </a:schemeClr>
                </a:solidFill>
                <a:latin typeface="微软雅黑" panose="020B0503020204020204" pitchFamily="34" charset="-122"/>
              </a:rPr>
              <a:t>:</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月最终的计税销售额</a:t>
            </a:r>
            <a:r>
              <a:rPr lang="en-US" altLang="zh-CN" sz="1600" dirty="0">
                <a:solidFill>
                  <a:schemeClr val="tx1">
                    <a:lumMod val="75000"/>
                    <a:lumOff val="25000"/>
                  </a:schemeClr>
                </a:solidFill>
                <a:latin typeface="微软雅黑" panose="020B0503020204020204" pitchFamily="34" charset="-122"/>
              </a:rPr>
              <a:t>=50 000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50 000=0</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月应纳增值税额</a:t>
            </a:r>
            <a:r>
              <a:rPr lang="en-US" altLang="zh-CN" sz="1600" dirty="0">
                <a:solidFill>
                  <a:schemeClr val="tx1">
                    <a:lumMod val="75000"/>
                    <a:lumOff val="25000"/>
                  </a:schemeClr>
                </a:solidFill>
                <a:latin typeface="微软雅黑" panose="020B0503020204020204" pitchFamily="34" charset="-122"/>
              </a:rPr>
              <a:t>=0×3%=0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月销售额不足扣减的部分（</a:t>
            </a:r>
            <a:r>
              <a:rPr lang="en-US" altLang="zh-CN" sz="1600" dirty="0">
                <a:solidFill>
                  <a:schemeClr val="tx1">
                    <a:lumMod val="75000"/>
                    <a:lumOff val="25000"/>
                  </a:schemeClr>
                </a:solidFill>
                <a:latin typeface="微软雅黑" panose="020B0503020204020204" pitchFamily="34" charset="-122"/>
              </a:rPr>
              <a:t>70 000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50 000</a:t>
            </a:r>
            <a:r>
              <a:rPr lang="zh-CN" altLang="en-US" sz="1600" dirty="0">
                <a:solidFill>
                  <a:schemeClr val="tx1">
                    <a:lumMod val="75000"/>
                    <a:lumOff val="25000"/>
                  </a:schemeClr>
                </a:solidFill>
                <a:latin typeface="微软雅黑" panose="020B0503020204020204" pitchFamily="34" charset="-122"/>
              </a:rPr>
              <a:t>）而多缴的税款为</a:t>
            </a:r>
            <a:r>
              <a:rPr lang="en-US" altLang="zh-CN" sz="1600" dirty="0">
                <a:solidFill>
                  <a:schemeClr val="tx1">
                    <a:lumMod val="75000"/>
                    <a:lumOff val="25000"/>
                  </a:schemeClr>
                </a:solidFill>
                <a:latin typeface="微软雅黑" panose="020B0503020204020204" pitchFamily="34" charset="-122"/>
              </a:rPr>
              <a:t>20 000×3%=600</a:t>
            </a:r>
            <a:r>
              <a:rPr lang="zh-CN" altLang="en-US" sz="1600" dirty="0">
                <a:solidFill>
                  <a:schemeClr val="tx1">
                    <a:lumMod val="75000"/>
                    <a:lumOff val="25000"/>
                  </a:schemeClr>
                </a:solidFill>
                <a:latin typeface="微软雅黑" panose="020B0503020204020204" pitchFamily="34" charset="-122"/>
              </a:rPr>
              <a:t>元，可以从以后纳税期的应纳税额中扣减。</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月企业实际缴纳的税额</a:t>
            </a:r>
            <a:r>
              <a:rPr lang="en-US" altLang="zh-CN" sz="1600" dirty="0">
                <a:solidFill>
                  <a:schemeClr val="tx1">
                    <a:lumMod val="75000"/>
                    <a:lumOff val="25000"/>
                  </a:schemeClr>
                </a:solidFill>
                <a:latin typeface="微软雅黑" panose="020B0503020204020204" pitchFamily="34" charset="-122"/>
              </a:rPr>
              <a:t>=100 000×3%</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600=2 400</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或</a:t>
            </a: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月企业实际缴纳的税额</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100 000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20 000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×3%=2 400</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46221177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CCBF2E-45C4-83D1-3FBA-C614E36E850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985E9DF-A100-FA95-0FD5-127B86B05836}"/>
              </a:ext>
            </a:extLst>
          </p:cNvPr>
          <p:cNvSpPr txBox="1"/>
          <p:nvPr/>
        </p:nvSpPr>
        <p:spPr>
          <a:xfrm>
            <a:off x="1588357" y="311754"/>
            <a:ext cx="5967285"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三、一般纳税人可以选择适用简易计税方法的情形</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2124C77-4443-5455-803D-25D0F9F30AB2}"/>
              </a:ext>
            </a:extLst>
          </p:cNvPr>
          <p:cNvSpPr txBox="1"/>
          <p:nvPr/>
        </p:nvSpPr>
        <p:spPr>
          <a:xfrm>
            <a:off x="611999" y="899811"/>
            <a:ext cx="7920000" cy="4585486"/>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一般纳税人发生财政部和国家税务总局规定的特定应税交易，也可以选择适用简易计税方法计税，但是不得抵扣进项税额。主要包括以下情况：</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县级及县级以下小型水力发电单位（装机容量为</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万千瓦及以下）生产的自产电力。</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自产建筑用和生产建筑材料所用的砂、土、石料。</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以自己采掘的砂、土、石料或其他矿物连续生产的砖、瓦、石灰（不含黏土实心砖、瓦）。</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自己用微生物、微生物代谢产物、动物毒素、人或动物的血液或组织制成的生物制品。</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自产的自来水。</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自来水公司销售自来水。</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自产的商品混凝土（仅限于以水泥为原料生产的水泥混凝土）。</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单采血浆站销售非临床用人体血液。</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9.</a:t>
            </a:r>
            <a:r>
              <a:rPr lang="zh-CN" altLang="en-US" sz="1600" dirty="0">
                <a:solidFill>
                  <a:schemeClr val="tx1">
                    <a:lumMod val="75000"/>
                    <a:lumOff val="25000"/>
                  </a:schemeClr>
                </a:solidFill>
                <a:latin typeface="微软雅黑" panose="020B0503020204020204" pitchFamily="34" charset="-122"/>
              </a:rPr>
              <a:t>寄售商店代销寄售物品（包括居民个人寄售的物品在内）。</a:t>
            </a: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75658106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10E3ED-B620-E527-7207-B0157DA8288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300BEB8-138D-1011-A56B-37507BF16999}"/>
              </a:ext>
            </a:extLst>
          </p:cNvPr>
          <p:cNvSpPr txBox="1"/>
          <p:nvPr/>
        </p:nvSpPr>
        <p:spPr>
          <a:xfrm>
            <a:off x="1588357" y="311754"/>
            <a:ext cx="5967285"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三、一般纳税人可以选择适用简易计税方法的情形</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79DF9B93-7A69-5863-4D87-42EFF4034A23}"/>
              </a:ext>
            </a:extLst>
          </p:cNvPr>
          <p:cNvSpPr txBox="1"/>
          <p:nvPr/>
        </p:nvSpPr>
        <p:spPr>
          <a:xfrm>
            <a:off x="611999" y="791527"/>
            <a:ext cx="7920000" cy="4727063"/>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典当业销售死当物品。</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11.</a:t>
            </a:r>
            <a:r>
              <a:rPr lang="zh-CN" altLang="en-US" sz="1600" dirty="0">
                <a:solidFill>
                  <a:schemeClr val="tx1">
                    <a:lumMod val="75000"/>
                    <a:lumOff val="25000"/>
                  </a:schemeClr>
                </a:solidFill>
                <a:latin typeface="微软雅黑" panose="020B0503020204020204" pitchFamily="34" charset="-122"/>
              </a:rPr>
              <a:t>药品经营企业销售生物制品。</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12.</a:t>
            </a:r>
            <a:r>
              <a:rPr lang="zh-CN" altLang="en-US" sz="1600" dirty="0">
                <a:solidFill>
                  <a:schemeClr val="tx1">
                    <a:lumMod val="75000"/>
                    <a:lumOff val="25000"/>
                  </a:schemeClr>
                </a:solidFill>
                <a:latin typeface="微软雅黑" panose="020B0503020204020204" pitchFamily="34" charset="-122"/>
              </a:rPr>
              <a:t>公共交通运输服务，包括轮客渡、公交客运、地铁、城市轻轨、出租车、长途客运、班车。</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13.</a:t>
            </a:r>
            <a:r>
              <a:rPr lang="zh-CN" altLang="en-US" sz="1600" dirty="0">
                <a:solidFill>
                  <a:schemeClr val="tx1">
                    <a:lumMod val="75000"/>
                    <a:lumOff val="25000"/>
                  </a:schemeClr>
                </a:solidFill>
                <a:latin typeface="微软雅黑" panose="020B0503020204020204" pitchFamily="34" charset="-122"/>
              </a:rPr>
              <a:t>经认定的动漫企业为开发动漫产品提供的动漫脚本编撰、形象设计、背景设计、动画设计、分镜、动画制作、摄制、描线、上色、画面合成、配音、配乐、音效合成、剪辑、字幕制作、压缩转码（面向网络动漫、手机动漫格式适配）服务，以及在境内转让动漫版权（包括动漫品牌、形象或者内容的授权及再授权）。</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14</a:t>
            </a:r>
            <a:r>
              <a:rPr lang="zh-CN" altLang="en-US" sz="1600" dirty="0">
                <a:solidFill>
                  <a:schemeClr val="tx1">
                    <a:lumMod val="75000"/>
                    <a:lumOff val="25000"/>
                  </a:schemeClr>
                </a:solidFill>
                <a:latin typeface="微软雅黑" panose="020B0503020204020204" pitchFamily="34" charset="-122"/>
              </a:rPr>
              <a:t>电影放映服务、仓储服务、装卸搬运服务、收派服务和文化体育服务。</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15.</a:t>
            </a:r>
            <a:r>
              <a:rPr lang="zh-CN" altLang="en-US" sz="1600" dirty="0">
                <a:solidFill>
                  <a:schemeClr val="tx1">
                    <a:lumMod val="75000"/>
                    <a:lumOff val="25000"/>
                  </a:schemeClr>
                </a:solidFill>
                <a:latin typeface="微软雅黑" panose="020B0503020204020204" pitchFamily="34" charset="-122"/>
              </a:rPr>
              <a:t>以纳入“营改增”试点之日前取得的有形动产为标的物提供的经营租赁服务。</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16.</a:t>
            </a:r>
            <a:r>
              <a:rPr lang="zh-CN" altLang="en-US" sz="1600" dirty="0">
                <a:solidFill>
                  <a:schemeClr val="tx1">
                    <a:lumMod val="75000"/>
                    <a:lumOff val="25000"/>
                  </a:schemeClr>
                </a:solidFill>
                <a:latin typeface="微软雅黑" panose="020B0503020204020204" pitchFamily="34" charset="-122"/>
              </a:rPr>
              <a:t>在纳入“营改增”试点之日前签订的尚未执行完毕的有形动产租赁合同。</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17.</a:t>
            </a:r>
            <a:r>
              <a:rPr lang="zh-CN" altLang="en-US" sz="1600" dirty="0">
                <a:solidFill>
                  <a:schemeClr val="tx1">
                    <a:lumMod val="75000"/>
                    <a:lumOff val="25000"/>
                  </a:schemeClr>
                </a:solidFill>
                <a:latin typeface="微软雅黑" panose="020B0503020204020204" pitchFamily="34" charset="-122"/>
              </a:rPr>
              <a:t>以清包工方式提供的建筑服务。以清包工方式提供建筑服务，是指施工方不采购建筑工程所需的材料或只采购辅助材料，并收取人工费、管理费或者其他费用的建筑服务。</a:t>
            </a: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74149317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56DA87-187A-1D84-BA23-7E77E99DDC7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C3D727E-DEE9-D469-D41E-CF469F6B2968}"/>
              </a:ext>
            </a:extLst>
          </p:cNvPr>
          <p:cNvSpPr txBox="1"/>
          <p:nvPr/>
        </p:nvSpPr>
        <p:spPr>
          <a:xfrm>
            <a:off x="1588357" y="311754"/>
            <a:ext cx="5967285"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三、一般纳税人可以选择适用简易计税方法的情形</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DD7CAEA-DEB3-4235-BD42-ABFEB3D9ADA3}"/>
              </a:ext>
            </a:extLst>
          </p:cNvPr>
          <p:cNvSpPr txBox="1"/>
          <p:nvPr/>
        </p:nvSpPr>
        <p:spPr>
          <a:xfrm>
            <a:off x="611999" y="791527"/>
            <a:ext cx="7920000" cy="4727063"/>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18.</a:t>
            </a:r>
            <a:r>
              <a:rPr lang="zh-CN" altLang="en-US" sz="1600" dirty="0">
                <a:solidFill>
                  <a:schemeClr val="tx1">
                    <a:lumMod val="75000"/>
                    <a:lumOff val="25000"/>
                  </a:schemeClr>
                </a:solidFill>
                <a:latin typeface="微软雅黑" panose="020B0503020204020204" pitchFamily="34" charset="-122"/>
              </a:rPr>
              <a:t>为甲供工程提供的建筑服务。甲供工程是指全部或部分设备、材料、动力由工程发包方自行采购的建筑工程。</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19.</a:t>
            </a:r>
            <a:r>
              <a:rPr lang="zh-CN" altLang="en-US" sz="1600" dirty="0">
                <a:solidFill>
                  <a:schemeClr val="tx1">
                    <a:lumMod val="75000"/>
                    <a:lumOff val="25000"/>
                  </a:schemeClr>
                </a:solidFill>
                <a:latin typeface="微软雅黑" panose="020B0503020204020204" pitchFamily="34" charset="-122"/>
              </a:rPr>
              <a:t>销售</a:t>
            </a:r>
            <a:r>
              <a:rPr lang="en-US" altLang="zh-CN" sz="1600" dirty="0">
                <a:solidFill>
                  <a:schemeClr val="tx1">
                    <a:lumMod val="75000"/>
                    <a:lumOff val="25000"/>
                  </a:schemeClr>
                </a:solidFill>
                <a:latin typeface="微软雅黑" panose="020B0503020204020204" pitchFamily="34" charset="-122"/>
              </a:rPr>
              <a:t>2016</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30</a:t>
            </a:r>
            <a:r>
              <a:rPr lang="zh-CN" altLang="en-US" sz="1600" dirty="0">
                <a:solidFill>
                  <a:schemeClr val="tx1">
                    <a:lumMod val="75000"/>
                    <a:lumOff val="25000"/>
                  </a:schemeClr>
                </a:solidFill>
                <a:latin typeface="微软雅黑" panose="020B0503020204020204" pitchFamily="34" charset="-122"/>
              </a:rPr>
              <a:t>日前取得的不动产。</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20.</a:t>
            </a:r>
            <a:r>
              <a:rPr lang="zh-CN" altLang="en-US" sz="1600" dirty="0">
                <a:solidFill>
                  <a:schemeClr val="tx1">
                    <a:lumMod val="75000"/>
                    <a:lumOff val="25000"/>
                  </a:schemeClr>
                </a:solidFill>
                <a:latin typeface="微软雅黑" panose="020B0503020204020204" pitchFamily="34" charset="-122"/>
              </a:rPr>
              <a:t>房地产开发企业销售自行开发的房地产老项目。房地产老项目是指：①</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建筑工程施工许可证</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注明的合同开工日期在</a:t>
            </a:r>
            <a:r>
              <a:rPr lang="en-US" altLang="zh-CN" sz="1600" dirty="0">
                <a:solidFill>
                  <a:schemeClr val="tx1">
                    <a:lumMod val="75000"/>
                    <a:lumOff val="25000"/>
                  </a:schemeClr>
                </a:solidFill>
                <a:latin typeface="微软雅黑" panose="020B0503020204020204" pitchFamily="34" charset="-122"/>
              </a:rPr>
              <a:t>2016</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30</a:t>
            </a:r>
            <a:r>
              <a:rPr lang="zh-CN" altLang="en-US" sz="1600" dirty="0">
                <a:solidFill>
                  <a:schemeClr val="tx1">
                    <a:lumMod val="75000"/>
                    <a:lumOff val="25000"/>
                  </a:schemeClr>
                </a:solidFill>
                <a:latin typeface="微软雅黑" panose="020B0503020204020204" pitchFamily="34" charset="-122"/>
              </a:rPr>
              <a:t>日前的建筑工程项目；②未取得</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建筑工程施工许可证</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的，建筑工程承包合同注明的开工日期在</a:t>
            </a:r>
            <a:r>
              <a:rPr lang="en-US" altLang="zh-CN" sz="1600" dirty="0">
                <a:solidFill>
                  <a:schemeClr val="tx1">
                    <a:lumMod val="75000"/>
                    <a:lumOff val="25000"/>
                  </a:schemeClr>
                </a:solidFill>
                <a:latin typeface="微软雅黑" panose="020B0503020204020204" pitchFamily="34" charset="-122"/>
              </a:rPr>
              <a:t>2016</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30</a:t>
            </a:r>
            <a:r>
              <a:rPr lang="zh-CN" altLang="en-US" sz="1600" dirty="0">
                <a:solidFill>
                  <a:schemeClr val="tx1">
                    <a:lumMod val="75000"/>
                    <a:lumOff val="25000"/>
                  </a:schemeClr>
                </a:solidFill>
                <a:latin typeface="微软雅黑" panose="020B0503020204020204" pitchFamily="34" charset="-122"/>
              </a:rPr>
              <a:t>日前的建筑工程项目。</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21.</a:t>
            </a:r>
            <a:r>
              <a:rPr lang="zh-CN" altLang="en-US" sz="1600" dirty="0">
                <a:solidFill>
                  <a:schemeClr val="tx1">
                    <a:lumMod val="75000"/>
                    <a:lumOff val="25000"/>
                  </a:schemeClr>
                </a:solidFill>
                <a:latin typeface="微软雅黑" panose="020B0503020204020204" pitchFamily="34" charset="-122"/>
              </a:rPr>
              <a:t>出租</a:t>
            </a:r>
            <a:r>
              <a:rPr lang="en-US" altLang="zh-CN" sz="1600" dirty="0">
                <a:solidFill>
                  <a:schemeClr val="tx1">
                    <a:lumMod val="75000"/>
                    <a:lumOff val="25000"/>
                  </a:schemeClr>
                </a:solidFill>
                <a:latin typeface="微软雅黑" panose="020B0503020204020204" pitchFamily="34" charset="-122"/>
              </a:rPr>
              <a:t>2016</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30</a:t>
            </a:r>
            <a:r>
              <a:rPr lang="zh-CN" altLang="en-US" sz="1600" dirty="0">
                <a:solidFill>
                  <a:schemeClr val="tx1">
                    <a:lumMod val="75000"/>
                    <a:lumOff val="25000"/>
                  </a:schemeClr>
                </a:solidFill>
                <a:latin typeface="微软雅黑" panose="020B0503020204020204" pitchFamily="34" charset="-122"/>
              </a:rPr>
              <a:t>日前取得的不动产。</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22.</a:t>
            </a:r>
            <a:r>
              <a:rPr lang="zh-CN" altLang="en-US" sz="1600" dirty="0">
                <a:solidFill>
                  <a:schemeClr val="tx1">
                    <a:lumMod val="75000"/>
                    <a:lumOff val="25000"/>
                  </a:schemeClr>
                </a:solidFill>
                <a:latin typeface="微软雅黑" panose="020B0503020204020204" pitchFamily="34" charset="-122"/>
              </a:rPr>
              <a:t>提供非学历教育服务。</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23.</a:t>
            </a:r>
            <a:r>
              <a:rPr lang="zh-CN" altLang="en-US" sz="1600" dirty="0">
                <a:solidFill>
                  <a:schemeClr val="tx1">
                    <a:lumMod val="75000"/>
                    <a:lumOff val="25000"/>
                  </a:schemeClr>
                </a:solidFill>
                <a:latin typeface="微软雅黑" panose="020B0503020204020204" pitchFamily="34" charset="-122"/>
              </a:rPr>
              <a:t>一般纳税人收取试点前开工的一级公路、二级公路、桥、闸通行费。</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24.</a:t>
            </a:r>
            <a:r>
              <a:rPr lang="zh-CN" altLang="en-US" sz="1600" dirty="0">
                <a:solidFill>
                  <a:schemeClr val="tx1">
                    <a:lumMod val="75000"/>
                    <a:lumOff val="25000"/>
                  </a:schemeClr>
                </a:solidFill>
                <a:latin typeface="微软雅黑" panose="020B0503020204020204" pitchFamily="34" charset="-122"/>
              </a:rPr>
              <a:t>一般纳税人提供人力资源外包服务。</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25.</a:t>
            </a:r>
            <a:r>
              <a:rPr lang="zh-CN" altLang="en-US" sz="1600" dirty="0">
                <a:solidFill>
                  <a:schemeClr val="tx1">
                    <a:lumMod val="75000"/>
                    <a:lumOff val="25000"/>
                  </a:schemeClr>
                </a:solidFill>
                <a:latin typeface="微软雅黑" panose="020B0503020204020204" pitchFamily="34" charset="-122"/>
              </a:rPr>
              <a:t>一般纳税人</a:t>
            </a:r>
            <a:r>
              <a:rPr lang="en-US" altLang="zh-CN" sz="1600" dirty="0">
                <a:solidFill>
                  <a:schemeClr val="tx1">
                    <a:lumMod val="75000"/>
                    <a:lumOff val="25000"/>
                  </a:schemeClr>
                </a:solidFill>
                <a:latin typeface="微软雅黑" panose="020B0503020204020204" pitchFamily="34" charset="-122"/>
              </a:rPr>
              <a:t>2016</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30</a:t>
            </a:r>
            <a:r>
              <a:rPr lang="zh-CN" altLang="en-US" sz="1600" dirty="0">
                <a:solidFill>
                  <a:schemeClr val="tx1">
                    <a:lumMod val="75000"/>
                    <a:lumOff val="25000"/>
                  </a:schemeClr>
                </a:solidFill>
                <a:latin typeface="微软雅黑" panose="020B0503020204020204" pitchFamily="34" charset="-122"/>
              </a:rPr>
              <a:t>日前签订的不动产融资租赁合同，或以</a:t>
            </a:r>
            <a:r>
              <a:rPr lang="en-US" altLang="zh-CN" sz="1600" dirty="0">
                <a:solidFill>
                  <a:schemeClr val="tx1">
                    <a:lumMod val="75000"/>
                    <a:lumOff val="25000"/>
                  </a:schemeClr>
                </a:solidFill>
                <a:latin typeface="微软雅黑" panose="020B0503020204020204" pitchFamily="34" charset="-122"/>
              </a:rPr>
              <a:t>2016</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30</a:t>
            </a:r>
            <a:r>
              <a:rPr lang="zh-CN" altLang="en-US" sz="1600" dirty="0">
                <a:solidFill>
                  <a:schemeClr val="tx1">
                    <a:lumMod val="75000"/>
                    <a:lumOff val="25000"/>
                  </a:schemeClr>
                </a:solidFill>
                <a:latin typeface="微软雅黑" panose="020B0503020204020204" pitchFamily="34" charset="-122"/>
              </a:rPr>
              <a:t>日前取得的不动产提供的融资租赁服务。</a:t>
            </a: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40038487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B7BED8-48DE-F392-4806-0FEF2E68A8B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647369EE-E534-DF0C-B9B5-E67251450141}"/>
              </a:ext>
            </a:extLst>
          </p:cNvPr>
          <p:cNvSpPr txBox="1"/>
          <p:nvPr/>
        </p:nvSpPr>
        <p:spPr>
          <a:xfrm>
            <a:off x="1588357" y="311754"/>
            <a:ext cx="5967285"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四、简易计税方式中可按销售差额计税的情形</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D069EF3F-DC7F-5FEB-A982-AE7CE4D3156C}"/>
              </a:ext>
            </a:extLst>
          </p:cNvPr>
          <p:cNvSpPr txBox="1"/>
          <p:nvPr/>
        </p:nvSpPr>
        <p:spPr>
          <a:xfrm>
            <a:off x="611999" y="791527"/>
            <a:ext cx="7920000" cy="4496231"/>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纳税人提供建筑服务适用简易计税方法的，以取得的全部价款扣除支付的分包款后的余额为销售额。分包款是指支付给分包方的全部价款。</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物业管理服务的纳税人，向服务接受方收取的自来水水费，以扣除其对外支付的自来水水费后的余额为销售额，按照简易计税方法依照</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的征收率计算缴纳增值税。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小规模纳税人提供劳务派遣服务，可以以取得的全部价款为销售额，按照简易计税方法依照</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的征收率计算缴纳增值税；也可以选择差额纳税，以取得的全部价款，扣除代用工单位支付给劳务派遣员工的工资、福利和为其办理社会保险及住房公积金后的余额为销售额，按照简易计税方法依照</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的征收率计算缴纳增值税。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选择差额纳税的纳税人，向用工单位收取用于支付给劳务派遣员工工资、福利和为其办理社会保险及住房公积金的费用，不得开具增值税专用发票，可以开具普通发票。</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一般纳税人提供劳务派遣服务，可以选择差额纳税，以取得的全部价款，扣除代用工单位支付劳务派遣员工的工资、福利和为其办理社会保险及住房公积金后的余额为销售额，按照简易计税方法依照</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的征收率计算缴纳增值税。</a:t>
            </a: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8880318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CBC962-713D-E131-A242-7B37CC804E67}"/>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FE0A034F-35C1-0514-8C5E-B15F93B70E58}"/>
              </a:ext>
            </a:extLst>
          </p:cNvPr>
          <p:cNvGrpSpPr/>
          <p:nvPr/>
        </p:nvGrpSpPr>
        <p:grpSpPr>
          <a:xfrm>
            <a:off x="1145002" y="1249593"/>
            <a:ext cx="1788430" cy="1788430"/>
            <a:chOff x="4240335" y="3008435"/>
            <a:chExt cx="3711332" cy="3711332"/>
          </a:xfrm>
        </p:grpSpPr>
        <p:sp>
          <p:nvSpPr>
            <p:cNvPr id="3" name="椭圆 2">
              <a:extLst>
                <a:ext uri="{FF2B5EF4-FFF2-40B4-BE49-F238E27FC236}">
                  <a16:creationId xmlns:a16="http://schemas.microsoft.com/office/drawing/2014/main" id="{085A2CF1-C8A2-A751-6ADE-6ADB5764520F}"/>
                </a:ext>
              </a:extLst>
            </p:cNvPr>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a:extLst>
                <a:ext uri="{FF2B5EF4-FFF2-40B4-BE49-F238E27FC236}">
                  <a16:creationId xmlns:a16="http://schemas.microsoft.com/office/drawing/2014/main" id="{FA541A92-1F00-769D-7001-B78CAC416364}"/>
                </a:ext>
              </a:extLst>
            </p:cNvPr>
            <p:cNvGrpSpPr/>
            <p:nvPr/>
          </p:nvGrpSpPr>
          <p:grpSpPr>
            <a:xfrm>
              <a:off x="4710169" y="3478269"/>
              <a:ext cx="2771663" cy="2771663"/>
              <a:chOff x="2193191" y="1899415"/>
              <a:chExt cx="2421376" cy="2421376"/>
            </a:xfrm>
            <a:effectLst/>
          </p:grpSpPr>
          <p:sp>
            <p:nvSpPr>
              <p:cNvPr id="5" name="椭圆 4">
                <a:extLst>
                  <a:ext uri="{FF2B5EF4-FFF2-40B4-BE49-F238E27FC236}">
                    <a16:creationId xmlns:a16="http://schemas.microsoft.com/office/drawing/2014/main" id="{605126E1-EE4F-7173-15DD-CC0E560366D8}"/>
                  </a:ext>
                </a:extLst>
              </p:cNvPr>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a:extLst>
                  <a:ext uri="{FF2B5EF4-FFF2-40B4-BE49-F238E27FC236}">
                    <a16:creationId xmlns:a16="http://schemas.microsoft.com/office/drawing/2014/main" id="{C92BC16D-F860-5B52-C77F-9A0B056BD277}"/>
                  </a:ext>
                </a:extLst>
              </p:cNvPr>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a:extLst>
              <a:ext uri="{FF2B5EF4-FFF2-40B4-BE49-F238E27FC236}">
                <a16:creationId xmlns:a16="http://schemas.microsoft.com/office/drawing/2014/main" id="{ADE627E3-327B-6D91-FF8F-2D05D79EC307}"/>
              </a:ext>
            </a:extLst>
          </p:cNvPr>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a:extLst>
              <a:ext uri="{FF2B5EF4-FFF2-40B4-BE49-F238E27FC236}">
                <a16:creationId xmlns:a16="http://schemas.microsoft.com/office/drawing/2014/main" id="{74FB8519-17E7-470E-FFAB-F53175D58BBC}"/>
              </a:ext>
            </a:extLst>
          </p:cNvPr>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a:extLst>
              <a:ext uri="{FF2B5EF4-FFF2-40B4-BE49-F238E27FC236}">
                <a16:creationId xmlns:a16="http://schemas.microsoft.com/office/drawing/2014/main" id="{D06382DE-7694-F8C6-FAA5-3FF0AD1B494F}"/>
              </a:ext>
            </a:extLst>
          </p:cNvPr>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06</a:t>
            </a:r>
            <a:endParaRPr lang="zh-CN" altLang="en-US" sz="7200" dirty="0">
              <a:solidFill>
                <a:srgbClr val="0070C0"/>
              </a:solidFill>
              <a:latin typeface="Impact" panose="020B0806030902050204" pitchFamily="34" charset="0"/>
            </a:endParaRPr>
          </a:p>
        </p:txBody>
      </p:sp>
      <p:sp>
        <p:nvSpPr>
          <p:cNvPr id="18" name="文本框 17">
            <a:extLst>
              <a:ext uri="{FF2B5EF4-FFF2-40B4-BE49-F238E27FC236}">
                <a16:creationId xmlns:a16="http://schemas.microsoft.com/office/drawing/2014/main" id="{FBA92B8A-4ECF-4741-2200-82D4F4A072C1}"/>
              </a:ext>
            </a:extLst>
          </p:cNvPr>
          <p:cNvSpPr txBox="1"/>
          <p:nvPr/>
        </p:nvSpPr>
        <p:spPr>
          <a:xfrm>
            <a:off x="2899390" y="2833300"/>
            <a:ext cx="2815609"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进口环节增值税的征收</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a:extLst>
              <a:ext uri="{FF2B5EF4-FFF2-40B4-BE49-F238E27FC236}">
                <a16:creationId xmlns:a16="http://schemas.microsoft.com/office/drawing/2014/main" id="{0F64FEDE-DFDF-1CA7-370C-C97482925D8F}"/>
              </a:ext>
            </a:extLst>
          </p:cNvPr>
          <p:cNvGrpSpPr/>
          <p:nvPr/>
        </p:nvGrpSpPr>
        <p:grpSpPr>
          <a:xfrm>
            <a:off x="1808118" y="1956295"/>
            <a:ext cx="518562" cy="353252"/>
            <a:chOff x="4895160" y="4287159"/>
            <a:chExt cx="571418" cy="389258"/>
          </a:xfrm>
          <a:solidFill>
            <a:srgbClr val="0070C0"/>
          </a:solidFill>
        </p:grpSpPr>
        <p:sp>
          <p:nvSpPr>
            <p:cNvPr id="30" name="Freeform 327">
              <a:extLst>
                <a:ext uri="{FF2B5EF4-FFF2-40B4-BE49-F238E27FC236}">
                  <a16:creationId xmlns:a16="http://schemas.microsoft.com/office/drawing/2014/main" id="{33BDB8CC-1B7D-C3E4-EAB5-04C53BEC336C}"/>
                </a:ext>
              </a:extLst>
            </p:cNvPr>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a:extLst>
                <a:ext uri="{FF2B5EF4-FFF2-40B4-BE49-F238E27FC236}">
                  <a16:creationId xmlns:a16="http://schemas.microsoft.com/office/drawing/2014/main" id="{F78FE158-FF77-E86C-A4A3-C10C9758CF86}"/>
                </a:ext>
              </a:extLst>
            </p:cNvPr>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a:extLst>
                <a:ext uri="{FF2B5EF4-FFF2-40B4-BE49-F238E27FC236}">
                  <a16:creationId xmlns:a16="http://schemas.microsoft.com/office/drawing/2014/main" id="{49E2F504-E1E7-FFDE-5182-782E05A9CE1E}"/>
                </a:ext>
              </a:extLst>
            </p:cNvPr>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a:extLst>
                <a:ext uri="{FF2B5EF4-FFF2-40B4-BE49-F238E27FC236}">
                  <a16:creationId xmlns:a16="http://schemas.microsoft.com/office/drawing/2014/main" id="{189CD8CA-F0C8-C132-6F0D-E56C9B23FCA5}"/>
                </a:ext>
              </a:extLst>
            </p:cNvPr>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a:extLst>
                <a:ext uri="{FF2B5EF4-FFF2-40B4-BE49-F238E27FC236}">
                  <a16:creationId xmlns:a16="http://schemas.microsoft.com/office/drawing/2014/main" id="{1D6F2477-5C26-8895-1F47-FE8BAEED569A}"/>
                </a:ext>
              </a:extLst>
            </p:cNvPr>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a:extLst>
                <a:ext uri="{FF2B5EF4-FFF2-40B4-BE49-F238E27FC236}">
                  <a16:creationId xmlns:a16="http://schemas.microsoft.com/office/drawing/2014/main" id="{2B8FE313-0EA0-EE4A-47CD-5F7A18331002}"/>
                </a:ext>
              </a:extLst>
            </p:cNvPr>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a:extLst>
                <a:ext uri="{FF2B5EF4-FFF2-40B4-BE49-F238E27FC236}">
                  <a16:creationId xmlns:a16="http://schemas.microsoft.com/office/drawing/2014/main" id="{D95F6492-7E8D-3FF5-0D56-7CBF3BA3A695}"/>
                </a:ext>
              </a:extLst>
            </p:cNvPr>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a:extLst>
                <a:ext uri="{FF2B5EF4-FFF2-40B4-BE49-F238E27FC236}">
                  <a16:creationId xmlns:a16="http://schemas.microsoft.com/office/drawing/2014/main" id="{FC3ADF29-52E6-734E-3C93-1E953AEF2F99}"/>
                </a:ext>
              </a:extLst>
            </p:cNvPr>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a:extLst>
                <a:ext uri="{FF2B5EF4-FFF2-40B4-BE49-F238E27FC236}">
                  <a16:creationId xmlns:a16="http://schemas.microsoft.com/office/drawing/2014/main" id="{391B8C90-6606-4E42-05D0-9F077219CD19}"/>
                </a:ext>
              </a:extLst>
            </p:cNvPr>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extLst>
      <p:ext uri="{BB962C8B-B14F-4D97-AF65-F5344CB8AC3E}">
        <p14:creationId xmlns:p14="http://schemas.microsoft.com/office/powerpoint/2010/main" val="2533406817"/>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EF853C-32E6-0694-0C64-07D5C164EB4A}"/>
            </a:ext>
          </a:extLst>
        </p:cNvPr>
        <p:cNvGrpSpPr/>
        <p:nvPr/>
      </p:nvGrpSpPr>
      <p:grpSpPr>
        <a:xfrm>
          <a:off x="0" y="0"/>
          <a:ext cx="0" cy="0"/>
          <a:chOff x="0" y="0"/>
          <a:chExt cx="0" cy="0"/>
        </a:xfrm>
      </p:grpSpPr>
      <p:sp>
        <p:nvSpPr>
          <p:cNvPr id="2" name="文本框 17">
            <a:extLst>
              <a:ext uri="{FF2B5EF4-FFF2-40B4-BE49-F238E27FC236}">
                <a16:creationId xmlns:a16="http://schemas.microsoft.com/office/drawing/2014/main" id="{4B65B19D-349E-961C-BD94-41FA1AADD61A}"/>
              </a:ext>
            </a:extLst>
          </p:cNvPr>
          <p:cNvSpPr txBox="1"/>
          <p:nvPr/>
        </p:nvSpPr>
        <p:spPr bwMode="auto">
          <a:xfrm>
            <a:off x="612000" y="972000"/>
            <a:ext cx="7920000" cy="1303049"/>
          </a:xfrm>
          <a:prstGeom prst="rect">
            <a:avLst/>
          </a:prstGeom>
          <a:noFill/>
        </p:spPr>
        <p:txBody>
          <a:bodyPr wrap="square" lIns="68580" tIns="34290" rIns="68580" bIns="34290">
            <a:spAutoFit/>
          </a:bodyPr>
          <a:lstStyle/>
          <a:p>
            <a:pPr>
              <a:lnSpc>
                <a:spcPct val="120000"/>
              </a:lnSpc>
              <a:spcAft>
                <a:spcPts val="600"/>
              </a:spcAft>
              <a:defRPr/>
            </a:pPr>
            <a:r>
              <a:rPr lang="zh-CN" altLang="en-US" sz="1600" dirty="0">
                <a:solidFill>
                  <a:schemeClr val="tx1">
                    <a:lumMod val="75000"/>
                    <a:lumOff val="25000"/>
                  </a:schemeClr>
                </a:solidFill>
                <a:latin typeface="微软雅黑" panose="020B0503020204020204" pitchFamily="34" charset="-122"/>
              </a:rPr>
              <a:t>增值税法是国家制定的用以调整增值税征收与缴纳相关权利、义务关系的法律规范。</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中华人民共和国增值税法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已由中华人民共和国第十四届全国人民代表大会常务委员会第十三次会议于</a:t>
            </a:r>
            <a:r>
              <a:rPr lang="en-US" altLang="zh-CN" sz="1600" dirty="0">
                <a:solidFill>
                  <a:schemeClr val="tx1">
                    <a:lumMod val="75000"/>
                    <a:lumOff val="25000"/>
                  </a:schemeClr>
                </a:solidFill>
                <a:latin typeface="微软雅黑" panose="020B0503020204020204" pitchFamily="34" charset="-122"/>
              </a:rPr>
              <a:t>2024</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12</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25</a:t>
            </a:r>
            <a:r>
              <a:rPr lang="zh-CN" altLang="en-US" sz="1600" dirty="0">
                <a:solidFill>
                  <a:schemeClr val="tx1">
                    <a:lumMod val="75000"/>
                    <a:lumOff val="25000"/>
                  </a:schemeClr>
                </a:solidFill>
                <a:latin typeface="微软雅黑" panose="020B0503020204020204" pitchFamily="34" charset="-122"/>
              </a:rPr>
              <a:t>日通过并公布，自</a:t>
            </a:r>
            <a:r>
              <a:rPr lang="en-US" altLang="zh-CN" sz="1600" dirty="0">
                <a:solidFill>
                  <a:schemeClr val="tx1">
                    <a:lumMod val="75000"/>
                    <a:lumOff val="25000"/>
                  </a:schemeClr>
                </a:solidFill>
                <a:latin typeface="微软雅黑" panose="020B0503020204020204" pitchFamily="34" charset="-122"/>
              </a:rPr>
              <a:t>2026</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日起施行。</a:t>
            </a:r>
          </a:p>
          <a:p>
            <a:pPr>
              <a:lnSpc>
                <a:spcPct val="120000"/>
              </a:lnSpc>
              <a:spcAft>
                <a:spcPts val="600"/>
              </a:spcAft>
              <a:defRPr/>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14147005"/>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202861-F383-EB36-B968-5D9DDD10220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451CB28-F638-87F1-C768-7284DBDE84A0}"/>
              </a:ext>
            </a:extLst>
          </p:cNvPr>
          <p:cNvSpPr txBox="1"/>
          <p:nvPr/>
        </p:nvSpPr>
        <p:spPr>
          <a:xfrm>
            <a:off x="2165873" y="311754"/>
            <a:ext cx="4812253"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一、进口环节增值税的征税范围及纳税人</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CA247DD8-E33D-6219-B9D5-1780E9D2E08F}"/>
              </a:ext>
            </a:extLst>
          </p:cNvPr>
          <p:cNvSpPr txBox="1"/>
          <p:nvPr/>
        </p:nvSpPr>
        <p:spPr>
          <a:xfrm>
            <a:off x="612000" y="972000"/>
            <a:ext cx="7920000" cy="3160481"/>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（一）进口环节增值税征税范围</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申报进入中华人民共和国海关境内的货物，均应缴纳增值税。确定一项货物是否属于进口，必须首先看其是否有报关进口手续。只要是报关进口的应税货物，不论其是国外产制还是我国已出口而转销国内的货物，是进口者自行采购还是国外捐赠的货物，是进口者自用还是作为贸易或其他用途等，除另有规定外，均应按照规定缴纳进口环节的增值税。</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（二）进口环节增值税的纳税人</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进口货物的收货人（承受人）或办理报关手续的单位和个人，为进口货物增值税的纳税义务人。也就是说，进口货物增值税纳税人的范围较宽，包括了国内一切从事进口业务的企业事业单位、机关团体和个人。</a:t>
            </a:r>
          </a:p>
        </p:txBody>
      </p:sp>
    </p:spTree>
    <p:extLst>
      <p:ext uri="{BB962C8B-B14F-4D97-AF65-F5344CB8AC3E}">
        <p14:creationId xmlns:p14="http://schemas.microsoft.com/office/powerpoint/2010/main" val="200472564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B7EFED-F5DC-4C80-FF53-6FA502DC1A9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C400BBC-DE39-64AA-0D22-77C81DB5BD5F}"/>
              </a:ext>
            </a:extLst>
          </p:cNvPr>
          <p:cNvSpPr txBox="1"/>
          <p:nvPr/>
        </p:nvSpPr>
        <p:spPr>
          <a:xfrm>
            <a:off x="2165873" y="311754"/>
            <a:ext cx="4812253"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二、进口环节增值税的适用税率</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3184D47C-D60A-3A14-34FC-DA9F64242387}"/>
              </a:ext>
            </a:extLst>
          </p:cNvPr>
          <p:cNvSpPr txBox="1"/>
          <p:nvPr/>
        </p:nvSpPr>
        <p:spPr>
          <a:xfrm>
            <a:off x="612000" y="972000"/>
            <a:ext cx="7920000" cy="2788071"/>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进口环节增值税的适用税率同国内货物税率。</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但是对进口抗癌药品，自</a:t>
            </a:r>
            <a:r>
              <a:rPr lang="en-US" altLang="zh-CN" sz="1600" dirty="0">
                <a:solidFill>
                  <a:schemeClr val="tx1">
                    <a:lumMod val="75000"/>
                    <a:lumOff val="25000"/>
                  </a:schemeClr>
                </a:solidFill>
                <a:latin typeface="微软雅黑" panose="020B0503020204020204" pitchFamily="34" charset="-122"/>
              </a:rPr>
              <a:t>2018</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日起，减按</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征收进口环节增值税。对进口罕见病药品，自</a:t>
            </a:r>
            <a:r>
              <a:rPr lang="en-US" altLang="zh-CN" sz="1600" dirty="0">
                <a:solidFill>
                  <a:schemeClr val="tx1">
                    <a:lumMod val="75000"/>
                    <a:lumOff val="25000"/>
                  </a:schemeClr>
                </a:solidFill>
                <a:latin typeface="微软雅黑" panose="020B0503020204020204" pitchFamily="34" charset="-122"/>
              </a:rPr>
              <a:t>2019</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日起，减按</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征收进口环节增值税。</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对跨境电子商务零售进口商品的单次交易限值为人民币</a:t>
            </a:r>
            <a:r>
              <a:rPr lang="en-US" altLang="zh-CN" sz="1600" dirty="0">
                <a:solidFill>
                  <a:schemeClr val="tx1">
                    <a:lumMod val="75000"/>
                    <a:lumOff val="25000"/>
                  </a:schemeClr>
                </a:solidFill>
                <a:latin typeface="微软雅黑" panose="020B0503020204020204" pitchFamily="34" charset="-122"/>
              </a:rPr>
              <a:t>5 000</a:t>
            </a:r>
            <a:r>
              <a:rPr lang="zh-CN" altLang="en-US" sz="1600" dirty="0">
                <a:solidFill>
                  <a:schemeClr val="tx1">
                    <a:lumMod val="75000"/>
                    <a:lumOff val="25000"/>
                  </a:schemeClr>
                </a:solidFill>
                <a:latin typeface="微软雅黑" panose="020B0503020204020204" pitchFamily="34" charset="-122"/>
              </a:rPr>
              <a:t>元，个人年度交易限值为人民币</a:t>
            </a:r>
            <a:r>
              <a:rPr lang="en-US" altLang="zh-CN" sz="1600" dirty="0">
                <a:solidFill>
                  <a:schemeClr val="tx1">
                    <a:lumMod val="75000"/>
                    <a:lumOff val="25000"/>
                  </a:schemeClr>
                </a:solidFill>
                <a:latin typeface="微软雅黑" panose="020B0503020204020204" pitchFamily="34" charset="-122"/>
              </a:rPr>
              <a:t>26 000</a:t>
            </a:r>
            <a:r>
              <a:rPr lang="zh-CN" altLang="en-US" sz="1600" dirty="0">
                <a:solidFill>
                  <a:schemeClr val="tx1">
                    <a:lumMod val="75000"/>
                    <a:lumOff val="25000"/>
                  </a:schemeClr>
                </a:solidFill>
                <a:latin typeface="微软雅黑" panose="020B0503020204020204" pitchFamily="34" charset="-122"/>
              </a:rPr>
              <a:t>元以内进口的跨境电子商务零售进口商品，关税税率暂设为</a:t>
            </a:r>
            <a:r>
              <a:rPr lang="en-US" altLang="zh-CN" sz="1600" dirty="0">
                <a:solidFill>
                  <a:schemeClr val="tx1">
                    <a:lumMod val="75000"/>
                    <a:lumOff val="25000"/>
                  </a:schemeClr>
                </a:solidFill>
                <a:latin typeface="微软雅黑" panose="020B0503020204020204" pitchFamily="34" charset="-122"/>
              </a:rPr>
              <a:t>0</a:t>
            </a:r>
            <a:r>
              <a:rPr lang="zh-CN" altLang="en-US" sz="1600" dirty="0">
                <a:solidFill>
                  <a:schemeClr val="tx1">
                    <a:lumMod val="75000"/>
                    <a:lumOff val="25000"/>
                  </a:schemeClr>
                </a:solidFill>
                <a:latin typeface="微软雅黑" panose="020B0503020204020204" pitchFamily="34" charset="-122"/>
              </a:rPr>
              <a:t>，进口环节增值税、消费税按应纳税额的</a:t>
            </a:r>
            <a:r>
              <a:rPr lang="en-US" altLang="zh-CN" sz="1600" dirty="0">
                <a:solidFill>
                  <a:schemeClr val="tx1">
                    <a:lumMod val="75000"/>
                    <a:lumOff val="25000"/>
                  </a:schemeClr>
                </a:solidFill>
                <a:latin typeface="微软雅黑" panose="020B0503020204020204" pitchFamily="34" charset="-122"/>
              </a:rPr>
              <a:t>70%</a:t>
            </a:r>
            <a:r>
              <a:rPr lang="zh-CN" altLang="en-US" sz="1600" dirty="0">
                <a:solidFill>
                  <a:schemeClr val="tx1">
                    <a:lumMod val="75000"/>
                    <a:lumOff val="25000"/>
                  </a:schemeClr>
                </a:solidFill>
                <a:latin typeface="微软雅黑" panose="020B0503020204020204" pitchFamily="34" charset="-122"/>
              </a:rPr>
              <a:t>征收。完税价格超过</a:t>
            </a:r>
            <a:r>
              <a:rPr lang="en-US" altLang="zh-CN" sz="1600" dirty="0">
                <a:solidFill>
                  <a:schemeClr val="tx1">
                    <a:lumMod val="75000"/>
                    <a:lumOff val="25000"/>
                  </a:schemeClr>
                </a:solidFill>
                <a:latin typeface="微软雅黑" panose="020B0503020204020204" pitchFamily="34" charset="-122"/>
              </a:rPr>
              <a:t>5 000</a:t>
            </a:r>
            <a:r>
              <a:rPr lang="zh-CN" altLang="en-US" sz="1600" dirty="0">
                <a:solidFill>
                  <a:schemeClr val="tx1">
                    <a:lumMod val="75000"/>
                    <a:lumOff val="25000"/>
                  </a:schemeClr>
                </a:solidFill>
                <a:latin typeface="微软雅黑" panose="020B0503020204020204" pitchFamily="34" charset="-122"/>
              </a:rPr>
              <a:t>元单次交易限值但低于</a:t>
            </a:r>
            <a:r>
              <a:rPr lang="en-US" altLang="zh-CN" sz="1600" dirty="0">
                <a:solidFill>
                  <a:schemeClr val="tx1">
                    <a:lumMod val="75000"/>
                    <a:lumOff val="25000"/>
                  </a:schemeClr>
                </a:solidFill>
                <a:latin typeface="微软雅黑" panose="020B0503020204020204" pitchFamily="34" charset="-122"/>
              </a:rPr>
              <a:t>26 000</a:t>
            </a:r>
            <a:r>
              <a:rPr lang="zh-CN" altLang="en-US" sz="1600" dirty="0">
                <a:solidFill>
                  <a:schemeClr val="tx1">
                    <a:lumMod val="75000"/>
                    <a:lumOff val="25000"/>
                  </a:schemeClr>
                </a:solidFill>
                <a:latin typeface="微软雅黑" panose="020B0503020204020204" pitchFamily="34" charset="-122"/>
              </a:rPr>
              <a:t>元年度交易限值，且订单下仅一件商品时，可以自跨境电商零售渠道进口，按照货物税率全额征收关税和进口环节增值税、消费税，交易额计入年度交易总额，但年度交易总额超过年度交易限值的，应按一般贸易管理。</a:t>
            </a:r>
          </a:p>
        </p:txBody>
      </p:sp>
    </p:spTree>
    <p:extLst>
      <p:ext uri="{BB962C8B-B14F-4D97-AF65-F5344CB8AC3E}">
        <p14:creationId xmlns:p14="http://schemas.microsoft.com/office/powerpoint/2010/main" val="101254563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D6E662-B8EE-CA81-4A80-6ABA33C74FC3}"/>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682F3D5-F39E-F7DE-F133-022623AF8A8C}"/>
              </a:ext>
            </a:extLst>
          </p:cNvPr>
          <p:cNvSpPr txBox="1"/>
          <p:nvPr/>
        </p:nvSpPr>
        <p:spPr>
          <a:xfrm>
            <a:off x="2165873" y="311754"/>
            <a:ext cx="4812253"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三、进口环节增值税应纳税额计算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5BE0704-4756-9383-B990-58F67E068984}"/>
              </a:ext>
            </a:extLst>
          </p:cNvPr>
          <p:cNvSpPr txBox="1"/>
          <p:nvPr/>
        </p:nvSpPr>
        <p:spPr>
          <a:xfrm>
            <a:off x="612000" y="972000"/>
            <a:ext cx="7920000" cy="2723438"/>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纳税人进口货物，按照组成计税价格和规定的税率计算应纳税额。进口货物计算增值税的组成计税价格和应纳税额的计算公式为：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组成计税价格</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关税完税价格</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关税</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消费税</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组成计税价格</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税率</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2-6】</a:t>
            </a:r>
            <a:r>
              <a:rPr lang="zh-CN" altLang="en-US" sz="1600" dirty="0">
                <a:solidFill>
                  <a:schemeClr val="tx1">
                    <a:lumMod val="75000"/>
                    <a:lumOff val="25000"/>
                  </a:schemeClr>
                </a:solidFill>
                <a:latin typeface="微软雅黑" panose="020B0503020204020204" pitchFamily="34" charset="-122"/>
              </a:rPr>
              <a:t>某进出口公司当月进口一批货物，海关审定的关税完税价格为</a:t>
            </a:r>
            <a:r>
              <a:rPr lang="en-US" altLang="zh-CN" sz="1600" dirty="0">
                <a:solidFill>
                  <a:schemeClr val="tx1">
                    <a:lumMod val="75000"/>
                    <a:lumOff val="25000"/>
                  </a:schemeClr>
                </a:solidFill>
                <a:latin typeface="微软雅黑" panose="020B0503020204020204" pitchFamily="34" charset="-122"/>
              </a:rPr>
              <a:t>500</a:t>
            </a:r>
            <a:r>
              <a:rPr lang="zh-CN" altLang="en-US" sz="1600" dirty="0">
                <a:solidFill>
                  <a:schemeClr val="tx1">
                    <a:lumMod val="75000"/>
                    <a:lumOff val="25000"/>
                  </a:schemeClr>
                </a:solidFill>
                <a:latin typeface="微软雅黑" panose="020B0503020204020204" pitchFamily="34" charset="-122"/>
              </a:rPr>
              <a:t>万元，该货物的关税税率为</a:t>
            </a: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、增值税税率为</a:t>
            </a:r>
            <a:r>
              <a:rPr lang="en-US" altLang="zh-CN" sz="1600" dirty="0">
                <a:solidFill>
                  <a:schemeClr val="tx1">
                    <a:lumMod val="75000"/>
                    <a:lumOff val="25000"/>
                  </a:schemeClr>
                </a:solidFill>
                <a:latin typeface="微软雅黑" panose="020B0503020204020204" pitchFamily="34" charset="-122"/>
              </a:rPr>
              <a:t>13%</a:t>
            </a:r>
            <a:r>
              <a:rPr lang="zh-CN" altLang="en-US" sz="1600" dirty="0">
                <a:solidFill>
                  <a:schemeClr val="tx1">
                    <a:lumMod val="75000"/>
                    <a:lumOff val="25000"/>
                  </a:schemeClr>
                </a:solidFill>
                <a:latin typeface="微软雅黑" panose="020B0503020204020204" pitchFamily="34" charset="-122"/>
              </a:rPr>
              <a:t>，计算该公司进口货物应纳增值税税额。</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进口货物应纳增值税税额</a:t>
            </a:r>
            <a:r>
              <a:rPr lang="en-US" altLang="zh-CN" sz="1600" dirty="0">
                <a:solidFill>
                  <a:schemeClr val="tx1">
                    <a:lumMod val="75000"/>
                    <a:lumOff val="25000"/>
                  </a:schemeClr>
                </a:solidFill>
                <a:latin typeface="微软雅黑" panose="020B0503020204020204" pitchFamily="34" charset="-122"/>
              </a:rPr>
              <a:t>=500×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1+10%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×13%=71.5</a:t>
            </a:r>
            <a:r>
              <a:rPr lang="zh-CN" altLang="en-US" sz="1600" dirty="0">
                <a:solidFill>
                  <a:schemeClr val="tx1">
                    <a:lumMod val="75000"/>
                    <a:lumOff val="25000"/>
                  </a:schemeClr>
                </a:solidFill>
                <a:latin typeface="微软雅黑" panose="020B0503020204020204" pitchFamily="34" charset="-122"/>
              </a:rPr>
              <a:t>（万元）</a:t>
            </a: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60922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D9D3C2-B4F1-1542-78CD-BCBA13F0E6D8}"/>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E759BF2-7B6A-0AE8-B169-A25A09F6136C}"/>
              </a:ext>
            </a:extLst>
          </p:cNvPr>
          <p:cNvSpPr txBox="1"/>
          <p:nvPr/>
        </p:nvSpPr>
        <p:spPr>
          <a:xfrm>
            <a:off x="2165873" y="311754"/>
            <a:ext cx="4812253"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四、进口环节增值税的管理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4E3532A-77DD-6828-4D90-84F44D55A94F}"/>
              </a:ext>
            </a:extLst>
          </p:cNvPr>
          <p:cNvSpPr txBox="1"/>
          <p:nvPr/>
        </p:nvSpPr>
        <p:spPr>
          <a:xfrm>
            <a:off x="612000" y="972000"/>
            <a:ext cx="7920000" cy="2274084"/>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进口货物的增值税除另有规定外由海关代征。</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进口货物增值税纳税义务发生时间为报关进口的当天，其纳税地点应当由进口人或其代理人向报关地海关申报纳税，其纳税期限应当自海关填发海关进口增值税专用缴款书之日起</a:t>
            </a:r>
            <a:r>
              <a:rPr lang="en-US" altLang="zh-CN" sz="1600" dirty="0">
                <a:solidFill>
                  <a:schemeClr val="tx1">
                    <a:lumMod val="75000"/>
                    <a:lumOff val="25000"/>
                  </a:schemeClr>
                </a:solidFill>
                <a:latin typeface="微软雅黑" panose="020B0503020204020204" pitchFamily="34" charset="-122"/>
              </a:rPr>
              <a:t>15</a:t>
            </a:r>
            <a:r>
              <a:rPr lang="zh-CN" altLang="en-US" sz="1600" dirty="0">
                <a:solidFill>
                  <a:schemeClr val="tx1">
                    <a:lumMod val="75000"/>
                    <a:lumOff val="25000"/>
                  </a:schemeClr>
                </a:solidFill>
                <a:latin typeface="微软雅黑" panose="020B0503020204020204" pitchFamily="34" charset="-122"/>
              </a:rPr>
              <a:t>日内缴纳税款。</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跨境电子商务零售进口商品自海关放行之日起</a:t>
            </a:r>
            <a:r>
              <a:rPr lang="en-US" altLang="zh-CN" sz="1600" dirty="0">
                <a:solidFill>
                  <a:schemeClr val="tx1">
                    <a:lumMod val="75000"/>
                    <a:lumOff val="25000"/>
                  </a:schemeClr>
                </a:solidFill>
                <a:latin typeface="微软雅黑" panose="020B0503020204020204" pitchFamily="34" charset="-122"/>
              </a:rPr>
              <a:t>30</a:t>
            </a:r>
            <a:r>
              <a:rPr lang="zh-CN" altLang="en-US" sz="1600" dirty="0">
                <a:solidFill>
                  <a:schemeClr val="tx1">
                    <a:lumMod val="75000"/>
                    <a:lumOff val="25000"/>
                  </a:schemeClr>
                </a:solidFill>
                <a:latin typeface="微软雅黑" panose="020B0503020204020204" pitchFamily="34" charset="-122"/>
              </a:rPr>
              <a:t>日内退货的，可申请退税，并相应调整个人年度交易总额。</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68501829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9A835E-6EEF-B350-8DD6-67699C3E1042}"/>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39E26EFB-298B-CD90-C997-D96729747C29}"/>
              </a:ext>
            </a:extLst>
          </p:cNvPr>
          <p:cNvGrpSpPr/>
          <p:nvPr/>
        </p:nvGrpSpPr>
        <p:grpSpPr>
          <a:xfrm>
            <a:off x="1145002" y="1249593"/>
            <a:ext cx="1788430" cy="1788430"/>
            <a:chOff x="4240335" y="3008435"/>
            <a:chExt cx="3711332" cy="3711332"/>
          </a:xfrm>
        </p:grpSpPr>
        <p:sp>
          <p:nvSpPr>
            <p:cNvPr id="3" name="椭圆 2">
              <a:extLst>
                <a:ext uri="{FF2B5EF4-FFF2-40B4-BE49-F238E27FC236}">
                  <a16:creationId xmlns:a16="http://schemas.microsoft.com/office/drawing/2014/main" id="{A7623FDF-0906-A08B-C027-16AEB2AAA67E}"/>
                </a:ext>
              </a:extLst>
            </p:cNvPr>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a:extLst>
                <a:ext uri="{FF2B5EF4-FFF2-40B4-BE49-F238E27FC236}">
                  <a16:creationId xmlns:a16="http://schemas.microsoft.com/office/drawing/2014/main" id="{EF0D57EA-53F7-EAFF-2082-0736DCAFA39B}"/>
                </a:ext>
              </a:extLst>
            </p:cNvPr>
            <p:cNvGrpSpPr/>
            <p:nvPr/>
          </p:nvGrpSpPr>
          <p:grpSpPr>
            <a:xfrm>
              <a:off x="4710169" y="3478269"/>
              <a:ext cx="2771663" cy="2771663"/>
              <a:chOff x="2193191" y="1899415"/>
              <a:chExt cx="2421376" cy="2421376"/>
            </a:xfrm>
            <a:effectLst/>
          </p:grpSpPr>
          <p:sp>
            <p:nvSpPr>
              <p:cNvPr id="5" name="椭圆 4">
                <a:extLst>
                  <a:ext uri="{FF2B5EF4-FFF2-40B4-BE49-F238E27FC236}">
                    <a16:creationId xmlns:a16="http://schemas.microsoft.com/office/drawing/2014/main" id="{1858FB3A-66E1-8463-678E-588E6F880D03}"/>
                  </a:ext>
                </a:extLst>
              </p:cNvPr>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a:extLst>
                  <a:ext uri="{FF2B5EF4-FFF2-40B4-BE49-F238E27FC236}">
                    <a16:creationId xmlns:a16="http://schemas.microsoft.com/office/drawing/2014/main" id="{62E41154-C97B-E202-B0AE-1C73F65E16E4}"/>
                  </a:ext>
                </a:extLst>
              </p:cNvPr>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a:extLst>
              <a:ext uri="{FF2B5EF4-FFF2-40B4-BE49-F238E27FC236}">
                <a16:creationId xmlns:a16="http://schemas.microsoft.com/office/drawing/2014/main" id="{6A838544-3E5B-9AED-0796-ED64B573B362}"/>
              </a:ext>
            </a:extLst>
          </p:cNvPr>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a:extLst>
              <a:ext uri="{FF2B5EF4-FFF2-40B4-BE49-F238E27FC236}">
                <a16:creationId xmlns:a16="http://schemas.microsoft.com/office/drawing/2014/main" id="{379FB965-C1CE-8BA8-ACEA-E8F5521C5D56}"/>
              </a:ext>
            </a:extLst>
          </p:cNvPr>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a:extLst>
              <a:ext uri="{FF2B5EF4-FFF2-40B4-BE49-F238E27FC236}">
                <a16:creationId xmlns:a16="http://schemas.microsoft.com/office/drawing/2014/main" id="{9B52D741-B417-132E-994A-6F8EB0112CD8}"/>
              </a:ext>
            </a:extLst>
          </p:cNvPr>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07</a:t>
            </a:r>
            <a:endParaRPr lang="zh-CN" altLang="en-US" sz="7200" dirty="0">
              <a:solidFill>
                <a:srgbClr val="0070C0"/>
              </a:solidFill>
              <a:latin typeface="Impact" panose="020B0806030902050204" pitchFamily="34" charset="0"/>
            </a:endParaRPr>
          </a:p>
        </p:txBody>
      </p:sp>
      <p:sp>
        <p:nvSpPr>
          <p:cNvPr id="18" name="文本框 17">
            <a:extLst>
              <a:ext uri="{FF2B5EF4-FFF2-40B4-BE49-F238E27FC236}">
                <a16:creationId xmlns:a16="http://schemas.microsoft.com/office/drawing/2014/main" id="{7AFB43ED-31E4-44B5-07F1-B57764869B9B}"/>
              </a:ext>
            </a:extLst>
          </p:cNvPr>
          <p:cNvSpPr txBox="1"/>
          <p:nvPr/>
        </p:nvSpPr>
        <p:spPr>
          <a:xfrm>
            <a:off x="2899390" y="2833300"/>
            <a:ext cx="5230377"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出口和跨境业务增值税的退（免）税和征税</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a:extLst>
              <a:ext uri="{FF2B5EF4-FFF2-40B4-BE49-F238E27FC236}">
                <a16:creationId xmlns:a16="http://schemas.microsoft.com/office/drawing/2014/main" id="{7C217C30-37D1-21C2-F2BE-05F19A076A13}"/>
              </a:ext>
            </a:extLst>
          </p:cNvPr>
          <p:cNvGrpSpPr/>
          <p:nvPr/>
        </p:nvGrpSpPr>
        <p:grpSpPr>
          <a:xfrm>
            <a:off x="1808118" y="1956295"/>
            <a:ext cx="518562" cy="353252"/>
            <a:chOff x="4895160" y="4287159"/>
            <a:chExt cx="571418" cy="389258"/>
          </a:xfrm>
          <a:solidFill>
            <a:srgbClr val="0070C0"/>
          </a:solidFill>
        </p:grpSpPr>
        <p:sp>
          <p:nvSpPr>
            <p:cNvPr id="30" name="Freeform 327">
              <a:extLst>
                <a:ext uri="{FF2B5EF4-FFF2-40B4-BE49-F238E27FC236}">
                  <a16:creationId xmlns:a16="http://schemas.microsoft.com/office/drawing/2014/main" id="{872182A2-715C-A819-0D8E-B85D3BC518C9}"/>
                </a:ext>
              </a:extLst>
            </p:cNvPr>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a:extLst>
                <a:ext uri="{FF2B5EF4-FFF2-40B4-BE49-F238E27FC236}">
                  <a16:creationId xmlns:a16="http://schemas.microsoft.com/office/drawing/2014/main" id="{44AC905F-585F-A199-A399-7EB3C0EEA5BF}"/>
                </a:ext>
              </a:extLst>
            </p:cNvPr>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a:extLst>
                <a:ext uri="{FF2B5EF4-FFF2-40B4-BE49-F238E27FC236}">
                  <a16:creationId xmlns:a16="http://schemas.microsoft.com/office/drawing/2014/main" id="{99FDB6AA-EEEA-82B3-EAA4-178862FE9117}"/>
                </a:ext>
              </a:extLst>
            </p:cNvPr>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a:extLst>
                <a:ext uri="{FF2B5EF4-FFF2-40B4-BE49-F238E27FC236}">
                  <a16:creationId xmlns:a16="http://schemas.microsoft.com/office/drawing/2014/main" id="{E46347D5-75ED-8EAC-67F3-846FC49FB7A0}"/>
                </a:ext>
              </a:extLst>
            </p:cNvPr>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a:extLst>
                <a:ext uri="{FF2B5EF4-FFF2-40B4-BE49-F238E27FC236}">
                  <a16:creationId xmlns:a16="http://schemas.microsoft.com/office/drawing/2014/main" id="{86BACE39-C47C-5243-7BE0-685E7104E9AB}"/>
                </a:ext>
              </a:extLst>
            </p:cNvPr>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a:extLst>
                <a:ext uri="{FF2B5EF4-FFF2-40B4-BE49-F238E27FC236}">
                  <a16:creationId xmlns:a16="http://schemas.microsoft.com/office/drawing/2014/main" id="{3BF19AF1-1A6F-F6C0-B62F-A34CEECD43BD}"/>
                </a:ext>
              </a:extLst>
            </p:cNvPr>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a:extLst>
                <a:ext uri="{FF2B5EF4-FFF2-40B4-BE49-F238E27FC236}">
                  <a16:creationId xmlns:a16="http://schemas.microsoft.com/office/drawing/2014/main" id="{6D7409EF-C1E0-FD54-145C-F1C8BC90A217}"/>
                </a:ext>
              </a:extLst>
            </p:cNvPr>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a:extLst>
                <a:ext uri="{FF2B5EF4-FFF2-40B4-BE49-F238E27FC236}">
                  <a16:creationId xmlns:a16="http://schemas.microsoft.com/office/drawing/2014/main" id="{BF7358F7-B881-3B95-9F49-495352460C4C}"/>
                </a:ext>
              </a:extLst>
            </p:cNvPr>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a:extLst>
                <a:ext uri="{FF2B5EF4-FFF2-40B4-BE49-F238E27FC236}">
                  <a16:creationId xmlns:a16="http://schemas.microsoft.com/office/drawing/2014/main" id="{D0007852-881F-10C5-95F9-81690A14F599}"/>
                </a:ext>
              </a:extLst>
            </p:cNvPr>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extLst>
      <p:ext uri="{BB962C8B-B14F-4D97-AF65-F5344CB8AC3E}">
        <p14:creationId xmlns:p14="http://schemas.microsoft.com/office/powerpoint/2010/main" val="2499441205"/>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41909D-1313-E7D5-CBDF-12F4963D265B}"/>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6E3F1972-3F0F-F05A-33D5-1581689E3F94}"/>
              </a:ext>
            </a:extLst>
          </p:cNvPr>
          <p:cNvSpPr txBox="1"/>
          <p:nvPr/>
        </p:nvSpPr>
        <p:spPr>
          <a:xfrm>
            <a:off x="666947" y="335817"/>
            <a:ext cx="7810105"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一、出口货物或者跨境销售服务、无形资产退（免）增值税基本政策</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D1831655-E3CC-D727-0B4A-C849F5B22EDD}"/>
              </a:ext>
            </a:extLst>
          </p:cNvPr>
          <p:cNvSpPr txBox="1"/>
          <p:nvPr/>
        </p:nvSpPr>
        <p:spPr>
          <a:xfrm>
            <a:off x="612000" y="972000"/>
            <a:ext cx="7920000" cy="2351028"/>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为保持增值税制度在国际贸易中的中性，将增值税征税权赋予最终消费国是国际公认的解决征税权归属的基本原则。</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目前，我国的出口货物或者跨境销售服务、无形资产的增值税税收政策分为以下三种形式，</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出口免税并退税。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出口免税不退税。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出口不免税也不退税。</a:t>
            </a:r>
          </a:p>
        </p:txBody>
      </p:sp>
    </p:spTree>
    <p:extLst>
      <p:ext uri="{BB962C8B-B14F-4D97-AF65-F5344CB8AC3E}">
        <p14:creationId xmlns:p14="http://schemas.microsoft.com/office/powerpoint/2010/main" val="1452508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115F60-DFA5-2679-AE09-5D4159BD658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69B3BE3E-27D3-69C2-96BF-42492CBCE1FC}"/>
              </a:ext>
            </a:extLst>
          </p:cNvPr>
          <p:cNvSpPr txBox="1"/>
          <p:nvPr/>
        </p:nvSpPr>
        <p:spPr>
          <a:xfrm>
            <a:off x="666947" y="335817"/>
            <a:ext cx="7810105"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二、出口货物或者跨境销售服务、无形资产增值税退（免）税政策</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7FAA62D-1D2E-8657-78F4-90936E116D8A}"/>
              </a:ext>
            </a:extLst>
          </p:cNvPr>
          <p:cNvSpPr txBox="1"/>
          <p:nvPr/>
        </p:nvSpPr>
        <p:spPr>
          <a:xfrm>
            <a:off x="612000" y="972000"/>
            <a:ext cx="7920000" cy="4290021"/>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（一）增值税退（免）税基本方法</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免、抵、退”税办法。</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免、退”税办法。</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（二）增值税出口退税率</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目前我国退税率分为五档，即</a:t>
            </a:r>
            <a:r>
              <a:rPr lang="en-US" altLang="zh-CN" sz="1600" dirty="0">
                <a:solidFill>
                  <a:schemeClr val="tx1">
                    <a:lumMod val="75000"/>
                    <a:lumOff val="25000"/>
                  </a:schemeClr>
                </a:solidFill>
                <a:latin typeface="微软雅黑" panose="020B0503020204020204" pitchFamily="34" charset="-122"/>
              </a:rPr>
              <a:t>13%</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9%</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和零税率。</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（三）增值税“免、抵、退”税和“免、退”税的计算</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生产企业出口货物、服务和无形资产的增值税“免、抵、退”税，按下列公式计算。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）当期应纳税额的计算：</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当期应纳税额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当期销项税额－（当期进项税额－当期不得免征和抵扣税额）</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当期不得免征和抵扣税额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当期出口货物离岸价</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外汇人民币折合率</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（出口货物适用税率－出口货物退税率）－当期不得免征和抵扣税额抵减额</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00606264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F9AE6B-2661-BF9A-2910-66B966DF177F}"/>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F3A057DA-7E55-2E15-9980-7406AE399D57}"/>
              </a:ext>
            </a:extLst>
          </p:cNvPr>
          <p:cNvSpPr txBox="1"/>
          <p:nvPr/>
        </p:nvSpPr>
        <p:spPr>
          <a:xfrm>
            <a:off x="666947" y="335817"/>
            <a:ext cx="7810105"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二、出口货物或者跨境销售服务、无形资产增值税退（免）税政策</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DA11164-8134-BD42-9F92-5A49D9693AD9}"/>
              </a:ext>
            </a:extLst>
          </p:cNvPr>
          <p:cNvSpPr txBox="1"/>
          <p:nvPr/>
        </p:nvSpPr>
        <p:spPr>
          <a:xfrm>
            <a:off x="612000" y="972000"/>
            <a:ext cx="7920000" cy="3840667"/>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当期不得免征和抵扣税额抵减额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当期免税购进原材料价格</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（出口货物适用税率－出口货物退税率）</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）当期“免、抵、退”税额的计算：</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当期“免、抵、退”税额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当期出口货物离岸价</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外汇人民币折合率</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出口货物退税率－当期“免、抵、退”税额抵减额</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当期“免、抵、退”税额抵减额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当期免税购进原材料价格</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出口货物退税率</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）当期应退税额和免抵税额的计算：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①当期期末留抵税额≤当期“免、抵、退”税额，则：</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当期应退税额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当期期末留抵税额</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当期免抵税额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当期“免、抵、退”税额－当期应退税额</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38900192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FBD014-83C9-0943-8098-8895F28E8EBE}"/>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FD83982-B9E8-F6E9-2ED2-EB475A1DF37A}"/>
              </a:ext>
            </a:extLst>
          </p:cNvPr>
          <p:cNvSpPr txBox="1"/>
          <p:nvPr/>
        </p:nvSpPr>
        <p:spPr>
          <a:xfrm>
            <a:off x="666947" y="335817"/>
            <a:ext cx="7810105"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二、出口货物或者跨境销售服务、无形资产增值税退（免）税政策</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5FD9690B-0181-1CBA-CCE8-49C9FB983779}"/>
              </a:ext>
            </a:extLst>
          </p:cNvPr>
          <p:cNvSpPr txBox="1"/>
          <p:nvPr/>
        </p:nvSpPr>
        <p:spPr>
          <a:xfrm>
            <a:off x="612000" y="972000"/>
            <a:ext cx="7920000" cy="3545201"/>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②当期期末留抵税额</a:t>
            </a:r>
            <a:r>
              <a:rPr lang="en-US" altLang="zh-CN" sz="1600" dirty="0">
                <a:solidFill>
                  <a:schemeClr val="tx1">
                    <a:lumMod val="75000"/>
                    <a:lumOff val="25000"/>
                  </a:schemeClr>
                </a:solidFill>
                <a:latin typeface="微软雅黑" panose="020B0503020204020204" pitchFamily="34" charset="-122"/>
              </a:rPr>
              <a:t>&gt;</a:t>
            </a:r>
            <a:r>
              <a:rPr lang="zh-CN" altLang="en-US" sz="1600" dirty="0">
                <a:solidFill>
                  <a:schemeClr val="tx1">
                    <a:lumMod val="75000"/>
                    <a:lumOff val="25000"/>
                  </a:schemeClr>
                </a:solidFill>
                <a:latin typeface="微软雅黑" panose="020B0503020204020204" pitchFamily="34" charset="-122"/>
              </a:rPr>
              <a:t>当期“免、抵、退”税额，则：</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当期应退税额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当期“免、抵、退”税额</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当期免抵税额</a:t>
            </a:r>
            <a:r>
              <a:rPr lang="en-US" altLang="zh-CN" sz="1600" b="1" dirty="0">
                <a:solidFill>
                  <a:schemeClr val="tx1">
                    <a:lumMod val="75000"/>
                    <a:lumOff val="25000"/>
                  </a:schemeClr>
                </a:solidFill>
                <a:latin typeface="微软雅黑" panose="020B0503020204020204" pitchFamily="34" charset="-122"/>
              </a:rPr>
              <a:t>=0</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外贸企业出口货物或者跨境销售服务、无形资产增值税免退税，按下列公式计算：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）外贸企业出口委托加工修理修配货物以外的货物：</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增值税应退税额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增值税退（免）税计税依据</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出口货物退税率</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）外贸企业出口委托加工修理修配货物：</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出口委托加工修理修配货物的增值税应退税额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委托加工修理修配的增值税退（免）税计税依据</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出口货物退税率</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40872823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BABAEF-3B79-F06E-1175-2E1174B0ECB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63731343-30CA-8719-A216-CD908E3ECCA2}"/>
              </a:ext>
            </a:extLst>
          </p:cNvPr>
          <p:cNvSpPr txBox="1"/>
          <p:nvPr/>
        </p:nvSpPr>
        <p:spPr>
          <a:xfrm>
            <a:off x="666947" y="335817"/>
            <a:ext cx="7810105"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三、出口货物或者跨境销售服务、无形资产增值税免税政策</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985DC04B-EFC0-6C8A-78A1-39E2E70E7DE7}"/>
              </a:ext>
            </a:extLst>
          </p:cNvPr>
          <p:cNvSpPr txBox="1"/>
          <p:nvPr/>
        </p:nvSpPr>
        <p:spPr>
          <a:xfrm>
            <a:off x="612000" y="972000"/>
            <a:ext cx="7920000" cy="3545201"/>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增值税小规模纳税人出口的货物。</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避孕药品和用具，古旧图书。</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软件产品。其具体范围是指海关税则号前四位为“</a:t>
            </a:r>
            <a:r>
              <a:rPr lang="en-US" altLang="zh-CN" sz="1600" dirty="0">
                <a:solidFill>
                  <a:schemeClr val="tx1">
                    <a:lumMod val="75000"/>
                    <a:lumOff val="25000"/>
                  </a:schemeClr>
                </a:solidFill>
                <a:latin typeface="微软雅黑" panose="020B0503020204020204" pitchFamily="34" charset="-122"/>
              </a:rPr>
              <a:t>9803”</a:t>
            </a:r>
            <a:r>
              <a:rPr lang="zh-CN" altLang="en-US" sz="1600" dirty="0">
                <a:solidFill>
                  <a:schemeClr val="tx1">
                    <a:lumMod val="75000"/>
                    <a:lumOff val="25000"/>
                  </a:schemeClr>
                </a:solidFill>
                <a:latin typeface="微软雅黑" panose="020B0503020204020204" pitchFamily="34" charset="-122"/>
              </a:rPr>
              <a:t>的货物。动漫软件出口免征增值税。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含黄金、铂金成分的货物，钻石及其饰品。</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国家计划内出口的卷烟。</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非出口企业委托出口的货物。</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非列名生产企业出口的非视同自产货物。</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农业生产者自产农产品。</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37503923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0" y="-261258"/>
            <a:ext cx="2039217" cy="5562887"/>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01</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纳税人与扣缴义务人</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5" name="组合 24"/>
          <p:cNvGrpSpPr/>
          <p:nvPr/>
        </p:nvGrpSpPr>
        <p:grpSpPr>
          <a:xfrm>
            <a:off x="1787045" y="1867537"/>
            <a:ext cx="527203" cy="530769"/>
            <a:chOff x="5042691" y="2273920"/>
            <a:chExt cx="702937" cy="707692"/>
          </a:xfrm>
          <a:solidFill>
            <a:srgbClr val="0070C0"/>
          </a:solidFill>
        </p:grpSpPr>
        <p:sp>
          <p:nvSpPr>
            <p:cNvPr id="26"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97834C-E465-FE0B-9D5D-6C00CC95DF4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5631C2BF-C8B9-AA5F-9082-26B64DBF6F1C}"/>
              </a:ext>
            </a:extLst>
          </p:cNvPr>
          <p:cNvSpPr txBox="1"/>
          <p:nvPr/>
        </p:nvSpPr>
        <p:spPr>
          <a:xfrm>
            <a:off x="666947" y="335817"/>
            <a:ext cx="7810105"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三、出口货物或者跨境销售服务、无形资产增值税免税政策</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9BA4BC18-660E-48BF-37D6-81410F2566EF}"/>
              </a:ext>
            </a:extLst>
          </p:cNvPr>
          <p:cNvSpPr txBox="1"/>
          <p:nvPr/>
        </p:nvSpPr>
        <p:spPr>
          <a:xfrm>
            <a:off x="612000" y="972000"/>
            <a:ext cx="7920000" cy="3095847"/>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9.</a:t>
            </a:r>
            <a:r>
              <a:rPr lang="zh-CN" altLang="en-US" sz="1600" dirty="0">
                <a:solidFill>
                  <a:schemeClr val="tx1">
                    <a:lumMod val="75000"/>
                    <a:lumOff val="25000"/>
                  </a:schemeClr>
                </a:solidFill>
                <a:latin typeface="微软雅黑" panose="020B0503020204020204" pitchFamily="34" charset="-122"/>
              </a:rPr>
              <a:t>油画、花生果仁、黑大豆等财政部和国家税务总局规定的出口免税的货物。</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外贸企业取得普通发票、废旧物资收购凭证、农产品收购发票、政府非税收入票据的货物。</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11.</a:t>
            </a:r>
            <a:r>
              <a:rPr lang="zh-CN" altLang="en-US" sz="1600" dirty="0">
                <a:solidFill>
                  <a:schemeClr val="tx1">
                    <a:lumMod val="75000"/>
                    <a:lumOff val="25000"/>
                  </a:schemeClr>
                </a:solidFill>
                <a:latin typeface="微软雅黑" panose="020B0503020204020204" pitchFamily="34" charset="-122"/>
              </a:rPr>
              <a:t>来料加工复出口的货物。</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12.</a:t>
            </a:r>
            <a:r>
              <a:rPr lang="zh-CN" altLang="en-US" sz="1600" dirty="0">
                <a:solidFill>
                  <a:schemeClr val="tx1">
                    <a:lumMod val="75000"/>
                    <a:lumOff val="25000"/>
                  </a:schemeClr>
                </a:solidFill>
                <a:latin typeface="微软雅黑" panose="020B0503020204020204" pitchFamily="34" charset="-122"/>
              </a:rPr>
              <a:t>特殊区域内的企业出口的特殊区域内的货物。</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13.</a:t>
            </a:r>
            <a:r>
              <a:rPr lang="zh-CN" altLang="en-US" sz="1600" dirty="0">
                <a:solidFill>
                  <a:schemeClr val="tx1">
                    <a:lumMod val="75000"/>
                    <a:lumOff val="25000"/>
                  </a:schemeClr>
                </a:solidFill>
                <a:latin typeface="微软雅黑" panose="020B0503020204020204" pitchFamily="34" charset="-122"/>
              </a:rPr>
              <a:t>以人民币现金作为结算方式的边境地区出口企业从所在省（自治区）的边境口岸出口到接壤国家的一般贸易和边境小额贸易出口货物。</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14.</a:t>
            </a:r>
            <a:r>
              <a:rPr lang="zh-CN" altLang="en-US" sz="1600" dirty="0">
                <a:solidFill>
                  <a:schemeClr val="tx1">
                    <a:lumMod val="75000"/>
                    <a:lumOff val="25000"/>
                  </a:schemeClr>
                </a:solidFill>
                <a:latin typeface="微软雅黑" panose="020B0503020204020204" pitchFamily="34" charset="-122"/>
              </a:rPr>
              <a:t>以旅游购物贸易方式报关出口的货物。</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98168925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2AF8E3-2B10-2D25-B19B-E2C48092703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08BDF4B-0270-F287-3F62-CB7F1EC88318}"/>
              </a:ext>
            </a:extLst>
          </p:cNvPr>
          <p:cNvSpPr txBox="1"/>
          <p:nvPr/>
        </p:nvSpPr>
        <p:spPr>
          <a:xfrm>
            <a:off x="666947" y="335817"/>
            <a:ext cx="7810105"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四、出口货物或者跨境销售服务、无形资产增值税征税政策</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9056C690-3A68-34AA-CC65-3CEADE5E0383}"/>
              </a:ext>
            </a:extLst>
          </p:cNvPr>
          <p:cNvSpPr txBox="1"/>
          <p:nvPr/>
        </p:nvSpPr>
        <p:spPr>
          <a:xfrm>
            <a:off x="612000" y="972000"/>
            <a:ext cx="7920000" cy="3686778"/>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出口企业出口或视同出口财政部和国家税务总局根据国务院决定明确取消出口退（免）税的货物（不包括来料加工复出口货物、中标机电产品、列名原材料、输入特殊区域的水电气、海洋工程结构物）。</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出口企业或其他单位销售给特殊区域内的生活消费用品和交通运输工具。</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出口企业或其他单位因骗取出口退税被税务机关停止办理增值税退（免）税期间出口的货物。</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出口企业或其他单位提供虚假备案单证的货物。</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出口企业或其他单位增值税退（免）税凭证有伪造或内容不实的货物。</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出口企业或其他单位未在国家税务总局规定期限内申报免税核销以及经主管税务机关审核不予免税核销的出口卷烟。</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86833125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60A531-C41A-54A6-05DA-84FD54B186D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18B5CB51-259D-69FC-CA68-C943268CF427}"/>
              </a:ext>
            </a:extLst>
          </p:cNvPr>
          <p:cNvSpPr txBox="1"/>
          <p:nvPr/>
        </p:nvSpPr>
        <p:spPr>
          <a:xfrm>
            <a:off x="666947" y="335817"/>
            <a:ext cx="7810105"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四、出口货物或者跨境销售服务、无形资产增值税征税政策</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C2831FF6-BD29-6D08-4DDD-1768E5EB1B73}"/>
              </a:ext>
            </a:extLst>
          </p:cNvPr>
          <p:cNvSpPr txBox="1"/>
          <p:nvPr/>
        </p:nvSpPr>
        <p:spPr>
          <a:xfrm>
            <a:off x="612000" y="972000"/>
            <a:ext cx="7920000" cy="3905300"/>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出口企业或其他单位具有以下情形之一的出口货物或者跨境销售服务、无形资产：</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）将空白的出口货物报关单、出口收汇核销单等退（免）税凭证交由除签有委托合同的货代公司、报关行，或由境外进口方指定的货代公司（提供合同约定或者其他相关证明）以外的其他单位或个人使用的。</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）以自营名义出口，其出口业务实质上是由本企业及其投资的企业以外的单位或个人借该出口企业名义操作完成的。</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）以自营名义出口，其出口的同一批货物既签订购货合同，又签订代理出口合同（或协议）的。</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）出口货物在海关验放后，自己或委托货代承运人对该笔货物的海运提单或其他运输单据等上的品名、规格等进行修改，造成出口货物报关单与海运提单或其他运输单据有关内容不符的。</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18137478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A51581-5732-3818-C5A1-C4BB1F9A907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9D01CC4-869A-2A8A-5881-4C7F5A8BFF25}"/>
              </a:ext>
            </a:extLst>
          </p:cNvPr>
          <p:cNvSpPr txBox="1"/>
          <p:nvPr/>
        </p:nvSpPr>
        <p:spPr>
          <a:xfrm>
            <a:off x="666947" y="335817"/>
            <a:ext cx="7810105"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四、出口货物或者跨境销售服务、无形资产增值税征税政策</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259BACC-FBCE-2B33-DFAB-DB8C9952C3DB}"/>
              </a:ext>
            </a:extLst>
          </p:cNvPr>
          <p:cNvSpPr txBox="1"/>
          <p:nvPr/>
        </p:nvSpPr>
        <p:spPr>
          <a:xfrm>
            <a:off x="612000" y="972000"/>
            <a:ext cx="7920000" cy="2569550"/>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以自营名义出口，但不承担出口货物的质量、收款或退税风险之一的，即出口货物发生质量问题不承担购买方的索赔责任（合同中有约定质量责任承担者除外）；不承担未按期收款导致不能核销的责任（合同中有约定收款责任承担者除外）；不承担因申报出口退（免）税的资料、单证等出现问题造成不退税责任的。</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）未实质参与出口经营活动、接受并从事由中间人介绍的其他出口业务，但仍以自营名义出口的。</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不适应跨境应税行为适用增值税零税率和免税政策规定的出口服务和无形资产。</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06626044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4404EB-EA4F-C969-F9FB-74C66738120E}"/>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27ADAB2F-3A2D-6DF9-6990-F1E028E0ED4B}"/>
              </a:ext>
            </a:extLst>
          </p:cNvPr>
          <p:cNvGrpSpPr/>
          <p:nvPr/>
        </p:nvGrpSpPr>
        <p:grpSpPr>
          <a:xfrm>
            <a:off x="1145002" y="1249593"/>
            <a:ext cx="1788430" cy="1788430"/>
            <a:chOff x="4240335" y="3008435"/>
            <a:chExt cx="3711332" cy="3711332"/>
          </a:xfrm>
        </p:grpSpPr>
        <p:sp>
          <p:nvSpPr>
            <p:cNvPr id="3" name="椭圆 2">
              <a:extLst>
                <a:ext uri="{FF2B5EF4-FFF2-40B4-BE49-F238E27FC236}">
                  <a16:creationId xmlns:a16="http://schemas.microsoft.com/office/drawing/2014/main" id="{26B4AB67-4B57-D7BC-1903-6826119DB44D}"/>
                </a:ext>
              </a:extLst>
            </p:cNvPr>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a:extLst>
                <a:ext uri="{FF2B5EF4-FFF2-40B4-BE49-F238E27FC236}">
                  <a16:creationId xmlns:a16="http://schemas.microsoft.com/office/drawing/2014/main" id="{CB96B7B7-8721-02E4-E2FC-932EE3A453F8}"/>
                </a:ext>
              </a:extLst>
            </p:cNvPr>
            <p:cNvGrpSpPr/>
            <p:nvPr/>
          </p:nvGrpSpPr>
          <p:grpSpPr>
            <a:xfrm>
              <a:off x="4710169" y="3478269"/>
              <a:ext cx="2771663" cy="2771663"/>
              <a:chOff x="2193191" y="1899415"/>
              <a:chExt cx="2421376" cy="2421376"/>
            </a:xfrm>
            <a:effectLst/>
          </p:grpSpPr>
          <p:sp>
            <p:nvSpPr>
              <p:cNvPr id="5" name="椭圆 4">
                <a:extLst>
                  <a:ext uri="{FF2B5EF4-FFF2-40B4-BE49-F238E27FC236}">
                    <a16:creationId xmlns:a16="http://schemas.microsoft.com/office/drawing/2014/main" id="{6774B7EC-FBAA-9A55-EBBF-406260FD137D}"/>
                  </a:ext>
                </a:extLst>
              </p:cNvPr>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a:extLst>
                  <a:ext uri="{FF2B5EF4-FFF2-40B4-BE49-F238E27FC236}">
                    <a16:creationId xmlns:a16="http://schemas.microsoft.com/office/drawing/2014/main" id="{F4D95147-B09A-944E-B346-138FB4B52D66}"/>
                  </a:ext>
                </a:extLst>
              </p:cNvPr>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a:extLst>
              <a:ext uri="{FF2B5EF4-FFF2-40B4-BE49-F238E27FC236}">
                <a16:creationId xmlns:a16="http://schemas.microsoft.com/office/drawing/2014/main" id="{FB3AB9F9-5BA3-1D19-C5B2-F938B29A1BDF}"/>
              </a:ext>
            </a:extLst>
          </p:cNvPr>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a:extLst>
              <a:ext uri="{FF2B5EF4-FFF2-40B4-BE49-F238E27FC236}">
                <a16:creationId xmlns:a16="http://schemas.microsoft.com/office/drawing/2014/main" id="{B9B2188B-5B49-0EA6-E0E0-C3603172ED80}"/>
              </a:ext>
            </a:extLst>
          </p:cNvPr>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a:extLst>
              <a:ext uri="{FF2B5EF4-FFF2-40B4-BE49-F238E27FC236}">
                <a16:creationId xmlns:a16="http://schemas.microsoft.com/office/drawing/2014/main" id="{7E12FC25-B1C4-4194-FE79-BCA38DB52784}"/>
              </a:ext>
            </a:extLst>
          </p:cNvPr>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08</a:t>
            </a:r>
            <a:endParaRPr lang="zh-CN" altLang="en-US" sz="7200" dirty="0">
              <a:solidFill>
                <a:srgbClr val="0070C0"/>
              </a:solidFill>
              <a:latin typeface="Impact" panose="020B0806030902050204" pitchFamily="34" charset="0"/>
            </a:endParaRPr>
          </a:p>
        </p:txBody>
      </p:sp>
      <p:sp>
        <p:nvSpPr>
          <p:cNvPr id="18" name="文本框 17">
            <a:extLst>
              <a:ext uri="{FF2B5EF4-FFF2-40B4-BE49-F238E27FC236}">
                <a16:creationId xmlns:a16="http://schemas.microsoft.com/office/drawing/2014/main" id="{7D09BA19-7503-7B9E-E45C-E61AEA03F495}"/>
              </a:ext>
            </a:extLst>
          </p:cNvPr>
          <p:cNvSpPr txBox="1"/>
          <p:nvPr/>
        </p:nvSpPr>
        <p:spPr>
          <a:xfrm>
            <a:off x="2899390" y="2833300"/>
            <a:ext cx="2827641"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第八节 税收优惠和征管</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a:extLst>
              <a:ext uri="{FF2B5EF4-FFF2-40B4-BE49-F238E27FC236}">
                <a16:creationId xmlns:a16="http://schemas.microsoft.com/office/drawing/2014/main" id="{4DB5C7BB-8789-EFA8-27D2-8725B9BBB463}"/>
              </a:ext>
            </a:extLst>
          </p:cNvPr>
          <p:cNvGrpSpPr/>
          <p:nvPr/>
        </p:nvGrpSpPr>
        <p:grpSpPr>
          <a:xfrm>
            <a:off x="1808118" y="1956295"/>
            <a:ext cx="518562" cy="353252"/>
            <a:chOff x="4895160" y="4287159"/>
            <a:chExt cx="571418" cy="389258"/>
          </a:xfrm>
          <a:solidFill>
            <a:srgbClr val="0070C0"/>
          </a:solidFill>
        </p:grpSpPr>
        <p:sp>
          <p:nvSpPr>
            <p:cNvPr id="30" name="Freeform 327">
              <a:extLst>
                <a:ext uri="{FF2B5EF4-FFF2-40B4-BE49-F238E27FC236}">
                  <a16:creationId xmlns:a16="http://schemas.microsoft.com/office/drawing/2014/main" id="{D4168CE0-2473-6C5C-F6F9-FFDA504302E3}"/>
                </a:ext>
              </a:extLst>
            </p:cNvPr>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a:extLst>
                <a:ext uri="{FF2B5EF4-FFF2-40B4-BE49-F238E27FC236}">
                  <a16:creationId xmlns:a16="http://schemas.microsoft.com/office/drawing/2014/main" id="{6E3F2332-227D-8DFF-0043-BDC17635DDAF}"/>
                </a:ext>
              </a:extLst>
            </p:cNvPr>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a:extLst>
                <a:ext uri="{FF2B5EF4-FFF2-40B4-BE49-F238E27FC236}">
                  <a16:creationId xmlns:a16="http://schemas.microsoft.com/office/drawing/2014/main" id="{9A189990-BEC2-D179-F0D1-757D165707CD}"/>
                </a:ext>
              </a:extLst>
            </p:cNvPr>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a:extLst>
                <a:ext uri="{FF2B5EF4-FFF2-40B4-BE49-F238E27FC236}">
                  <a16:creationId xmlns:a16="http://schemas.microsoft.com/office/drawing/2014/main" id="{B20173BD-1BF5-EDA6-8FA5-8BC1F3035EE1}"/>
                </a:ext>
              </a:extLst>
            </p:cNvPr>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a:extLst>
                <a:ext uri="{FF2B5EF4-FFF2-40B4-BE49-F238E27FC236}">
                  <a16:creationId xmlns:a16="http://schemas.microsoft.com/office/drawing/2014/main" id="{AD3FB328-2AE4-DFF9-6E8D-1EB4A07010C8}"/>
                </a:ext>
              </a:extLst>
            </p:cNvPr>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a:extLst>
                <a:ext uri="{FF2B5EF4-FFF2-40B4-BE49-F238E27FC236}">
                  <a16:creationId xmlns:a16="http://schemas.microsoft.com/office/drawing/2014/main" id="{7EC42F91-C058-C90F-5CDC-46ACB46DF789}"/>
                </a:ext>
              </a:extLst>
            </p:cNvPr>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a:extLst>
                <a:ext uri="{FF2B5EF4-FFF2-40B4-BE49-F238E27FC236}">
                  <a16:creationId xmlns:a16="http://schemas.microsoft.com/office/drawing/2014/main" id="{45BB2756-4CA2-32F0-0A11-181BEFC11A2F}"/>
                </a:ext>
              </a:extLst>
            </p:cNvPr>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a:extLst>
                <a:ext uri="{FF2B5EF4-FFF2-40B4-BE49-F238E27FC236}">
                  <a16:creationId xmlns:a16="http://schemas.microsoft.com/office/drawing/2014/main" id="{4C900031-74E6-5309-0251-0CEC638121A2}"/>
                </a:ext>
              </a:extLst>
            </p:cNvPr>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a:extLst>
                <a:ext uri="{FF2B5EF4-FFF2-40B4-BE49-F238E27FC236}">
                  <a16:creationId xmlns:a16="http://schemas.microsoft.com/office/drawing/2014/main" id="{911FAAC7-854E-FBF1-A8DD-D1C03EFDB3A3}"/>
                </a:ext>
              </a:extLst>
            </p:cNvPr>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extLst>
      <p:ext uri="{BB962C8B-B14F-4D97-AF65-F5344CB8AC3E}">
        <p14:creationId xmlns:p14="http://schemas.microsoft.com/office/powerpoint/2010/main" val="2381063980"/>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92A2FA-8134-D8B9-4326-AFFBC3A27C7B}"/>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F9C70218-4FAE-F281-BF79-FDEFB834D77A}"/>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一、税收优惠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D3DB3C4A-AAB1-1DA1-E839-6EB50B5D8D8A}"/>
              </a:ext>
            </a:extLst>
          </p:cNvPr>
          <p:cNvSpPr txBox="1"/>
          <p:nvPr/>
        </p:nvSpPr>
        <p:spPr>
          <a:xfrm>
            <a:off x="612000" y="972000"/>
            <a:ext cx="7920000" cy="1760097"/>
          </a:xfrm>
          <a:prstGeom prst="rect">
            <a:avLst/>
          </a:prstGeom>
          <a:noFill/>
        </p:spPr>
        <p:txBody>
          <a:bodyPr wrap="square" lIns="0" tIns="0" rIns="0" bIns="0" rtlCol="0">
            <a:spAutoFit/>
          </a:bodyPr>
          <a:lstStyle/>
          <a:p>
            <a:pPr algn="just">
              <a:lnSpc>
                <a:spcPct val="120000"/>
              </a:lnSpc>
              <a:spcAft>
                <a:spcPts val="600"/>
              </a:spcAft>
            </a:pPr>
            <a:r>
              <a:rPr lang="zh-CN" altLang="en-US" sz="1600" b="1">
                <a:solidFill>
                  <a:schemeClr val="tx1">
                    <a:lumMod val="75000"/>
                    <a:lumOff val="25000"/>
                  </a:schemeClr>
                </a:solidFill>
                <a:latin typeface="微软雅黑" panose="020B0503020204020204" pitchFamily="34" charset="-122"/>
              </a:rPr>
              <a:t>（一）法定免税项目	</a:t>
            </a:r>
          </a:p>
          <a:p>
            <a:pPr algn="just">
              <a:lnSpc>
                <a:spcPct val="120000"/>
              </a:lnSpc>
              <a:spcAft>
                <a:spcPts val="600"/>
              </a:spcAft>
            </a:pPr>
            <a:r>
              <a:rPr lang="zh-CN" altLang="en-US" sz="1600" b="1">
                <a:solidFill>
                  <a:schemeClr val="tx1">
                    <a:lumMod val="75000"/>
                    <a:lumOff val="25000"/>
                  </a:schemeClr>
                </a:solidFill>
                <a:latin typeface="微软雅黑" panose="020B0503020204020204" pitchFamily="34" charset="-122"/>
              </a:rPr>
              <a:t>（二）增值税专项优惠（部分）</a:t>
            </a:r>
          </a:p>
          <a:p>
            <a:pPr algn="just">
              <a:lnSpc>
                <a:spcPct val="120000"/>
              </a:lnSpc>
              <a:spcAft>
                <a:spcPts val="600"/>
              </a:spcAft>
            </a:pPr>
            <a:r>
              <a:rPr lang="zh-CN" altLang="en-US" sz="1600" b="1">
                <a:solidFill>
                  <a:schemeClr val="tx1">
                    <a:lumMod val="75000"/>
                    <a:lumOff val="25000"/>
                  </a:schemeClr>
                </a:solidFill>
                <a:latin typeface="微软雅黑" panose="020B0503020204020204" pitchFamily="34" charset="-122"/>
              </a:rPr>
              <a:t>（三）增值税即征即退政策的规定</a:t>
            </a:r>
          </a:p>
          <a:p>
            <a:pPr algn="just">
              <a:lnSpc>
                <a:spcPct val="120000"/>
              </a:lnSpc>
              <a:spcAft>
                <a:spcPts val="600"/>
              </a:spcAft>
            </a:pPr>
            <a:r>
              <a:rPr lang="zh-CN" altLang="en-US" sz="1600" b="1">
                <a:solidFill>
                  <a:schemeClr val="tx1">
                    <a:lumMod val="75000"/>
                    <a:lumOff val="25000"/>
                  </a:schemeClr>
                </a:solidFill>
                <a:latin typeface="微软雅黑" panose="020B0503020204020204" pitchFamily="34" charset="-122"/>
              </a:rPr>
              <a:t>（四）其他征免税项目</a:t>
            </a:r>
          </a:p>
          <a:p>
            <a:pPr algn="just">
              <a:lnSpc>
                <a:spcPct val="120000"/>
              </a:lnSpc>
              <a:spcAft>
                <a:spcPts val="600"/>
              </a:spcAft>
            </a:pPr>
            <a:r>
              <a:rPr lang="zh-CN" altLang="en-US" sz="1600" b="1">
                <a:solidFill>
                  <a:schemeClr val="tx1">
                    <a:lumMod val="75000"/>
                    <a:lumOff val="25000"/>
                  </a:schemeClr>
                </a:solidFill>
                <a:latin typeface="微软雅黑" panose="020B0503020204020204" pitchFamily="34" charset="-122"/>
              </a:rPr>
              <a:t>（五）减免税适用的相关规定</a:t>
            </a:r>
            <a:endParaRPr lang="zh-CN" altLang="en-US"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73800799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21ABB8-31A4-CE41-A1BD-8A74A219B46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BEEEDE9A-E060-35B5-D83C-A0FC96DBB8BC}"/>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二、征收管理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685684E8-954E-39BF-A9C6-4B334F7B6E2E}"/>
              </a:ext>
            </a:extLst>
          </p:cNvPr>
          <p:cNvSpPr txBox="1"/>
          <p:nvPr/>
        </p:nvSpPr>
        <p:spPr>
          <a:xfrm>
            <a:off x="612000" y="788846"/>
            <a:ext cx="7920000" cy="4354654"/>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（一）纳税义务发生时间</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纳税义务发生时间，是纳税人发生应税交易应当承担纳税义务的起始时间。</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应税交易纳税义务发生时间的一般规定。</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应税交易纳税义务发生时间的具体规定。</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（二）纳税期限</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增值税的纳税期限分别为</a:t>
            </a: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日、</a:t>
            </a:r>
            <a:r>
              <a:rPr lang="en-US" altLang="zh-CN" sz="1600" dirty="0">
                <a:solidFill>
                  <a:schemeClr val="tx1">
                    <a:lumMod val="75000"/>
                    <a:lumOff val="25000"/>
                  </a:schemeClr>
                </a:solidFill>
                <a:latin typeface="微软雅黑" panose="020B0503020204020204" pitchFamily="34" charset="-122"/>
              </a:rPr>
              <a:t>15</a:t>
            </a:r>
            <a:r>
              <a:rPr lang="zh-CN" altLang="en-US" sz="1600" dirty="0">
                <a:solidFill>
                  <a:schemeClr val="tx1">
                    <a:lumMod val="75000"/>
                    <a:lumOff val="25000"/>
                  </a:schemeClr>
                </a:solidFill>
                <a:latin typeface="微软雅黑" panose="020B0503020204020204" pitchFamily="34" charset="-122"/>
              </a:rPr>
              <a:t>日、</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个月或者</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个季度。纳税人的具体纳税期限由主管税务机关根据纳税人应纳税额的大小分别核定。不经常发生应税交易的纳税人，可以按次纳税。</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（三）纳税地点</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有固定生产经营场所的纳税人，应当向其机构所在地或者居住地主管税务机关申报纳税。总机构和分支机构不在同一县（市）的，应当分别向各自所在地的主管税务机关申报纳税；经省级以上财政、税务主管部门批准，可以由总机构汇总向总机构所在地的主管税务机关申报纳税。</a:t>
            </a:r>
          </a:p>
        </p:txBody>
      </p:sp>
    </p:spTree>
    <p:extLst>
      <p:ext uri="{BB962C8B-B14F-4D97-AF65-F5344CB8AC3E}">
        <p14:creationId xmlns:p14="http://schemas.microsoft.com/office/powerpoint/2010/main" val="181588355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86EE14-627D-1730-6235-F5ED9FC7F7DD}"/>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0FEE4F3F-A5CB-A048-2D34-04EAF95EF508}"/>
              </a:ext>
            </a:extLst>
          </p:cNvPr>
          <p:cNvGrpSpPr/>
          <p:nvPr/>
        </p:nvGrpSpPr>
        <p:grpSpPr>
          <a:xfrm>
            <a:off x="1145002" y="1249593"/>
            <a:ext cx="1788430" cy="1788430"/>
            <a:chOff x="4240335" y="3008435"/>
            <a:chExt cx="3711332" cy="3711332"/>
          </a:xfrm>
        </p:grpSpPr>
        <p:sp>
          <p:nvSpPr>
            <p:cNvPr id="3" name="椭圆 2">
              <a:extLst>
                <a:ext uri="{FF2B5EF4-FFF2-40B4-BE49-F238E27FC236}">
                  <a16:creationId xmlns:a16="http://schemas.microsoft.com/office/drawing/2014/main" id="{72D46A01-4F8C-1E01-B398-89899D8F71D1}"/>
                </a:ext>
              </a:extLst>
            </p:cNvPr>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a:extLst>
                <a:ext uri="{FF2B5EF4-FFF2-40B4-BE49-F238E27FC236}">
                  <a16:creationId xmlns:a16="http://schemas.microsoft.com/office/drawing/2014/main" id="{D3191127-634E-5F1D-5D54-3FB775986A11}"/>
                </a:ext>
              </a:extLst>
            </p:cNvPr>
            <p:cNvGrpSpPr/>
            <p:nvPr/>
          </p:nvGrpSpPr>
          <p:grpSpPr>
            <a:xfrm>
              <a:off x="4710169" y="3478269"/>
              <a:ext cx="2771663" cy="2771663"/>
              <a:chOff x="2193191" y="1899415"/>
              <a:chExt cx="2421376" cy="2421376"/>
            </a:xfrm>
            <a:effectLst/>
          </p:grpSpPr>
          <p:sp>
            <p:nvSpPr>
              <p:cNvPr id="5" name="椭圆 4">
                <a:extLst>
                  <a:ext uri="{FF2B5EF4-FFF2-40B4-BE49-F238E27FC236}">
                    <a16:creationId xmlns:a16="http://schemas.microsoft.com/office/drawing/2014/main" id="{FEAC006F-EE53-6004-DE78-EBB54EAB8404}"/>
                  </a:ext>
                </a:extLst>
              </p:cNvPr>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a:extLst>
                  <a:ext uri="{FF2B5EF4-FFF2-40B4-BE49-F238E27FC236}">
                    <a16:creationId xmlns:a16="http://schemas.microsoft.com/office/drawing/2014/main" id="{1106A8ED-CEBF-D609-EAD3-30BA7D287E72}"/>
                  </a:ext>
                </a:extLst>
              </p:cNvPr>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a:extLst>
              <a:ext uri="{FF2B5EF4-FFF2-40B4-BE49-F238E27FC236}">
                <a16:creationId xmlns:a16="http://schemas.microsoft.com/office/drawing/2014/main" id="{04AC62BD-8CD5-C416-E742-8B0E6CBC3410}"/>
              </a:ext>
            </a:extLst>
          </p:cNvPr>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a:extLst>
              <a:ext uri="{FF2B5EF4-FFF2-40B4-BE49-F238E27FC236}">
                <a16:creationId xmlns:a16="http://schemas.microsoft.com/office/drawing/2014/main" id="{2DB4041E-B1B1-5549-0663-7256D2BD4ECA}"/>
              </a:ext>
            </a:extLst>
          </p:cNvPr>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a:extLst>
              <a:ext uri="{FF2B5EF4-FFF2-40B4-BE49-F238E27FC236}">
                <a16:creationId xmlns:a16="http://schemas.microsoft.com/office/drawing/2014/main" id="{129C8FA6-CB99-E92D-69BC-62FD7B860AC5}"/>
              </a:ext>
            </a:extLst>
          </p:cNvPr>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09</a:t>
            </a:r>
            <a:endParaRPr lang="zh-CN" altLang="en-US" sz="7200" dirty="0">
              <a:solidFill>
                <a:srgbClr val="0070C0"/>
              </a:solidFill>
              <a:latin typeface="Impact" panose="020B0806030902050204" pitchFamily="34" charset="0"/>
            </a:endParaRPr>
          </a:p>
        </p:txBody>
      </p:sp>
      <p:sp>
        <p:nvSpPr>
          <p:cNvPr id="18" name="文本框 17">
            <a:extLst>
              <a:ext uri="{FF2B5EF4-FFF2-40B4-BE49-F238E27FC236}">
                <a16:creationId xmlns:a16="http://schemas.microsoft.com/office/drawing/2014/main" id="{C8BCF56B-1FD6-6D68-203B-DF08F56D5814}"/>
              </a:ext>
            </a:extLst>
          </p:cNvPr>
          <p:cNvSpPr txBox="1"/>
          <p:nvPr/>
        </p:nvSpPr>
        <p:spPr>
          <a:xfrm>
            <a:off x="2899390" y="2833300"/>
            <a:ext cx="3838294"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第九节 增值税发票的使用及管理</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a:extLst>
              <a:ext uri="{FF2B5EF4-FFF2-40B4-BE49-F238E27FC236}">
                <a16:creationId xmlns:a16="http://schemas.microsoft.com/office/drawing/2014/main" id="{325D0FD9-FDEE-0886-B9BB-BC021A27B992}"/>
              </a:ext>
            </a:extLst>
          </p:cNvPr>
          <p:cNvGrpSpPr/>
          <p:nvPr/>
        </p:nvGrpSpPr>
        <p:grpSpPr>
          <a:xfrm>
            <a:off x="1808118" y="1956295"/>
            <a:ext cx="518562" cy="353252"/>
            <a:chOff x="4895160" y="4287159"/>
            <a:chExt cx="571418" cy="389258"/>
          </a:xfrm>
          <a:solidFill>
            <a:srgbClr val="0070C0"/>
          </a:solidFill>
        </p:grpSpPr>
        <p:sp>
          <p:nvSpPr>
            <p:cNvPr id="30" name="Freeform 327">
              <a:extLst>
                <a:ext uri="{FF2B5EF4-FFF2-40B4-BE49-F238E27FC236}">
                  <a16:creationId xmlns:a16="http://schemas.microsoft.com/office/drawing/2014/main" id="{4A4D2BA3-BE4B-E452-9F67-2B7390649E0E}"/>
                </a:ext>
              </a:extLst>
            </p:cNvPr>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a:extLst>
                <a:ext uri="{FF2B5EF4-FFF2-40B4-BE49-F238E27FC236}">
                  <a16:creationId xmlns:a16="http://schemas.microsoft.com/office/drawing/2014/main" id="{A5F60118-B698-6EBA-075C-60761D9BD71C}"/>
                </a:ext>
              </a:extLst>
            </p:cNvPr>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a:extLst>
                <a:ext uri="{FF2B5EF4-FFF2-40B4-BE49-F238E27FC236}">
                  <a16:creationId xmlns:a16="http://schemas.microsoft.com/office/drawing/2014/main" id="{B8BE93B5-D3F4-B4A7-C142-57B5B05B8B39}"/>
                </a:ext>
              </a:extLst>
            </p:cNvPr>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a:extLst>
                <a:ext uri="{FF2B5EF4-FFF2-40B4-BE49-F238E27FC236}">
                  <a16:creationId xmlns:a16="http://schemas.microsoft.com/office/drawing/2014/main" id="{BE912D6A-57EA-CBC7-0AA4-D800D9ACDCDC}"/>
                </a:ext>
              </a:extLst>
            </p:cNvPr>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a:extLst>
                <a:ext uri="{FF2B5EF4-FFF2-40B4-BE49-F238E27FC236}">
                  <a16:creationId xmlns:a16="http://schemas.microsoft.com/office/drawing/2014/main" id="{C8BC5AD2-EED6-F58D-CD31-4E44D42F5FA7}"/>
                </a:ext>
              </a:extLst>
            </p:cNvPr>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a:extLst>
                <a:ext uri="{FF2B5EF4-FFF2-40B4-BE49-F238E27FC236}">
                  <a16:creationId xmlns:a16="http://schemas.microsoft.com/office/drawing/2014/main" id="{E825C8E9-B704-9626-2EF1-0888A07890AF}"/>
                </a:ext>
              </a:extLst>
            </p:cNvPr>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a:extLst>
                <a:ext uri="{FF2B5EF4-FFF2-40B4-BE49-F238E27FC236}">
                  <a16:creationId xmlns:a16="http://schemas.microsoft.com/office/drawing/2014/main" id="{DE981C2F-1B0D-C646-FDE4-6D4D082A2208}"/>
                </a:ext>
              </a:extLst>
            </p:cNvPr>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a:extLst>
                <a:ext uri="{FF2B5EF4-FFF2-40B4-BE49-F238E27FC236}">
                  <a16:creationId xmlns:a16="http://schemas.microsoft.com/office/drawing/2014/main" id="{971A7706-0D74-488F-9F1E-E68FEFC397B1}"/>
                </a:ext>
              </a:extLst>
            </p:cNvPr>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a:extLst>
                <a:ext uri="{FF2B5EF4-FFF2-40B4-BE49-F238E27FC236}">
                  <a16:creationId xmlns:a16="http://schemas.microsoft.com/office/drawing/2014/main" id="{D3187F46-E24C-A945-DB3D-098F1FD4C582}"/>
                </a:ext>
              </a:extLst>
            </p:cNvPr>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extLst>
      <p:ext uri="{BB962C8B-B14F-4D97-AF65-F5344CB8AC3E}">
        <p14:creationId xmlns:p14="http://schemas.microsoft.com/office/powerpoint/2010/main" val="449689664"/>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AA8726-2122-7F8E-6908-9680BD62BDC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B591EDDD-76FF-E152-8F6F-968F88EAF3B7}"/>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一、增值税专用发票</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820FB28-58C8-48A1-BB07-C60D6AE4B59A}"/>
              </a:ext>
            </a:extLst>
          </p:cNvPr>
          <p:cNvSpPr txBox="1"/>
          <p:nvPr/>
        </p:nvSpPr>
        <p:spPr>
          <a:xfrm>
            <a:off x="612000" y="972000"/>
            <a:ext cx="7920000" cy="3172792"/>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发票包括纸质发票和电子发票。电子发票与纸质发票具有同等法律效力。国家积极推广使用电子发票。</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（一）增值税专用发票的联次</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（二）增值税专用发票的开具</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（三）增值税专用发票的领用</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（四）增值税专用发票的开具范围</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（五）开具增值税专用发票后发生退货或开票有误的处理</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（六）增值税专用发票不得抵扣进项税额的规定</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30533696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96F4C-A74D-2E34-6C9B-7852E4AF022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E9B0266-4F8C-3A07-14E1-F31EE6C218BA}"/>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二、增值税普通发票</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E3CCB5F-F94A-D476-12F1-66CA6012ECCF}"/>
              </a:ext>
            </a:extLst>
          </p:cNvPr>
          <p:cNvSpPr txBox="1"/>
          <p:nvPr/>
        </p:nvSpPr>
        <p:spPr>
          <a:xfrm>
            <a:off x="612000" y="972000"/>
            <a:ext cx="7920000" cy="1156855"/>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增值税普通发票的格式、字体、栏次、内容与增值税专用发票完全一致，按发票联次分为两联票和五联票两种，基本联次为两联：第一联为记账联，销货方用作记账凭证；第二联为发票联，购货方用作记账凭证。此外为满足部分纳税人的需要，在基本联次后添加了三联的附加联次，即五联票，供企业选择使用。</a:t>
            </a:r>
          </a:p>
        </p:txBody>
      </p:sp>
    </p:spTree>
    <p:extLst>
      <p:ext uri="{BB962C8B-B14F-4D97-AF65-F5344CB8AC3E}">
        <p14:creationId xmlns:p14="http://schemas.microsoft.com/office/powerpoint/2010/main" val="259333413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一、纳税义务人</a:t>
            </a:r>
            <a:endParaRPr lang="en-US" altLang="zh-CN" sz="2000" b="1" dirty="0">
              <a:solidFill>
                <a:schemeClr val="tx1">
                  <a:lumMod val="65000"/>
                  <a:lumOff val="35000"/>
                </a:schemeClr>
              </a:solidFill>
              <a:latin typeface="+mn-ea"/>
            </a:endParaRPr>
          </a:p>
        </p:txBody>
      </p:sp>
      <p:sp>
        <p:nvSpPr>
          <p:cNvPr id="43" name="TextBox 42"/>
          <p:cNvSpPr txBox="1"/>
          <p:nvPr/>
        </p:nvSpPr>
        <p:spPr>
          <a:xfrm>
            <a:off x="612000" y="972000"/>
            <a:ext cx="7920000" cy="1683153"/>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在中华人民共和国境内（以下简称境内）销售货物、服务、无形资产、不动产的单位和个人，为增值税纳税人。</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单位是指企业、行政单位、事业单位、军事单位、社会团体及其他单位。</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个人是指个体工商户和其他个人。</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纳税人应当按照国家统一的会计制度进行增值税会计核算。</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F847B7-8F39-D8C5-14B5-C798365A3663}"/>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61E6448B-A13A-FDEA-6C25-7BC0415EE202}"/>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三、增值税电子普通发票</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7D3DBE7B-96AA-7C70-504E-74CCD166363F}"/>
              </a:ext>
            </a:extLst>
          </p:cNvPr>
          <p:cNvSpPr txBox="1"/>
          <p:nvPr/>
        </p:nvSpPr>
        <p:spPr>
          <a:xfrm>
            <a:off x="612000" y="972000"/>
            <a:ext cx="7920000" cy="861390"/>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增值税电子普通发票的开票方和受票方需要纸质发票的，可以自行打印增值税电子普通发票的版式文件，其法律效力、基本用途、基本使用规定等与税务机关监制的增值税普通发票相同。</a:t>
            </a:r>
          </a:p>
        </p:txBody>
      </p:sp>
    </p:spTree>
    <p:extLst>
      <p:ext uri="{BB962C8B-B14F-4D97-AF65-F5344CB8AC3E}">
        <p14:creationId xmlns:p14="http://schemas.microsoft.com/office/powerpoint/2010/main" val="206323383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053FA3-CF91-1B70-915F-3CEB71EB6551}"/>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A66397F-6CBA-FF06-F6EE-9D29D00CC22D}"/>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四、机动车销售统一发票</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ED0312A-6C5F-1958-AC7A-7583F050B81B}"/>
              </a:ext>
            </a:extLst>
          </p:cNvPr>
          <p:cNvSpPr txBox="1"/>
          <p:nvPr/>
        </p:nvSpPr>
        <p:spPr>
          <a:xfrm>
            <a:off x="612000" y="972000"/>
            <a:ext cx="7920000" cy="3006592"/>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凡从事机动车零售业务的单位和个人，从</a:t>
            </a:r>
            <a:r>
              <a:rPr lang="en-US" altLang="zh-CN" sz="1600" dirty="0">
                <a:solidFill>
                  <a:schemeClr val="tx1">
                    <a:lumMod val="75000"/>
                    <a:lumOff val="25000"/>
                  </a:schemeClr>
                </a:solidFill>
                <a:latin typeface="微软雅黑" panose="020B0503020204020204" pitchFamily="34" charset="-122"/>
              </a:rPr>
              <a:t>2006</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日起，在销售机动车（不包括销售旧机动车）收取款项时，必须开具税务机关统一印制的新版</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机动车销售统一发票</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，并在发票联加盖财务专用章或发票专用章，抵扣联和报税联不得加盖印章。</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机动车销售统一发票</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为电脑六联式发票。第一联为发票联，是购货单位付款凭证；第二联为抵扣联，是购货单位扣税凭证；第三联是报税联，由车辆购置税征收单位留存；第四联是注册登记联，由车辆登记单位留存；第五联为记账联，是销货单位记账凭证；第六联为存根联，由销货单位留存。第一联印色为棕色，第二联印色为绿色，第三联印色为紫色，第四联印色为蓝色，第五联印色为红色，第六联印色为黑色。发票代码、发票号码印色为黑色，当购货单位不是增值税一般纳税人时，第二联抵扣联由销货单位留存。</a:t>
            </a:r>
          </a:p>
        </p:txBody>
      </p:sp>
    </p:spTree>
    <p:extLst>
      <p:ext uri="{BB962C8B-B14F-4D97-AF65-F5344CB8AC3E}">
        <p14:creationId xmlns:p14="http://schemas.microsoft.com/office/powerpoint/2010/main" val="250502291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本章案例及延伸阅读</a:t>
            </a:r>
            <a:endParaRPr lang="en-US" altLang="zh-CN" sz="2000" b="1" dirty="0">
              <a:solidFill>
                <a:schemeClr val="tx1">
                  <a:lumMod val="65000"/>
                  <a:lumOff val="35000"/>
                </a:schemeClr>
              </a:solidFill>
              <a:latin typeface="+mn-ea"/>
            </a:endParaRPr>
          </a:p>
        </p:txBody>
      </p:sp>
      <p:sp>
        <p:nvSpPr>
          <p:cNvPr id="13" name="文本框 17"/>
          <p:cNvSpPr txBox="1"/>
          <p:nvPr/>
        </p:nvSpPr>
        <p:spPr bwMode="auto">
          <a:xfrm>
            <a:off x="972000" y="2376000"/>
            <a:ext cx="7200000" cy="899862"/>
          </a:xfrm>
          <a:prstGeom prst="rect">
            <a:avLst/>
          </a:prstGeom>
          <a:noFill/>
        </p:spPr>
        <p:txBody>
          <a:bodyPr wrap="square" lIns="68580" tIns="34290" rIns="68580" bIns="34290">
            <a:spAutoFit/>
          </a:bodyPr>
          <a:lstStyle/>
          <a:p>
            <a:pPr algn="just">
              <a:lnSpc>
                <a:spcPct val="120000"/>
              </a:lnSpc>
              <a:spcAft>
                <a:spcPts val="600"/>
              </a:spcAft>
              <a:defRPr/>
            </a:pPr>
            <a:r>
              <a:rPr lang="en-US" altLang="zh-CN" b="1" dirty="0">
                <a:solidFill>
                  <a:schemeClr val="tx1">
                    <a:lumMod val="75000"/>
                    <a:lumOff val="25000"/>
                  </a:schemeClr>
                </a:solidFill>
                <a:latin typeface="微软雅黑" panose="020B0503020204020204" pitchFamily="34" charset="-122"/>
              </a:rPr>
              <a:t>【</a:t>
            </a:r>
            <a:r>
              <a:rPr lang="zh-CN" altLang="en-US" b="1" dirty="0">
                <a:solidFill>
                  <a:schemeClr val="tx1">
                    <a:lumMod val="75000"/>
                    <a:lumOff val="25000"/>
                  </a:schemeClr>
                </a:solidFill>
                <a:latin typeface="微软雅黑" panose="020B0503020204020204" pitchFamily="34" charset="-122"/>
              </a:rPr>
              <a:t>案例思考题</a:t>
            </a:r>
            <a:r>
              <a:rPr lang="en-US" altLang="zh-CN" b="1" dirty="0">
                <a:solidFill>
                  <a:schemeClr val="tx1">
                    <a:lumMod val="75000"/>
                    <a:lumOff val="25000"/>
                  </a:schemeClr>
                </a:solidFill>
                <a:latin typeface="微软雅黑" panose="020B0503020204020204" pitchFamily="34" charset="-122"/>
              </a:rPr>
              <a:t>】</a:t>
            </a:r>
          </a:p>
          <a:p>
            <a:pPr algn="just">
              <a:lnSpc>
                <a:spcPct val="120000"/>
              </a:lnSpc>
              <a:spcAft>
                <a:spcPts val="600"/>
              </a:spcAft>
              <a:defRPr/>
            </a:pPr>
            <a:r>
              <a:rPr lang="zh-CN" altLang="en-US" dirty="0">
                <a:solidFill>
                  <a:schemeClr val="tx1">
                    <a:lumMod val="75000"/>
                    <a:lumOff val="25000"/>
                  </a:schemeClr>
                </a:solidFill>
                <a:latin typeface="微软雅黑" panose="020B0503020204020204" pitchFamily="34" charset="-122"/>
              </a:rPr>
              <a:t>我国增值税改革的步伐从未停止，请总结我国是如何调整改革的步伐，持续深化改革的？又是怎样在借鉴国际经验的同时，还保证立足本国实情的？</a:t>
            </a:r>
          </a:p>
        </p:txBody>
      </p:sp>
      <p:cxnSp>
        <p:nvCxnSpPr>
          <p:cNvPr id="62" name="直接连接符 61"/>
          <p:cNvCxnSpPr/>
          <p:nvPr/>
        </p:nvCxnSpPr>
        <p:spPr>
          <a:xfrm>
            <a:off x="1059503" y="2167901"/>
            <a:ext cx="702499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文本框 17">
            <a:extLst>
              <a:ext uri="{FF2B5EF4-FFF2-40B4-BE49-F238E27FC236}">
                <a16:creationId xmlns:a16="http://schemas.microsoft.com/office/drawing/2014/main" id="{4CF4BBED-F4C6-32DF-6F5A-BAD5E3F3BCA3}"/>
              </a:ext>
            </a:extLst>
          </p:cNvPr>
          <p:cNvSpPr txBox="1"/>
          <p:nvPr/>
        </p:nvSpPr>
        <p:spPr bwMode="auto">
          <a:xfrm>
            <a:off x="972000" y="1152000"/>
            <a:ext cx="7200000" cy="899862"/>
          </a:xfrm>
          <a:prstGeom prst="rect">
            <a:avLst/>
          </a:prstGeom>
          <a:noFill/>
        </p:spPr>
        <p:txBody>
          <a:bodyPr wrap="square" lIns="68580" tIns="34290" rIns="68580" bIns="34290">
            <a:spAutoFit/>
          </a:bodyPr>
          <a:lstStyle/>
          <a:p>
            <a:pPr>
              <a:lnSpc>
                <a:spcPct val="120000"/>
              </a:lnSpc>
              <a:spcAft>
                <a:spcPts val="600"/>
              </a:spcAft>
              <a:defRPr/>
            </a:pPr>
            <a:r>
              <a:rPr lang="zh-CN" altLang="en-US" dirty="0">
                <a:solidFill>
                  <a:schemeClr val="tx1">
                    <a:lumMod val="75000"/>
                    <a:lumOff val="25000"/>
                  </a:schemeClr>
                </a:solidFill>
                <a:latin typeface="微软雅黑" panose="020B0503020204020204" pitchFamily="34" charset="-122"/>
              </a:rPr>
              <a:t>为加深对本章内容的理解，本章案例侧重对增值税改革历程、留抵退税的延伸，结合税收政策的制定及效果进行探讨。</a:t>
            </a:r>
            <a:endParaRPr lang="en-US" altLang="zh-CN" dirty="0">
              <a:solidFill>
                <a:schemeClr val="tx1">
                  <a:lumMod val="75000"/>
                  <a:lumOff val="25000"/>
                </a:schemeClr>
              </a:solidFill>
              <a:latin typeface="微软雅黑" panose="020B0503020204020204" pitchFamily="34" charset="-122"/>
            </a:endParaRPr>
          </a:p>
          <a:p>
            <a:pPr>
              <a:lnSpc>
                <a:spcPct val="120000"/>
              </a:lnSpc>
              <a:spcAft>
                <a:spcPts val="600"/>
              </a:spcAft>
              <a:defRPr/>
            </a:pPr>
            <a:r>
              <a:rPr lang="zh-CN" altLang="en-US" b="1" dirty="0">
                <a:solidFill>
                  <a:schemeClr val="tx1">
                    <a:lumMod val="75000"/>
                    <a:lumOff val="25000"/>
                  </a:schemeClr>
                </a:solidFill>
                <a:latin typeface="微软雅黑" panose="020B0503020204020204" pitchFamily="34" charset="-122"/>
              </a:rPr>
              <a:t>案例 中国增值税改革历程 </a:t>
            </a:r>
          </a:p>
        </p:txBody>
      </p:sp>
    </p:spTree>
    <p:extLst>
      <p:ext uri="{BB962C8B-B14F-4D97-AF65-F5344CB8AC3E}">
        <p14:creationId xmlns:p14="http://schemas.microsoft.com/office/powerpoint/2010/main" val="629015104"/>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barn(outVertical)">
                                      <p:cBhvr>
                                        <p:cTn id="7" dur="500"/>
                                        <p:tgtEl>
                                          <p:spTgt spid="6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arn(outVertical)">
                                      <p:cBhvr>
                                        <p:cTn id="11" dur="500"/>
                                        <p:tgtEl>
                                          <p:spTgt spid="13"/>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outVertical)">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82990-6F5C-FA11-2831-04BB63C7959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BCF2E0A-682F-9CB1-22F1-2D4B0D614CBE}"/>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本章复习思考题</a:t>
            </a:r>
            <a:endParaRPr lang="en-US" altLang="zh-CN" sz="2000" b="1" dirty="0">
              <a:solidFill>
                <a:schemeClr val="tx1">
                  <a:lumMod val="65000"/>
                  <a:lumOff val="35000"/>
                </a:schemeClr>
              </a:solidFill>
              <a:latin typeface="+mn-ea"/>
            </a:endParaRPr>
          </a:p>
        </p:txBody>
      </p:sp>
      <p:sp>
        <p:nvSpPr>
          <p:cNvPr id="2" name="文本框 17">
            <a:extLst>
              <a:ext uri="{FF2B5EF4-FFF2-40B4-BE49-F238E27FC236}">
                <a16:creationId xmlns:a16="http://schemas.microsoft.com/office/drawing/2014/main" id="{864B7024-0014-84FE-44A1-75DC6A5A44E4}"/>
              </a:ext>
            </a:extLst>
          </p:cNvPr>
          <p:cNvSpPr txBox="1"/>
          <p:nvPr/>
        </p:nvSpPr>
        <p:spPr bwMode="auto">
          <a:xfrm>
            <a:off x="972000" y="972000"/>
            <a:ext cx="7200000" cy="1647759"/>
          </a:xfrm>
          <a:prstGeom prst="rect">
            <a:avLst/>
          </a:prstGeom>
          <a:noFill/>
        </p:spPr>
        <p:txBody>
          <a:bodyPr wrap="square" lIns="68580" tIns="34290" rIns="68580" bIns="34290">
            <a:spAutoFit/>
          </a:bodyPr>
          <a:lstStyle/>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1.</a:t>
            </a:r>
            <a:r>
              <a:rPr lang="zh-CN" altLang="en-US" dirty="0">
                <a:solidFill>
                  <a:schemeClr val="tx1">
                    <a:lumMod val="75000"/>
                    <a:lumOff val="25000"/>
                  </a:schemeClr>
                </a:solidFill>
                <a:latin typeface="微软雅黑" panose="020B0503020204020204" pitchFamily="34" charset="-122"/>
              </a:rPr>
              <a:t>增值税的征税范围是什么？</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2.</a:t>
            </a:r>
            <a:r>
              <a:rPr lang="zh-CN" altLang="en-US" dirty="0">
                <a:solidFill>
                  <a:schemeClr val="tx1">
                    <a:lumMod val="75000"/>
                    <a:lumOff val="25000"/>
                  </a:schemeClr>
                </a:solidFill>
                <a:latin typeface="微软雅黑" panose="020B0503020204020204" pitchFamily="34" charset="-122"/>
              </a:rPr>
              <a:t>增值税纳税人为什么要区分一般纳税人和小规模纳税人？具体怎么区分？</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3.</a:t>
            </a:r>
            <a:r>
              <a:rPr lang="zh-CN" altLang="en-US" dirty="0">
                <a:solidFill>
                  <a:schemeClr val="tx1">
                    <a:lumMod val="75000"/>
                    <a:lumOff val="25000"/>
                  </a:schemeClr>
                </a:solidFill>
                <a:latin typeface="微软雅黑" panose="020B0503020204020204" pitchFamily="34" charset="-122"/>
              </a:rPr>
              <a:t>进项税额抵扣有哪些方式？请简述。</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4.</a:t>
            </a:r>
            <a:r>
              <a:rPr lang="zh-CN" altLang="en-US" dirty="0">
                <a:solidFill>
                  <a:schemeClr val="tx1">
                    <a:lumMod val="75000"/>
                    <a:lumOff val="25000"/>
                  </a:schemeClr>
                </a:solidFill>
                <a:latin typeface="微软雅黑" panose="020B0503020204020204" pitchFamily="34" charset="-122"/>
              </a:rPr>
              <a:t>不能抵扣进项税额的情形有哪些？</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5.</a:t>
            </a:r>
            <a:r>
              <a:rPr lang="zh-CN" altLang="en-US" dirty="0">
                <a:solidFill>
                  <a:schemeClr val="tx1">
                    <a:lumMod val="75000"/>
                    <a:lumOff val="25000"/>
                  </a:schemeClr>
                </a:solidFill>
                <a:latin typeface="微软雅黑" panose="020B0503020204020204" pitchFamily="34" charset="-122"/>
              </a:rPr>
              <a:t>增值税专用发票和普通发票有什么区别？</a:t>
            </a:r>
          </a:p>
        </p:txBody>
      </p:sp>
    </p:spTree>
    <p:extLst>
      <p:ext uri="{BB962C8B-B14F-4D97-AF65-F5344CB8AC3E}">
        <p14:creationId xmlns:p14="http://schemas.microsoft.com/office/powerpoint/2010/main" val="3117451513"/>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72D395-C59F-E25F-08A7-4E68A32193A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7E89219-2323-EF80-D316-8A7DC9D954A0}"/>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二、扣缴义务人</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6A636DC-18F1-9844-B530-38F13E0630A8}"/>
              </a:ext>
            </a:extLst>
          </p:cNvPr>
          <p:cNvSpPr txBox="1"/>
          <p:nvPr/>
        </p:nvSpPr>
        <p:spPr>
          <a:xfrm>
            <a:off x="612000" y="972000"/>
            <a:ext cx="7920000" cy="938334"/>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境外单位和个人在境内发生应税交易，以购买方为扣缴义务人；按照国务院的规定委托境内代理人申报缴纳税款的除外。</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扣缴义务人依照本法规定代扣代缴税款的，按照销售额乘以税率计算应扣缴税额。</a:t>
            </a:r>
          </a:p>
        </p:txBody>
      </p:sp>
    </p:spTree>
    <p:extLst>
      <p:ext uri="{BB962C8B-B14F-4D97-AF65-F5344CB8AC3E}">
        <p14:creationId xmlns:p14="http://schemas.microsoft.com/office/powerpoint/2010/main" val="211186678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52FE3C-BDCF-4E0E-D6D2-F10933377A91}"/>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772995EA-C197-1BCF-6655-ED1456149048}"/>
              </a:ext>
            </a:extLst>
          </p:cNvPr>
          <p:cNvSpPr txBox="1"/>
          <p:nvPr/>
        </p:nvSpPr>
        <p:spPr>
          <a:xfrm>
            <a:off x="2282650" y="299722"/>
            <a:ext cx="4578699"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三、一般纳税人和小规模纳税人的登记</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A0C42212-61EB-4006-AA88-5ADCE5C8B3DA}"/>
              </a:ext>
            </a:extLst>
          </p:cNvPr>
          <p:cNvSpPr txBox="1"/>
          <p:nvPr/>
        </p:nvSpPr>
        <p:spPr>
          <a:xfrm>
            <a:off x="612000" y="972000"/>
            <a:ext cx="7920000" cy="3982244"/>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税法将增值税纳税人按会计核算水平和经营规模分为一般纳税人和小规模纳税人，分别采取不同的登记管理办法。登记后的一般纳税人适用一般计税方法（另有规定除外），小规模纳税人适用简易计税方法。</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（一）一般纳税人的登记</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一般纳税人的登记条件</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增值税纳税人（以下简称纳税人），年应税销售额超过财政部、国家税务总局规定的小规模纳税人标准（以下简称规定标准）的，除按规定选择按照小规模纳税人纳税的以外，应当向主管税务机关办理一般纳税人登记。</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年应税销售额是指纳税人在连续不超过</a:t>
            </a:r>
            <a:r>
              <a:rPr lang="en-US" altLang="zh-CN" sz="1600" dirty="0">
                <a:solidFill>
                  <a:schemeClr val="tx1">
                    <a:lumMod val="75000"/>
                    <a:lumOff val="25000"/>
                  </a:schemeClr>
                </a:solidFill>
                <a:latin typeface="微软雅黑" panose="020B0503020204020204" pitchFamily="34" charset="-122"/>
              </a:rPr>
              <a:t>12</a:t>
            </a:r>
            <a:r>
              <a:rPr lang="zh-CN" altLang="en-US" sz="1600" dirty="0">
                <a:solidFill>
                  <a:schemeClr val="tx1">
                    <a:lumMod val="75000"/>
                    <a:lumOff val="25000"/>
                  </a:schemeClr>
                </a:solidFill>
                <a:latin typeface="微软雅黑" panose="020B0503020204020204" pitchFamily="34" charset="-122"/>
              </a:rPr>
              <a:t>个月或</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个季度的经营期内累计应征增值税销售额，包括纳税申报销售额、稽查查补销售额、纳税评估调整销售额。</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82126259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0.8|1.1"/>
</p:tagLst>
</file>

<file path=ppt/theme/theme1.xml><?xml version="1.0" encoding="utf-8"?>
<a:theme xmlns:a="http://schemas.openxmlformats.org/drawingml/2006/main" name="第一PPT，www.1ppt.com">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1157</TotalTime>
  <Words>8546</Words>
  <Application>Microsoft Office PowerPoint</Application>
  <PresentationFormat>全屏显示(16:9)</PresentationFormat>
  <Paragraphs>426</Paragraphs>
  <Slides>73</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73</vt:i4>
      </vt:variant>
    </vt:vector>
  </HeadingPairs>
  <TitlesOfParts>
    <vt:vector size="82" baseType="lpstr">
      <vt:lpstr>ITC Avant Garde Std Bk</vt:lpstr>
      <vt:lpstr>ITC Avant Garde Std XLt</vt:lpstr>
      <vt:lpstr>等线</vt:lpstr>
      <vt:lpstr>微软雅黑</vt:lpstr>
      <vt:lpstr>Arial</vt:lpstr>
      <vt:lpstr>Calibri</vt:lpstr>
      <vt:lpstr>Impact</vt:lpstr>
      <vt:lpstr>Verdana</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税务</dc:title>
  <dc:subject>哎呀小小草</dc:subject>
  <dc:creator>第一PPT</dc:creator>
  <cp:keywords>www.1ppt.com</cp:keywords>
  <dc:description>第一PPT，www.1ppt.com</dc:description>
  <cp:lastModifiedBy>玉佼 陈</cp:lastModifiedBy>
  <cp:revision>247</cp:revision>
  <dcterms:created xsi:type="dcterms:W3CDTF">2015-10-30T14:26:00Z</dcterms:created>
  <dcterms:modified xsi:type="dcterms:W3CDTF">2025-03-14T01:55:35Z</dcterms:modified>
  <cp:category>第一PPT，www.1ppt.com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