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92"/>
  </p:notesMasterIdLst>
  <p:sldIdLst>
    <p:sldId id="304" r:id="rId2"/>
    <p:sldId id="328" r:id="rId3"/>
    <p:sldId id="375" r:id="rId4"/>
    <p:sldId id="352" r:id="rId5"/>
    <p:sldId id="259" r:id="rId6"/>
    <p:sldId id="310" r:id="rId7"/>
    <p:sldId id="381" r:id="rId8"/>
    <p:sldId id="382" r:id="rId9"/>
    <p:sldId id="383" r:id="rId10"/>
    <p:sldId id="384" r:id="rId11"/>
    <p:sldId id="385" r:id="rId12"/>
    <p:sldId id="386" r:id="rId13"/>
    <p:sldId id="387" r:id="rId14"/>
    <p:sldId id="388" r:id="rId15"/>
    <p:sldId id="329" r:id="rId16"/>
    <p:sldId id="354" r:id="rId17"/>
    <p:sldId id="389" r:id="rId18"/>
    <p:sldId id="390" r:id="rId19"/>
    <p:sldId id="391" r:id="rId20"/>
    <p:sldId id="392" r:id="rId21"/>
    <p:sldId id="393" r:id="rId22"/>
    <p:sldId id="394" r:id="rId23"/>
    <p:sldId id="395" r:id="rId24"/>
    <p:sldId id="396" r:id="rId25"/>
    <p:sldId id="330" r:id="rId26"/>
    <p:sldId id="358" r:id="rId27"/>
    <p:sldId id="397" r:id="rId28"/>
    <p:sldId id="398" r:id="rId29"/>
    <p:sldId id="399" r:id="rId30"/>
    <p:sldId id="400" r:id="rId31"/>
    <p:sldId id="401" r:id="rId32"/>
    <p:sldId id="402" r:id="rId33"/>
    <p:sldId id="403" r:id="rId34"/>
    <p:sldId id="404" r:id="rId35"/>
    <p:sldId id="331" r:id="rId36"/>
    <p:sldId id="405" r:id="rId37"/>
    <p:sldId id="406" r:id="rId38"/>
    <p:sldId id="407" r:id="rId39"/>
    <p:sldId id="408" r:id="rId40"/>
    <p:sldId id="409" r:id="rId41"/>
    <p:sldId id="376" r:id="rId42"/>
    <p:sldId id="410" r:id="rId43"/>
    <p:sldId id="411" r:id="rId44"/>
    <p:sldId id="412" r:id="rId45"/>
    <p:sldId id="413" r:id="rId46"/>
    <p:sldId id="414" r:id="rId47"/>
    <p:sldId id="415" r:id="rId48"/>
    <p:sldId id="416" r:id="rId49"/>
    <p:sldId id="417" r:id="rId50"/>
    <p:sldId id="418" r:id="rId51"/>
    <p:sldId id="419" r:id="rId52"/>
    <p:sldId id="420" r:id="rId53"/>
    <p:sldId id="421" r:id="rId54"/>
    <p:sldId id="377" r:id="rId55"/>
    <p:sldId id="422" r:id="rId56"/>
    <p:sldId id="423" r:id="rId57"/>
    <p:sldId id="424" r:id="rId58"/>
    <p:sldId id="425" r:id="rId59"/>
    <p:sldId id="426" r:id="rId60"/>
    <p:sldId id="427" r:id="rId61"/>
    <p:sldId id="428" r:id="rId62"/>
    <p:sldId id="429" r:id="rId63"/>
    <p:sldId id="378" r:id="rId64"/>
    <p:sldId id="430" r:id="rId65"/>
    <p:sldId id="431" r:id="rId66"/>
    <p:sldId id="432" r:id="rId67"/>
    <p:sldId id="433" r:id="rId68"/>
    <p:sldId id="434" r:id="rId69"/>
    <p:sldId id="435" r:id="rId70"/>
    <p:sldId id="436" r:id="rId71"/>
    <p:sldId id="437" r:id="rId72"/>
    <p:sldId id="379" r:id="rId73"/>
    <p:sldId id="438" r:id="rId74"/>
    <p:sldId id="439" r:id="rId75"/>
    <p:sldId id="440" r:id="rId76"/>
    <p:sldId id="441" r:id="rId77"/>
    <p:sldId id="442" r:id="rId78"/>
    <p:sldId id="444" r:id="rId79"/>
    <p:sldId id="445" r:id="rId80"/>
    <p:sldId id="443" r:id="rId81"/>
    <p:sldId id="446" r:id="rId82"/>
    <p:sldId id="380" r:id="rId83"/>
    <p:sldId id="369" r:id="rId84"/>
    <p:sldId id="447" r:id="rId85"/>
    <p:sldId id="448" r:id="rId86"/>
    <p:sldId id="449" r:id="rId87"/>
    <p:sldId id="450" r:id="rId88"/>
    <p:sldId id="451" r:id="rId89"/>
    <p:sldId id="314" r:id="rId90"/>
    <p:sldId id="351" r:id="rId91"/>
  </p:sldIdLst>
  <p:sldSz cx="9144000" cy="5143500" type="screen16x9"/>
  <p:notesSz cx="6858000" cy="9144000"/>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88">
          <p15:clr>
            <a:srgbClr val="A4A3A4"/>
          </p15:clr>
        </p15:guide>
        <p15:guide id="2" orient="horz" pos="3906">
          <p15:clr>
            <a:srgbClr val="A4A3A4"/>
          </p15:clr>
        </p15:guide>
        <p15:guide id="3" orient="horz" pos="1416">
          <p15:clr>
            <a:srgbClr val="A4A3A4"/>
          </p15:clr>
        </p15:guide>
        <p15:guide id="4" orient="horz" pos="2940">
          <p15:clr>
            <a:srgbClr val="A4A3A4"/>
          </p15:clr>
        </p15:guide>
        <p15:guide id="5" pos="7333">
          <p15:clr>
            <a:srgbClr val="A4A3A4"/>
          </p15:clr>
        </p15:guide>
        <p15:guide id="6" pos="5500">
          <p15:clr>
            <a:srgbClr val="A4A3A4"/>
          </p15:clr>
        </p15:guide>
        <p15:guide id="7"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0C0"/>
    <a:srgbClr val="77448C"/>
    <a:srgbClr val="595959"/>
    <a:srgbClr val="FFBF53"/>
    <a:srgbClr val="FF99FF"/>
    <a:srgbClr val="F7F8FA"/>
    <a:srgbClr val="CDCDCD"/>
    <a:srgbClr val="E2E2E2"/>
    <a:srgbClr val="EAEAEA"/>
    <a:srgbClr val="F7F7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876" autoAdjust="0"/>
    <p:restoredTop sz="96233" autoAdjust="0"/>
  </p:normalViewPr>
  <p:slideViewPr>
    <p:cSldViewPr snapToGrid="0" showGuides="1">
      <p:cViewPr varScale="1">
        <p:scale>
          <a:sx n="89" d="100"/>
          <a:sy n="89" d="100"/>
        </p:scale>
        <p:origin x="648" y="48"/>
      </p:cViewPr>
      <p:guideLst>
        <p:guide orient="horz" pos="1888"/>
        <p:guide orient="horz" pos="3906"/>
        <p:guide orient="horz" pos="1416"/>
        <p:guide orient="horz" pos="2940"/>
        <p:guide pos="7333"/>
        <p:guide pos="5500"/>
        <p:guide pos="2880"/>
      </p:guideLst>
    </p:cSldViewPr>
  </p:slideViewPr>
  <p:notesTextViewPr>
    <p:cViewPr>
      <p:scale>
        <a:sx n="75" d="100"/>
        <a:sy n="75"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theme" Target="theme/theme1.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notesMaster" Target="notesMasters/notesMaster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F28D13-26FC-4530-9D3A-9D0CA85A8CBA}" type="datetimeFigureOut">
              <a:rPr lang="zh-CN" altLang="en-US" smtClean="0"/>
              <a:t>2025/3/14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C9B631-81E8-4019-838E-748D95B68351}" type="slidenum">
              <a:rPr lang="zh-CN" altLang="en-US" smtClean="0"/>
              <a:t>‹#›</a:t>
            </a:fld>
            <a:endParaRPr lang="zh-CN" altLang="en-US"/>
          </a:p>
        </p:txBody>
      </p:sp>
    </p:spTree>
    <p:extLst>
      <p:ext uri="{BB962C8B-B14F-4D97-AF65-F5344CB8AC3E}">
        <p14:creationId xmlns:p14="http://schemas.microsoft.com/office/powerpoint/2010/main" val="3812494742"/>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1"/>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a:defRPr/>
            </a:pPr>
            <a:fld id="{406E9206-D2D6-4057-92D4-39C87A03E66D}" type="datetime1">
              <a:rPr lang="en-US" altLang="zh-CN" smtClean="0">
                <a:solidFill>
                  <a:prstClr val="black">
                    <a:tint val="75000"/>
                  </a:prstClr>
                </a:solidFill>
              </a:rPr>
              <a:t>3/14/2025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5"/>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E257577C-F53D-4BB9-9408-EB84DEB3CD80}" type="datetime1">
              <a:rPr lang="en-US" altLang="zh-CN" smtClean="0">
                <a:solidFill>
                  <a:prstClr val="black">
                    <a:tint val="75000"/>
                  </a:prstClr>
                </a:solidFill>
              </a:rPr>
              <a:t>3/14/2025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77D58058-BD14-4845-947D-4A9B79A00D09}" type="datetime1">
              <a:rPr lang="en-US" altLang="zh-CN" smtClean="0">
                <a:solidFill>
                  <a:prstClr val="black">
                    <a:tint val="75000"/>
                  </a:prstClr>
                </a:solidFill>
              </a:rPr>
              <a:t>3/14/2025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0"/>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80"/>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18ECB469-C949-4E3F-B0CB-0C15DA7B7F92}" type="datetime1">
              <a:rPr lang="en-US" altLang="zh-CN" smtClean="0">
                <a:solidFill>
                  <a:prstClr val="black">
                    <a:tint val="75000"/>
                  </a:prstClr>
                </a:solidFill>
              </a:rPr>
              <a:t>3/14/2025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C052E9E1-D97D-4C90-BB96-FA1ED58B786F}" type="datetime1">
              <a:rPr lang="en-US" altLang="zh-CN" smtClean="0">
                <a:solidFill>
                  <a:prstClr val="black">
                    <a:tint val="75000"/>
                  </a:prstClr>
                </a:solidFill>
              </a:rPr>
              <a:t>3/14/2025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814779EE-1E16-4CC5-A459-C716090F6017}" type="datetime1">
              <a:rPr lang="en-US" altLang="zh-CN" smtClean="0">
                <a:solidFill>
                  <a:prstClr val="black">
                    <a:tint val="75000"/>
                  </a:prstClr>
                </a:solidFill>
              </a:rPr>
              <a:t>3/14/2025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fld id="{A3311C9F-D64E-4824-A709-CF61DE4E0BDD}" type="datetime1">
              <a:rPr lang="en-US" altLang="zh-CN" smtClean="0">
                <a:solidFill>
                  <a:prstClr val="black">
                    <a:tint val="75000"/>
                  </a:prstClr>
                </a:solidFill>
              </a:rPr>
              <a:t>3/14/2025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
        <p:nvSpPr>
          <p:cNvPr id="9" name="矩形 8"/>
          <p:cNvSpPr/>
          <p:nvPr userDrawn="1"/>
        </p:nvSpPr>
        <p:spPr>
          <a:xfrm>
            <a:off x="7386444" y="477758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p>
          <a:p>
            <a:pPr defTabSz="914400"/>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9"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9"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fld id="{0A4318BD-B3C6-4D4B-B871-C29490A2E55A}" type="datetime1">
              <a:rPr lang="en-US" altLang="zh-CN" smtClean="0">
                <a:solidFill>
                  <a:prstClr val="black">
                    <a:tint val="75000"/>
                  </a:prstClr>
                </a:solidFill>
              </a:rPr>
              <a:t>3/14/2025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fld id="{E14CAFC4-799C-4CDE-B92B-8C262F06CF3E}" type="datetime1">
              <a:rPr lang="en-US" altLang="zh-CN" smtClean="0">
                <a:solidFill>
                  <a:prstClr val="black">
                    <a:tint val="75000"/>
                  </a:prstClr>
                </a:solidFill>
              </a:rPr>
              <a:t>3/14/2025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圆角矩形 4"/>
          <p:cNvSpPr/>
          <p:nvPr userDrawn="1"/>
        </p:nvSpPr>
        <p:spPr>
          <a:xfrm>
            <a:off x="854725" y="773443"/>
            <a:ext cx="7434551"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6" name="圆角矩形 5"/>
          <p:cNvSpPr/>
          <p:nvPr userDrawn="1"/>
        </p:nvSpPr>
        <p:spPr>
          <a:xfrm>
            <a:off x="4425042" y="4838923"/>
            <a:ext cx="293917" cy="1650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7" name="日期占位符 6"/>
          <p:cNvSpPr>
            <a:spLocks noGrp="1"/>
          </p:cNvSpPr>
          <p:nvPr>
            <p:ph type="dt" sz="half" idx="10"/>
          </p:nvPr>
        </p:nvSpPr>
        <p:spPr/>
        <p:txBody>
          <a:bodyPr/>
          <a:lstStyle/>
          <a:p>
            <a:pPr>
              <a:defRPr/>
            </a:pPr>
            <a:fld id="{3E729073-8FFE-4F18-B513-07581FC6638E}" type="datetime1">
              <a:rPr lang="en-US" altLang="zh-CN" smtClean="0">
                <a:solidFill>
                  <a:prstClr val="black">
                    <a:tint val="75000"/>
                  </a:prstClr>
                </a:solidFill>
              </a:rPr>
              <a:t>3/14/2025</a:t>
            </a:fld>
            <a:endParaRPr lang="en-US">
              <a:solidFill>
                <a:prstClr val="black">
                  <a:tint val="75000"/>
                </a:prstClr>
              </a:solidFill>
            </a:endParaRPr>
          </a:p>
        </p:txBody>
      </p:sp>
      <p:sp>
        <p:nvSpPr>
          <p:cNvPr id="9" name="灯片编号占位符 8"/>
          <p:cNvSpPr>
            <a:spLocks noGrp="1"/>
          </p:cNvSpPr>
          <p:nvPr>
            <p:ph type="sldNum" sz="quarter" idx="12"/>
          </p:nvPr>
        </p:nvSpPr>
        <p:spPr>
          <a:xfrm>
            <a:off x="3505200" y="4797170"/>
            <a:ext cx="2133600" cy="273844"/>
          </a:xfrm>
        </p:spPr>
        <p:txBody>
          <a:bodyPr/>
          <a:lstStyle>
            <a:lvl1pPr algn="ctr">
              <a:defRPr>
                <a:latin typeface="ITC Avant Garde Std Bk" panose="020B0502020202020204" pitchFamily="34" charset="0"/>
              </a:defRPr>
            </a:lvl1p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90"/>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43C7FCF6-76BD-4495-B08F-4C059D2BA31F}" type="datetime1">
              <a:rPr lang="en-US" altLang="zh-CN" smtClean="0">
                <a:solidFill>
                  <a:prstClr val="black">
                    <a:tint val="75000"/>
                  </a:prstClr>
                </a:solidFill>
              </a:rPr>
              <a:t>3/14/2025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68580" tIns="34290" rIns="68580" bIns="34290" rtlCol="0" anchor="ctr">
            <a:normAutofit/>
          </a:bodyPr>
          <a:lstStyle/>
          <a:p>
            <a:r>
              <a:rPr lang="en-US" dirty="0"/>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68580" tIns="34290" rIns="68580" bIns="3429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4"/>
            <a:ext cx="2133600" cy="273844"/>
          </a:xfrm>
          <a:prstGeom prst="rect">
            <a:avLst/>
          </a:prstGeom>
        </p:spPr>
        <p:txBody>
          <a:bodyPr vert="horz" lIns="68580" tIns="34290" rIns="68580" bIns="34290" rtlCol="0" anchor="ctr"/>
          <a:lstStyle>
            <a:lvl1pPr algn="l">
              <a:defRPr sz="1200">
                <a:solidFill>
                  <a:schemeClr val="tx1">
                    <a:tint val="75000"/>
                  </a:schemeClr>
                </a:solidFill>
              </a:defRPr>
            </a:lvl1pPr>
          </a:lstStyle>
          <a:p>
            <a:pPr>
              <a:defRPr/>
            </a:pPr>
            <a:fld id="{9196EC2F-0988-4314-AD4B-24FF16D7B45E}" type="datetime1">
              <a:rPr lang="en-US" altLang="zh-CN" smtClean="0">
                <a:solidFill>
                  <a:prstClr val="black">
                    <a:tint val="75000"/>
                  </a:prstClr>
                </a:solidFill>
              </a:rPr>
              <a:t>3/14/2025</a:t>
            </a:fld>
            <a:endParaRPr lang="en-US">
              <a:solidFill>
                <a:prstClr val="black">
                  <a:tint val="75000"/>
                </a:prstClr>
              </a:solidFill>
            </a:endParaRPr>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68580" tIns="34290" rIns="68580" bIns="34290" rtlCol="0" anchor="ctr"/>
          <a:lstStyle>
            <a:lvl1pPr algn="ctr">
              <a:defRPr sz="1200">
                <a:solidFill>
                  <a:schemeClr val="tx1">
                    <a:tint val="75000"/>
                  </a:schemeClr>
                </a:solidFill>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68580" tIns="34290" rIns="68580" bIns="34290" rtlCol="0" anchor="ctr"/>
          <a:lstStyle>
            <a:lvl1pPr algn="r">
              <a:defRPr sz="1200">
                <a:solidFill>
                  <a:schemeClr val="tx1">
                    <a:tint val="75000"/>
                  </a:schemeClr>
                </a:solidFill>
              </a:defRPr>
            </a:lvl1p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ctr" defTabSz="913765"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37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3765"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3765"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3.xml"/><Relationship Id="rId1" Type="http://schemas.openxmlformats.org/officeDocument/2006/relationships/tags" Target="../tags/tag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4f03ff260e3533ffa5275e1c9321eb72"/>
          <p:cNvPicPr>
            <a:picLocks noChangeAspect="1"/>
          </p:cNvPicPr>
          <p:nvPr/>
        </p:nvPicPr>
        <p:blipFill>
          <a:blip r:embed="rId3"/>
          <a:stretch>
            <a:fillRect/>
          </a:stretch>
        </p:blipFill>
        <p:spPr>
          <a:xfrm>
            <a:off x="-1403350" y="899795"/>
            <a:ext cx="10535285" cy="6440170"/>
          </a:xfrm>
          <a:prstGeom prst="rect">
            <a:avLst/>
          </a:prstGeom>
        </p:spPr>
      </p:pic>
      <p:sp>
        <p:nvSpPr>
          <p:cNvPr id="13" name="TextBox 42"/>
          <p:cNvSpPr txBox="1"/>
          <p:nvPr/>
        </p:nvSpPr>
        <p:spPr>
          <a:xfrm>
            <a:off x="1463186" y="2702455"/>
            <a:ext cx="6218057" cy="623248"/>
          </a:xfrm>
          <a:prstGeom prst="rect">
            <a:avLst/>
          </a:prstGeom>
          <a:noFill/>
        </p:spPr>
        <p:txBody>
          <a:bodyPr wrap="square" lIns="68580" tIns="34290" rIns="68580" bIns="34290" rtlCol="0">
            <a:spAutoFit/>
          </a:bodyPr>
          <a:lstStyle/>
          <a:p>
            <a:pPr algn="ctr">
              <a:defRPr/>
            </a:pPr>
            <a:r>
              <a:rPr lang="zh-CN" altLang="en-US" sz="3600" b="1" dirty="0">
                <a:solidFill>
                  <a:srgbClr val="0070C0"/>
                </a:solidFill>
                <a:latin typeface="+mn-ea"/>
              </a:rPr>
              <a:t>第八章 其他税种</a:t>
            </a:r>
          </a:p>
        </p:txBody>
      </p:sp>
      <p:grpSp>
        <p:nvGrpSpPr>
          <p:cNvPr id="4" name="组合 3"/>
          <p:cNvGrpSpPr/>
          <p:nvPr/>
        </p:nvGrpSpPr>
        <p:grpSpPr>
          <a:xfrm>
            <a:off x="3672821" y="3847688"/>
            <a:ext cx="1797050" cy="327660"/>
            <a:chOff x="4885444" y="3541641"/>
            <a:chExt cx="1797050" cy="327660"/>
          </a:xfrm>
        </p:grpSpPr>
        <p:sp>
          <p:nvSpPr>
            <p:cNvPr id="46" name="圆角矩形 45"/>
            <p:cNvSpPr/>
            <p:nvPr/>
          </p:nvSpPr>
          <p:spPr>
            <a:xfrm>
              <a:off x="4885444" y="3541641"/>
              <a:ext cx="1797050" cy="327660"/>
            </a:xfrm>
            <a:prstGeom prst="roundRect">
              <a:avLst>
                <a:gd name="adj" fmla="val 50000"/>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000">
                <a:solidFill>
                  <a:schemeClr val="bg2">
                    <a:lumMod val="25000"/>
                  </a:schemeClr>
                </a:solidFill>
                <a:latin typeface="+mn-ea"/>
              </a:endParaRPr>
            </a:p>
          </p:txBody>
        </p:sp>
        <p:sp>
          <p:nvSpPr>
            <p:cNvPr id="14" name="TextBox 13"/>
            <p:cNvSpPr txBox="1"/>
            <p:nvPr/>
          </p:nvSpPr>
          <p:spPr>
            <a:xfrm>
              <a:off x="5249030" y="3561524"/>
              <a:ext cx="1210588" cy="307777"/>
            </a:xfrm>
            <a:prstGeom prst="rect">
              <a:avLst/>
            </a:prstGeom>
            <a:noFill/>
          </p:spPr>
          <p:txBody>
            <a:bodyPr wrap="none" rtlCol="0">
              <a:spAutoFit/>
            </a:bodyPr>
            <a:lstStyle/>
            <a:p>
              <a:pPr algn="l"/>
              <a:r>
                <a:rPr lang="en-US" altLang="zh-CN" kern="1800" spc="600" dirty="0"/>
                <a:t>《</a:t>
              </a:r>
              <a:r>
                <a:rPr lang="zh-CN" altLang="en-US" kern="1800" spc="600" dirty="0"/>
                <a:t>税法</a:t>
              </a:r>
              <a:r>
                <a:rPr lang="en-US" altLang="zh-CN" kern="1800" spc="600" dirty="0"/>
                <a:t>》</a:t>
              </a:r>
              <a:endParaRPr lang="zh-CN" altLang="en-US" kern="1800" spc="600" dirty="0"/>
            </a:p>
          </p:txBody>
        </p:sp>
      </p:grpSp>
      <p:pic>
        <p:nvPicPr>
          <p:cNvPr id="2" name="图片 1" descr="b5bb8d2c683673adcd d829a725d80cc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334385" y="572135"/>
            <a:ext cx="2475865" cy="1743075"/>
          </a:xfrm>
          <a:prstGeom prst="rect">
            <a:avLst/>
          </a:prstGeom>
        </p:spPr>
      </p:pic>
    </p:spTree>
    <p:custDataLst>
      <p:tags r:id="rId1"/>
    </p:custDataLst>
  </p:cSld>
  <p:clrMapOvr>
    <a:masterClrMapping/>
  </p:clrMapOvr>
  <p:transition spd="slow" advClick="0" advTm="802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3"/>
                                        </p:tgtEl>
                                        <p:attrNameLst>
                                          <p:attrName>ppt_y</p:attrName>
                                        </p:attrNameLst>
                                      </p:cBhvr>
                                      <p:tavLst>
                                        <p:tav tm="0">
                                          <p:val>
                                            <p:strVal val="#ppt_y"/>
                                          </p:val>
                                        </p:tav>
                                        <p:tav tm="100000">
                                          <p:val>
                                            <p:strVal val="#ppt_y"/>
                                          </p:val>
                                        </p:tav>
                                      </p:tavLst>
                                    </p:anim>
                                    <p:anim calcmode="lin" valueType="num">
                                      <p:cBhvr>
                                        <p:cTn id="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E97F0B-CC73-E5ED-9F15-D5994759C684}"/>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2F0AB3A6-ECF4-A61E-0207-011824F0B190}"/>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四、应纳税额的计算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B86B4F1F-376E-BDE6-8DC9-9E0EB5CF27E1}"/>
              </a:ext>
            </a:extLst>
          </p:cNvPr>
          <p:cNvSpPr txBox="1"/>
          <p:nvPr/>
        </p:nvSpPr>
        <p:spPr>
          <a:xfrm>
            <a:off x="612000" y="839653"/>
            <a:ext cx="7920000" cy="3391313"/>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（一）从价定率方式应纳税额的计算</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实行从价定率方式征收资源税的，根据应税产品的销售额和规定的适用税率计算应纳税额，具体计算公式为：</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应纳税额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销售额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适用税率</a:t>
            </a:r>
          </a:p>
          <a:p>
            <a:pPr algn="just">
              <a:lnSpc>
                <a:spcPct val="120000"/>
              </a:lnSpc>
              <a:spcAft>
                <a:spcPts val="600"/>
              </a:spcAft>
            </a:pP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例</a:t>
            </a:r>
            <a:r>
              <a:rPr lang="en-US" altLang="zh-CN" sz="1600" b="1" dirty="0">
                <a:solidFill>
                  <a:schemeClr val="tx1">
                    <a:lumMod val="75000"/>
                    <a:lumOff val="25000"/>
                  </a:schemeClr>
                </a:solidFill>
                <a:latin typeface="微软雅黑" panose="020B0503020204020204" pitchFamily="34" charset="-122"/>
              </a:rPr>
              <a:t>8-1】</a:t>
            </a:r>
            <a:r>
              <a:rPr lang="zh-CN" altLang="en-US" sz="1600" dirty="0">
                <a:solidFill>
                  <a:schemeClr val="tx1">
                    <a:lumMod val="75000"/>
                    <a:lumOff val="25000"/>
                  </a:schemeClr>
                </a:solidFill>
                <a:latin typeface="微软雅黑" panose="020B0503020204020204" pitchFamily="34" charset="-122"/>
              </a:rPr>
              <a:t>某煤矿</a:t>
            </a:r>
            <a:r>
              <a:rPr lang="en-US" altLang="zh-CN" sz="1600" dirty="0">
                <a:solidFill>
                  <a:schemeClr val="tx1">
                    <a:lumMod val="75000"/>
                    <a:lumOff val="25000"/>
                  </a:schemeClr>
                </a:solidFill>
                <a:latin typeface="微软雅黑" panose="020B0503020204020204" pitchFamily="34" charset="-122"/>
              </a:rPr>
              <a:t>2024</a:t>
            </a:r>
            <a:r>
              <a:rPr lang="zh-CN" altLang="en-US" sz="1600" dirty="0">
                <a:solidFill>
                  <a:schemeClr val="tx1">
                    <a:lumMod val="75000"/>
                    <a:lumOff val="25000"/>
                  </a:schemeClr>
                </a:solidFill>
                <a:latin typeface="微软雅黑" panose="020B0503020204020204" pitchFamily="34" charset="-122"/>
              </a:rPr>
              <a:t>年</a:t>
            </a:r>
            <a:r>
              <a:rPr lang="en-US" altLang="zh-CN" sz="1600" dirty="0">
                <a:solidFill>
                  <a:schemeClr val="tx1">
                    <a:lumMod val="75000"/>
                    <a:lumOff val="25000"/>
                  </a:schemeClr>
                </a:solidFill>
                <a:latin typeface="微软雅黑" panose="020B0503020204020204" pitchFamily="34" charset="-122"/>
              </a:rPr>
              <a:t>11</a:t>
            </a:r>
            <a:r>
              <a:rPr lang="zh-CN" altLang="en-US" sz="1600" dirty="0">
                <a:solidFill>
                  <a:schemeClr val="tx1">
                    <a:lumMod val="75000"/>
                    <a:lumOff val="25000"/>
                  </a:schemeClr>
                </a:solidFill>
                <a:latin typeface="微软雅黑" panose="020B0503020204020204" pitchFamily="34" charset="-122"/>
              </a:rPr>
              <a:t>月开采原煤</a:t>
            </a:r>
            <a:r>
              <a:rPr lang="en-US" altLang="zh-CN" sz="1600" dirty="0">
                <a:solidFill>
                  <a:schemeClr val="tx1">
                    <a:lumMod val="75000"/>
                    <a:lumOff val="25000"/>
                  </a:schemeClr>
                </a:solidFill>
                <a:latin typeface="微软雅黑" panose="020B0503020204020204" pitchFamily="34" charset="-122"/>
              </a:rPr>
              <a:t>500</a:t>
            </a:r>
            <a:r>
              <a:rPr lang="zh-CN" altLang="en-US" sz="1600" dirty="0">
                <a:solidFill>
                  <a:schemeClr val="tx1">
                    <a:lumMod val="75000"/>
                    <a:lumOff val="25000"/>
                  </a:schemeClr>
                </a:solidFill>
                <a:latin typeface="微软雅黑" panose="020B0503020204020204" pitchFamily="34" charset="-122"/>
              </a:rPr>
              <a:t>万吨，当月销售</a:t>
            </a:r>
            <a:r>
              <a:rPr lang="en-US" altLang="zh-CN" sz="1600" dirty="0">
                <a:solidFill>
                  <a:schemeClr val="tx1">
                    <a:lumMod val="75000"/>
                    <a:lumOff val="25000"/>
                  </a:schemeClr>
                </a:solidFill>
                <a:latin typeface="微软雅黑" panose="020B0503020204020204" pitchFamily="34" charset="-122"/>
              </a:rPr>
              <a:t>400</a:t>
            </a:r>
            <a:r>
              <a:rPr lang="zh-CN" altLang="en-US" sz="1600" dirty="0">
                <a:solidFill>
                  <a:schemeClr val="tx1">
                    <a:lumMod val="75000"/>
                    <a:lumOff val="25000"/>
                  </a:schemeClr>
                </a:solidFill>
                <a:latin typeface="微软雅黑" panose="020B0503020204020204" pitchFamily="34" charset="-122"/>
              </a:rPr>
              <a:t>万吨原煤，取得不含税销售额</a:t>
            </a:r>
            <a:r>
              <a:rPr lang="en-US" altLang="zh-CN" sz="1600" dirty="0">
                <a:solidFill>
                  <a:schemeClr val="tx1">
                    <a:lumMod val="75000"/>
                    <a:lumOff val="25000"/>
                  </a:schemeClr>
                </a:solidFill>
                <a:latin typeface="微软雅黑" panose="020B0503020204020204" pitchFamily="34" charset="-122"/>
              </a:rPr>
              <a:t>16000</a:t>
            </a:r>
            <a:r>
              <a:rPr lang="zh-CN" altLang="en-US" sz="1600" dirty="0">
                <a:solidFill>
                  <a:schemeClr val="tx1">
                    <a:lumMod val="75000"/>
                    <a:lumOff val="25000"/>
                  </a:schemeClr>
                </a:solidFill>
                <a:latin typeface="微软雅黑" panose="020B0503020204020204" pitchFamily="34" charset="-122"/>
              </a:rPr>
              <a:t>万元；将</a:t>
            </a:r>
            <a:r>
              <a:rPr lang="en-US" altLang="zh-CN" sz="1600" dirty="0">
                <a:solidFill>
                  <a:schemeClr val="tx1">
                    <a:lumMod val="75000"/>
                    <a:lumOff val="25000"/>
                  </a:schemeClr>
                </a:solidFill>
                <a:latin typeface="微软雅黑" panose="020B0503020204020204" pitchFamily="34" charset="-122"/>
              </a:rPr>
              <a:t>60</a:t>
            </a:r>
            <a:r>
              <a:rPr lang="zh-CN" altLang="en-US" sz="1600" dirty="0">
                <a:solidFill>
                  <a:schemeClr val="tx1">
                    <a:lumMod val="75000"/>
                    <a:lumOff val="25000"/>
                  </a:schemeClr>
                </a:solidFill>
                <a:latin typeface="微软雅黑" panose="020B0503020204020204" pitchFamily="34" charset="-122"/>
              </a:rPr>
              <a:t>万吨原煤用于换取一套安全生产专用设备，原煤的资源税税率为</a:t>
            </a:r>
            <a:r>
              <a:rPr lang="en-US" altLang="zh-CN" sz="1600" dirty="0">
                <a:solidFill>
                  <a:schemeClr val="tx1">
                    <a:lumMod val="75000"/>
                    <a:lumOff val="25000"/>
                  </a:schemeClr>
                </a:solidFill>
                <a:latin typeface="微软雅黑" panose="020B0503020204020204" pitchFamily="34" charset="-122"/>
              </a:rPr>
              <a:t>6%</a:t>
            </a:r>
            <a:r>
              <a:rPr lang="zh-CN" altLang="en-US" sz="1600" dirty="0">
                <a:solidFill>
                  <a:schemeClr val="tx1">
                    <a:lumMod val="75000"/>
                    <a:lumOff val="25000"/>
                  </a:schemeClr>
                </a:solidFill>
                <a:latin typeface="微软雅黑" panose="020B0503020204020204" pitchFamily="34" charset="-122"/>
              </a:rPr>
              <a:t>。</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要求：计算该煤矿</a:t>
            </a:r>
            <a:r>
              <a:rPr lang="en-US" altLang="zh-CN" sz="1600" dirty="0">
                <a:solidFill>
                  <a:schemeClr val="tx1">
                    <a:lumMod val="75000"/>
                    <a:lumOff val="25000"/>
                  </a:schemeClr>
                </a:solidFill>
                <a:latin typeface="微软雅黑" panose="020B0503020204020204" pitchFamily="34" charset="-122"/>
              </a:rPr>
              <a:t>2024</a:t>
            </a:r>
            <a:r>
              <a:rPr lang="zh-CN" altLang="en-US" sz="1600" dirty="0">
                <a:solidFill>
                  <a:schemeClr val="tx1">
                    <a:lumMod val="75000"/>
                    <a:lumOff val="25000"/>
                  </a:schemeClr>
                </a:solidFill>
                <a:latin typeface="微软雅黑" panose="020B0503020204020204" pitchFamily="34" charset="-122"/>
              </a:rPr>
              <a:t>年</a:t>
            </a:r>
            <a:r>
              <a:rPr lang="en-US" altLang="zh-CN" sz="1600" dirty="0">
                <a:solidFill>
                  <a:schemeClr val="tx1">
                    <a:lumMod val="75000"/>
                    <a:lumOff val="25000"/>
                  </a:schemeClr>
                </a:solidFill>
                <a:latin typeface="微软雅黑" panose="020B0503020204020204" pitchFamily="34" charset="-122"/>
              </a:rPr>
              <a:t>11</a:t>
            </a:r>
            <a:r>
              <a:rPr lang="zh-CN" altLang="en-US" sz="1600" dirty="0">
                <a:solidFill>
                  <a:schemeClr val="tx1">
                    <a:lumMod val="75000"/>
                    <a:lumOff val="25000"/>
                  </a:schemeClr>
                </a:solidFill>
                <a:latin typeface="微软雅黑" panose="020B0503020204020204" pitchFamily="34" charset="-122"/>
              </a:rPr>
              <a:t>月应缴纳资源税。</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应缴纳资源税</a:t>
            </a:r>
            <a:r>
              <a:rPr lang="en-US" altLang="zh-CN" sz="1600" dirty="0">
                <a:solidFill>
                  <a:schemeClr val="tx1">
                    <a:lumMod val="75000"/>
                    <a:lumOff val="25000"/>
                  </a:schemeClr>
                </a:solidFill>
                <a:latin typeface="微软雅黑" panose="020B0503020204020204" pitchFamily="34" charset="-122"/>
              </a:rPr>
              <a:t>=16000÷400×</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400+60</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×6%=1104</a:t>
            </a:r>
            <a:r>
              <a:rPr lang="zh-CN" altLang="en-US" sz="1600" dirty="0">
                <a:solidFill>
                  <a:schemeClr val="tx1">
                    <a:lumMod val="75000"/>
                    <a:lumOff val="25000"/>
                  </a:schemeClr>
                </a:solidFill>
                <a:latin typeface="微软雅黑" panose="020B0503020204020204" pitchFamily="34" charset="-122"/>
              </a:rPr>
              <a:t>（元）</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349902514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212A21-ED22-45B3-39F8-F8314F896CEF}"/>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3C39908D-4BC3-BE6E-EC66-4B419B2DAE2E}"/>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四、应纳税额的计算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4C1C6666-298F-F6D8-9FF8-1CD8649D2146}"/>
              </a:ext>
            </a:extLst>
          </p:cNvPr>
          <p:cNvSpPr txBox="1"/>
          <p:nvPr/>
        </p:nvSpPr>
        <p:spPr>
          <a:xfrm>
            <a:off x="612000" y="839653"/>
            <a:ext cx="7920000" cy="1683153"/>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（二）从量定额方式应纳税额的计算</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实行从量定额征收资源税的，根据应税产品的课税数量和规定的单位税额计算应纳税额，具体计算公式为：</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应纳税额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课税数量</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单位税额</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182460628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CAD058-0BCE-49CD-1319-435E76A009FE}"/>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D981822E-0291-F896-4853-511B6E974310}"/>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五、减税、免税项目</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0991218C-BE5A-7414-F380-DC4C01694E72}"/>
              </a:ext>
            </a:extLst>
          </p:cNvPr>
          <p:cNvSpPr txBox="1"/>
          <p:nvPr/>
        </p:nvSpPr>
        <p:spPr>
          <a:xfrm>
            <a:off x="612000" y="839653"/>
            <a:ext cx="7920000" cy="1387688"/>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有下列情形之一的，免征资源税：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开采原油以及油田范围内运输原油过程中用于加热的原油、天然气。</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煤炭开采企业因安全生产需要抽采的煤成（层）气。</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343904081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89D829-9F5E-0E11-E219-9B399D5FB4D1}"/>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517116F5-72A1-EED2-E757-4AD13D878CD7}"/>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六、资源税的征收管理</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1D5AD97C-B833-1D1C-2FC2-E542EB2B658B}"/>
              </a:ext>
            </a:extLst>
          </p:cNvPr>
          <p:cNvSpPr txBox="1"/>
          <p:nvPr/>
        </p:nvSpPr>
        <p:spPr>
          <a:xfrm>
            <a:off x="612000" y="839654"/>
            <a:ext cx="7920000" cy="4508542"/>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（一）纳税义务发生时间</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纳税人销售应税产品，纳税义务发生时间为收讫销售款或者取得索取销售款凭据的当日；自用应税产品的，纳税义务发生时间为移送应税产品的当日。</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（二）纳税期限</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资源税按月或者按季申报缴纳；不能按固定期限计算缴纳的，可以按次申报缴纳。</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纳税人按月或者按季申报缴纳的，应当自月度或者季度终了之日起</a:t>
            </a:r>
            <a:r>
              <a:rPr lang="en-US" altLang="zh-CN" sz="1600" dirty="0">
                <a:solidFill>
                  <a:schemeClr val="tx1">
                    <a:lumMod val="75000"/>
                    <a:lumOff val="25000"/>
                  </a:schemeClr>
                </a:solidFill>
                <a:latin typeface="微软雅黑" panose="020B0503020204020204" pitchFamily="34" charset="-122"/>
              </a:rPr>
              <a:t>15</a:t>
            </a:r>
            <a:r>
              <a:rPr lang="zh-CN" altLang="en-US" sz="1600" dirty="0">
                <a:solidFill>
                  <a:schemeClr val="tx1">
                    <a:lumMod val="75000"/>
                    <a:lumOff val="25000"/>
                  </a:schemeClr>
                </a:solidFill>
                <a:latin typeface="微软雅黑" panose="020B0503020204020204" pitchFamily="34" charset="-122"/>
              </a:rPr>
              <a:t>日内，向税务机关办理纳税申报并缴纳税款。</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（三）纳税地点</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纳税人应当在矿产品的开采地或者海盐的生产地缴纳资源税。</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（四）征收机关</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资源税由税务机关按照</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资源税法</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和</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税收征收管理法</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的规定征收管理。海上开采的原油和天然气资源税由海洋石油税务管理机构征收管理。</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18316362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A2BB49-AFF3-6896-77E4-F0ADCB361753}"/>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9DFC8C2B-912E-5A33-44F0-FA9E499E2BF8}"/>
              </a:ext>
            </a:extLst>
          </p:cNvPr>
          <p:cNvSpPr txBox="1"/>
          <p:nvPr/>
        </p:nvSpPr>
        <p:spPr>
          <a:xfrm>
            <a:off x="2617057" y="299722"/>
            <a:ext cx="3909885"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七、水资源税改革试点实施办法</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013A9899-3CAD-C95F-DE5C-2F602DA280EC}"/>
              </a:ext>
            </a:extLst>
          </p:cNvPr>
          <p:cNvSpPr txBox="1"/>
          <p:nvPr/>
        </p:nvSpPr>
        <p:spPr>
          <a:xfrm>
            <a:off x="612000" y="839654"/>
            <a:ext cx="7920000" cy="3160481"/>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除规定情形外，水资源税的纳税人为直接取用地表水、地下水的单位和个人，包括直接从江、河、湖泊（含水库）和地下取用水资源的单位和个人。</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为发挥水资源税调控作用，按不同取用水性质实行差别税额，地下水税额要高于地表水，超采区地下水税额要高于非超采区，严重超采地区的地下水税额要大幅高于非超采地区。对超计划或超定额用水加征</a:t>
            </a:r>
            <a:r>
              <a:rPr lang="en-US" altLang="zh-CN" sz="1600" dirty="0">
                <a:solidFill>
                  <a:schemeClr val="tx1">
                    <a:lumMod val="75000"/>
                    <a:lumOff val="25000"/>
                  </a:schemeClr>
                </a:solidFill>
                <a:latin typeface="微软雅黑" panose="020B0503020204020204" pitchFamily="34" charset="-122"/>
              </a:rPr>
              <a:t>1~3</a:t>
            </a:r>
            <a:r>
              <a:rPr lang="zh-CN" altLang="en-US" sz="1600" dirty="0">
                <a:solidFill>
                  <a:schemeClr val="tx1">
                    <a:lumMod val="75000"/>
                    <a:lumOff val="25000"/>
                  </a:schemeClr>
                </a:solidFill>
                <a:latin typeface="微软雅黑" panose="020B0503020204020204" pitchFamily="34" charset="-122"/>
              </a:rPr>
              <a:t>倍，对特种行业从高征税，对超过规定限额的农业生产取用水、农村生活集中式饮水工程取用水从低征税。</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水资源税实行从量计征。对一般取用水按照实际取用水量征税，对采矿和工程建设疏干排水按照排水量征税；对水力发电和火力发电贯流式（不含循环式）冷却取用水按照实际发电量征税。</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424328066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02</a:t>
            </a:r>
            <a:endParaRPr lang="zh-CN" altLang="en-US" sz="7200" dirty="0">
              <a:solidFill>
                <a:srgbClr val="0070C0"/>
              </a:solidFill>
              <a:latin typeface="Impact" panose="020B0806030902050204" pitchFamily="34" charset="0"/>
            </a:endParaRPr>
          </a:p>
        </p:txBody>
      </p:sp>
      <p:sp>
        <p:nvSpPr>
          <p:cNvPr id="18" name="文本框 17"/>
          <p:cNvSpPr txBox="1"/>
          <p:nvPr/>
        </p:nvSpPr>
        <p:spPr>
          <a:xfrm>
            <a:off x="2899391" y="2833300"/>
            <a:ext cx="2486156"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环境保护税法</a:t>
            </a:r>
            <a:endParaRPr lang="en-US" altLang="zh-CN" sz="2000" b="1" dirty="0">
              <a:solidFill>
                <a:schemeClr val="tx1">
                  <a:lumMod val="75000"/>
                  <a:lumOff val="25000"/>
                </a:schemeClr>
              </a:solidFill>
              <a:latin typeface="ITC Avant Garde Std Bk" panose="020B0502020202020204" pitchFamily="34" charset="0"/>
            </a:endParaRPr>
          </a:p>
        </p:txBody>
      </p:sp>
      <p:grpSp>
        <p:nvGrpSpPr>
          <p:cNvPr id="29" name="组合 28"/>
          <p:cNvGrpSpPr/>
          <p:nvPr/>
        </p:nvGrpSpPr>
        <p:grpSpPr>
          <a:xfrm>
            <a:off x="1797126" y="1931946"/>
            <a:ext cx="484180" cy="401950"/>
            <a:chOff x="3132963" y="3140191"/>
            <a:chExt cx="645573" cy="535933"/>
          </a:xfrm>
          <a:solidFill>
            <a:srgbClr val="0070C0"/>
          </a:solidFill>
        </p:grpSpPr>
        <p:sp>
          <p:nvSpPr>
            <p:cNvPr id="30" name="Freeform 226"/>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1" name="Freeform 227"/>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2" name="Freeform 228"/>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3" name="Freeform 229"/>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4" name="Freeform 230"/>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5"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8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21A23A-AF0A-CD40-91D2-676922866C9E}"/>
            </a:ext>
          </a:extLst>
        </p:cNvPr>
        <p:cNvGrpSpPr/>
        <p:nvPr/>
      </p:nvGrpSpPr>
      <p:grpSpPr>
        <a:xfrm>
          <a:off x="0" y="0"/>
          <a:ext cx="0" cy="0"/>
          <a:chOff x="0" y="0"/>
          <a:chExt cx="0" cy="0"/>
        </a:xfrm>
      </p:grpSpPr>
      <p:sp>
        <p:nvSpPr>
          <p:cNvPr id="43" name="TextBox 42">
            <a:extLst>
              <a:ext uri="{FF2B5EF4-FFF2-40B4-BE49-F238E27FC236}">
                <a16:creationId xmlns:a16="http://schemas.microsoft.com/office/drawing/2014/main" id="{D56EA66E-8B0A-868D-EE7E-6813ACA3CC88}"/>
              </a:ext>
            </a:extLst>
          </p:cNvPr>
          <p:cNvSpPr txBox="1"/>
          <p:nvPr/>
        </p:nvSpPr>
        <p:spPr>
          <a:xfrm>
            <a:off x="612000" y="972000"/>
            <a:ext cx="7920000" cy="3545201"/>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作为落实生态文明建设的重要税制改革举措而推出的环境保护税，具有以下基本特点：</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属于调节型税种。</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其渊源是排污收费制度。</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属于综合型环境税。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属于直接排放税。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对大气污染物、水污染物规定了幅度定额税率，具体适用税额的确定和调整由省、自治区、直辖市人民政府在规定的税额幅度内提出。</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6.</a:t>
            </a:r>
            <a:r>
              <a:rPr lang="zh-CN" altLang="en-US" sz="1600" dirty="0">
                <a:solidFill>
                  <a:schemeClr val="tx1">
                    <a:lumMod val="75000"/>
                    <a:lumOff val="25000"/>
                  </a:schemeClr>
                </a:solidFill>
                <a:latin typeface="微软雅黑" panose="020B0503020204020204" pitchFamily="34" charset="-122"/>
              </a:rPr>
              <a:t>采用税务、生</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态环境部门紧密配合的征收方式。</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7.</a:t>
            </a:r>
            <a:r>
              <a:rPr lang="zh-CN" altLang="en-US" sz="1600" dirty="0">
                <a:solidFill>
                  <a:schemeClr val="tx1">
                    <a:lumMod val="75000"/>
                    <a:lumOff val="25000"/>
                  </a:schemeClr>
                </a:solidFill>
                <a:latin typeface="微软雅黑" panose="020B0503020204020204" pitchFamily="34" charset="-122"/>
              </a:rPr>
              <a:t>收入纳入一般预算收入，全部划归地方。</a:t>
            </a:r>
          </a:p>
        </p:txBody>
      </p:sp>
    </p:spTree>
    <p:extLst>
      <p:ext uri="{BB962C8B-B14F-4D97-AF65-F5344CB8AC3E}">
        <p14:creationId xmlns:p14="http://schemas.microsoft.com/office/powerpoint/2010/main" val="428602166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4EF34E-2BBD-AE6B-ABD8-5F3262EBDB80}"/>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707D310E-2B68-1B0C-618D-779E882E895B}"/>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一、纳税义务人</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7F06A5C5-A032-9C6F-9CBA-E45B71B24C7F}"/>
              </a:ext>
            </a:extLst>
          </p:cNvPr>
          <p:cNvSpPr txBox="1"/>
          <p:nvPr/>
        </p:nvSpPr>
        <p:spPr>
          <a:xfrm>
            <a:off x="612000" y="972000"/>
            <a:ext cx="7920000" cy="1233799"/>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环境保护税的纳税义务人是在中华人民共和国领域和中华人民共和国管辖的其他海域直接向环境排放应税污染物的企业事业单位和其他生产经营者。</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应税污染物，是指</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环境保护税法</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所附</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环境保护税税目税额表</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应税污染物和当量值表</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所规定的大气污染物、水污染物、固体废物和噪声。</a:t>
            </a:r>
          </a:p>
        </p:txBody>
      </p:sp>
    </p:spTree>
    <p:extLst>
      <p:ext uri="{BB962C8B-B14F-4D97-AF65-F5344CB8AC3E}">
        <p14:creationId xmlns:p14="http://schemas.microsoft.com/office/powerpoint/2010/main" val="68474751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55E8D3-21C4-184B-265F-D296031C36BF}"/>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737F70D9-AD08-F034-8E9D-C1F6E687E004}"/>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二、税目与税率</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ADDF90A1-C9F0-70C6-475F-507E11CE9054}"/>
              </a:ext>
            </a:extLst>
          </p:cNvPr>
          <p:cNvSpPr txBox="1"/>
          <p:nvPr/>
        </p:nvSpPr>
        <p:spPr>
          <a:xfrm>
            <a:off x="612000" y="972000"/>
            <a:ext cx="7920000" cy="642868"/>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环境保护税税目包括大气污染物、水污染物、固体废物和噪声四大类。</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环境保护税采用定额税率，其中，对应税大气污染物和水污染物规定了幅度定额税率。</a:t>
            </a:r>
          </a:p>
        </p:txBody>
      </p:sp>
    </p:spTree>
    <p:extLst>
      <p:ext uri="{BB962C8B-B14F-4D97-AF65-F5344CB8AC3E}">
        <p14:creationId xmlns:p14="http://schemas.microsoft.com/office/powerpoint/2010/main" val="46943462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558847-3228-CF6B-49B4-3AFA2281820C}"/>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8B2B9DE7-201D-92EC-9EDA-41831F55BF05}"/>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三、计税依据</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81F6B04C-7B6A-17A4-00A2-DEDAF16B980C}"/>
              </a:ext>
            </a:extLst>
          </p:cNvPr>
          <p:cNvSpPr txBox="1"/>
          <p:nvPr/>
        </p:nvSpPr>
        <p:spPr>
          <a:xfrm>
            <a:off x="612000" y="972000"/>
            <a:ext cx="7920000" cy="2504916"/>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应税污染物的计税依据，按照下列方法确定：</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）应税大气污染物按照污染物排放量折合的污染当量数确定；</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）应税水污染物按照污染物排放量折合的污染当量数确定；</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）应税固体废物按照固体废物的排放量确定；</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）应税噪声按照超过国家规定标准的分贝数确定。</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其中，污染当量数以该污染物的排放量除以该污染物的污染当量值计算。计算公式为：</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应税大气污染物、水污染物的污染当量数</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该污染物的排放量</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该污染物的污染当量值</a:t>
            </a:r>
          </a:p>
        </p:txBody>
      </p:sp>
    </p:spTree>
    <p:extLst>
      <p:ext uri="{BB962C8B-B14F-4D97-AF65-F5344CB8AC3E}">
        <p14:creationId xmlns:p14="http://schemas.microsoft.com/office/powerpoint/2010/main" val="417914216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任意多边形 27"/>
          <p:cNvSpPr/>
          <p:nvPr/>
        </p:nvSpPr>
        <p:spPr>
          <a:xfrm>
            <a:off x="-89125" y="0"/>
            <a:ext cx="2128342" cy="5143500"/>
          </a:xfrm>
          <a:custGeom>
            <a:avLst/>
            <a:gdLst>
              <a:gd name="connsiteX0" fmla="*/ 0 w 2837789"/>
              <a:gd name="connsiteY0" fmla="*/ 0 h 6858000"/>
              <a:gd name="connsiteX1" fmla="*/ 537934 w 2837789"/>
              <a:gd name="connsiteY1" fmla="*/ 0 h 6858000"/>
              <a:gd name="connsiteX2" fmla="*/ 704850 w 2837789"/>
              <a:gd name="connsiteY2" fmla="*/ 0 h 6858000"/>
              <a:gd name="connsiteX3" fmla="*/ 2837789 w 2837789"/>
              <a:gd name="connsiteY3" fmla="*/ 0 h 6858000"/>
              <a:gd name="connsiteX4" fmla="*/ 2837789 w 2837789"/>
              <a:gd name="connsiteY4" fmla="*/ 395378 h 6858000"/>
              <a:gd name="connsiteX5" fmla="*/ 2618085 w 2837789"/>
              <a:gd name="connsiteY5" fmla="*/ 417526 h 6858000"/>
              <a:gd name="connsiteX6" fmla="*/ 1747634 w 2837789"/>
              <a:gd name="connsiteY6" fmla="*/ 1485534 h 6858000"/>
              <a:gd name="connsiteX7" fmla="*/ 2618085 w 2837789"/>
              <a:gd name="connsiteY7" fmla="*/ 2553542 h 6858000"/>
              <a:gd name="connsiteX8" fmla="*/ 2837789 w 2837789"/>
              <a:gd name="connsiteY8" fmla="*/ 2575690 h 6858000"/>
              <a:gd name="connsiteX9" fmla="*/ 2837789 w 2837789"/>
              <a:gd name="connsiteY9" fmla="*/ 6858000 h 6858000"/>
              <a:gd name="connsiteX10" fmla="*/ 704850 w 2837789"/>
              <a:gd name="connsiteY10" fmla="*/ 6858000 h 6858000"/>
              <a:gd name="connsiteX11" fmla="*/ 537934 w 2837789"/>
              <a:gd name="connsiteY11" fmla="*/ 6858000 h 6858000"/>
              <a:gd name="connsiteX12" fmla="*/ 0 w 2837789"/>
              <a:gd name="connsiteY1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37789" h="6858000">
                <a:moveTo>
                  <a:pt x="0" y="0"/>
                </a:moveTo>
                <a:lnTo>
                  <a:pt x="537934" y="0"/>
                </a:lnTo>
                <a:lnTo>
                  <a:pt x="704850" y="0"/>
                </a:lnTo>
                <a:lnTo>
                  <a:pt x="2837789" y="0"/>
                </a:lnTo>
                <a:lnTo>
                  <a:pt x="2837789" y="395378"/>
                </a:lnTo>
                <a:lnTo>
                  <a:pt x="2618085" y="417526"/>
                </a:lnTo>
                <a:cubicBezTo>
                  <a:pt x="2121320" y="519179"/>
                  <a:pt x="1747634" y="958717"/>
                  <a:pt x="1747634" y="1485534"/>
                </a:cubicBezTo>
                <a:cubicBezTo>
                  <a:pt x="1747634" y="2012352"/>
                  <a:pt x="2121320" y="2451889"/>
                  <a:pt x="2618085" y="2553542"/>
                </a:cubicBezTo>
                <a:lnTo>
                  <a:pt x="2837789" y="2575690"/>
                </a:lnTo>
                <a:lnTo>
                  <a:pt x="2837789" y="6858000"/>
                </a:lnTo>
                <a:lnTo>
                  <a:pt x="704850" y="6858000"/>
                </a:lnTo>
                <a:lnTo>
                  <a:pt x="537934" y="6858000"/>
                </a:lnTo>
                <a:lnTo>
                  <a:pt x="0" y="68580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070C0"/>
              </a:solidFill>
            </a:endParaRPr>
          </a:p>
        </p:txBody>
      </p:sp>
      <p:grpSp>
        <p:nvGrpSpPr>
          <p:cNvPr id="4" name="组合 3"/>
          <p:cNvGrpSpPr/>
          <p:nvPr/>
        </p:nvGrpSpPr>
        <p:grpSpPr>
          <a:xfrm>
            <a:off x="1145002" y="219936"/>
            <a:ext cx="1788430" cy="1788430"/>
            <a:chOff x="4240335" y="3008435"/>
            <a:chExt cx="3711332" cy="3711332"/>
          </a:xfrm>
        </p:grpSpPr>
        <p:sp>
          <p:nvSpPr>
            <p:cNvPr id="5" name="椭圆 4"/>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6" name="组合 5"/>
            <p:cNvGrpSpPr/>
            <p:nvPr/>
          </p:nvGrpSpPr>
          <p:grpSpPr>
            <a:xfrm>
              <a:off x="4710169" y="3478269"/>
              <a:ext cx="2771663" cy="2771663"/>
              <a:chOff x="2193191" y="1899415"/>
              <a:chExt cx="2421376" cy="2421376"/>
            </a:xfrm>
            <a:effectLst/>
          </p:grpSpPr>
          <p:sp>
            <p:nvSpPr>
              <p:cNvPr id="7" name="椭圆 6"/>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8" name="椭圆 7"/>
              <p:cNvSpPr/>
              <p:nvPr/>
            </p:nvSpPr>
            <p:spPr>
              <a:xfrm>
                <a:off x="2345502" y="2051726"/>
                <a:ext cx="2116756" cy="2116756"/>
              </a:xfrm>
              <a:prstGeom prst="ellipse">
                <a:avLst/>
              </a:prstGeom>
              <a:solidFill>
                <a:schemeClr val="bg1">
                  <a:lumMod val="95000"/>
                </a:schemeClr>
              </a:solidFill>
              <a:ln w="50800">
                <a:noFill/>
              </a:ln>
              <a:effectLst>
                <a:outerShdw blurRad="152400" dist="762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srgbClr val="FFFFFF"/>
                  </a:solidFill>
                  <a:latin typeface="Calibri" panose="020F0502020204030204"/>
                  <a:ea typeface="宋体" panose="02010600030101010101" pitchFamily="2" charset="-122"/>
                </a:endParaRPr>
              </a:p>
            </p:txBody>
          </p:sp>
        </p:grpSp>
      </p:grpSp>
      <p:sp>
        <p:nvSpPr>
          <p:cNvPr id="15" name="文本框 14"/>
          <p:cNvSpPr txBox="1"/>
          <p:nvPr/>
        </p:nvSpPr>
        <p:spPr>
          <a:xfrm>
            <a:off x="2827575" y="558536"/>
            <a:ext cx="3179649" cy="530915"/>
          </a:xfrm>
          <a:prstGeom prst="rect">
            <a:avLst/>
          </a:prstGeom>
          <a:noFill/>
        </p:spPr>
        <p:txBody>
          <a:bodyPr wrap="square" lIns="68580" tIns="34290" rIns="68580" bIns="34290" rtlCol="0">
            <a:spAutoFit/>
          </a:bodyPr>
          <a:lstStyle/>
          <a:p>
            <a:r>
              <a:rPr lang="en-US" altLang="zh-CN" sz="3000" dirty="0">
                <a:solidFill>
                  <a:schemeClr val="tx1">
                    <a:lumMod val="65000"/>
                    <a:lumOff val="35000"/>
                  </a:schemeClr>
                </a:solidFill>
                <a:latin typeface="+mn-ea"/>
              </a:rPr>
              <a:t>CONTENTS </a:t>
            </a:r>
            <a:endParaRPr lang="zh-CN" altLang="en-US" sz="3000" dirty="0">
              <a:solidFill>
                <a:schemeClr val="tx1">
                  <a:lumMod val="65000"/>
                  <a:lumOff val="35000"/>
                </a:schemeClr>
              </a:solidFill>
              <a:latin typeface="+mn-ea"/>
            </a:endParaRPr>
          </a:p>
        </p:txBody>
      </p:sp>
      <p:sp>
        <p:nvSpPr>
          <p:cNvPr id="27" name="文本框 14"/>
          <p:cNvSpPr txBox="1"/>
          <p:nvPr/>
        </p:nvSpPr>
        <p:spPr>
          <a:xfrm>
            <a:off x="1368009" y="830698"/>
            <a:ext cx="1269334" cy="530915"/>
          </a:xfrm>
          <a:prstGeom prst="rect">
            <a:avLst/>
          </a:prstGeom>
          <a:noFill/>
        </p:spPr>
        <p:txBody>
          <a:bodyPr wrap="square" lIns="68580" tIns="34290" rIns="68580" bIns="34290" rtlCol="0">
            <a:spAutoFit/>
          </a:bodyPr>
          <a:lstStyle/>
          <a:p>
            <a:pPr algn="ctr"/>
            <a:r>
              <a:rPr lang="zh-CN" altLang="en-US" sz="3000" dirty="0">
                <a:solidFill>
                  <a:schemeClr val="tx1">
                    <a:lumMod val="65000"/>
                    <a:lumOff val="35000"/>
                  </a:schemeClr>
                </a:solidFill>
                <a:latin typeface="ITC Avant Garde Std XLt" panose="020B0302020202020204" pitchFamily="34" charset="0"/>
              </a:rPr>
              <a:t>目录</a:t>
            </a:r>
            <a:endParaRPr lang="zh-CN" altLang="en-US" sz="3000" dirty="0">
              <a:solidFill>
                <a:schemeClr val="tx1">
                  <a:lumMod val="65000"/>
                  <a:lumOff val="35000"/>
                </a:schemeClr>
              </a:solidFill>
              <a:latin typeface="ITC Avant Garde Std XLt"/>
            </a:endParaRPr>
          </a:p>
        </p:txBody>
      </p:sp>
      <p:sp>
        <p:nvSpPr>
          <p:cNvPr id="41" name="圆角矩形 40"/>
          <p:cNvSpPr/>
          <p:nvPr/>
        </p:nvSpPr>
        <p:spPr>
          <a:xfrm>
            <a:off x="2906495" y="1135438"/>
            <a:ext cx="3642223" cy="45719"/>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23" name="组合 15"/>
          <p:cNvGrpSpPr/>
          <p:nvPr/>
        </p:nvGrpSpPr>
        <p:grpSpPr bwMode="auto">
          <a:xfrm>
            <a:off x="3240849" y="1351397"/>
            <a:ext cx="1932833" cy="503999"/>
            <a:chOff x="4247963" y="2095837"/>
            <a:chExt cx="2023610" cy="527844"/>
          </a:xfrm>
        </p:grpSpPr>
        <p:sp>
          <p:nvSpPr>
            <p:cNvPr id="24" name="TextBox 6"/>
            <p:cNvSpPr txBox="1"/>
            <p:nvPr/>
          </p:nvSpPr>
          <p:spPr>
            <a:xfrm>
              <a:off x="5004129" y="2150241"/>
              <a:ext cx="1267444" cy="419040"/>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资源税法</a:t>
              </a:r>
            </a:p>
          </p:txBody>
        </p:sp>
        <p:sp>
          <p:nvSpPr>
            <p:cNvPr id="25" name="圆角矩形​​ 10"/>
            <p:cNvSpPr>
              <a:spLocks noChangeArrowheads="1"/>
            </p:cNvSpPr>
            <p:nvPr/>
          </p:nvSpPr>
          <p:spPr bwMode="auto">
            <a:xfrm>
              <a:off x="4247963" y="2095837"/>
              <a:ext cx="527671" cy="527844"/>
            </a:xfrm>
            <a:prstGeom prst="roundRect">
              <a:avLst>
                <a:gd name="adj" fmla="val 16667"/>
              </a:avLst>
            </a:prstGeom>
            <a:solidFill>
              <a:srgbClr val="FFBF53"/>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1</a:t>
              </a:r>
              <a:endParaRPr lang="zh-CN" altLang="en-US" sz="3200" dirty="0">
                <a:solidFill>
                  <a:srgbClr val="FFFFFF"/>
                </a:solidFill>
                <a:ea typeface="微软雅黑" panose="020B0503020204020204" pitchFamily="34" charset="-122"/>
                <a:cs typeface="Arial" panose="020B0604020202020204" pitchFamily="34" charset="0"/>
              </a:endParaRPr>
            </a:p>
          </p:txBody>
        </p:sp>
      </p:grpSp>
      <p:grpSp>
        <p:nvGrpSpPr>
          <p:cNvPr id="42" name="组合 16"/>
          <p:cNvGrpSpPr/>
          <p:nvPr/>
        </p:nvGrpSpPr>
        <p:grpSpPr bwMode="auto">
          <a:xfrm>
            <a:off x="3240849" y="2170046"/>
            <a:ext cx="2445795" cy="503999"/>
            <a:chOff x="4247964" y="2095837"/>
            <a:chExt cx="2560665" cy="527844"/>
          </a:xfrm>
        </p:grpSpPr>
        <p:sp>
          <p:nvSpPr>
            <p:cNvPr id="43" name="TextBox 17"/>
            <p:cNvSpPr txBox="1"/>
            <p:nvPr/>
          </p:nvSpPr>
          <p:spPr>
            <a:xfrm>
              <a:off x="5004131" y="2150241"/>
              <a:ext cx="1804498" cy="419040"/>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环境保护税法</a:t>
              </a:r>
            </a:p>
          </p:txBody>
        </p:sp>
        <p:sp>
          <p:nvSpPr>
            <p:cNvPr id="44" name="圆角矩形​​ 18"/>
            <p:cNvSpPr>
              <a:spLocks noChangeArrowheads="1"/>
            </p:cNvSpPr>
            <p:nvPr/>
          </p:nvSpPr>
          <p:spPr bwMode="auto">
            <a:xfrm>
              <a:off x="4247964" y="2095837"/>
              <a:ext cx="527671" cy="527844"/>
            </a:xfrm>
            <a:prstGeom prst="roundRect">
              <a:avLst>
                <a:gd name="adj" fmla="val 16667"/>
              </a:avLst>
            </a:prstGeom>
            <a:solidFill>
              <a:srgbClr val="595959"/>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2</a:t>
              </a:r>
              <a:endParaRPr lang="zh-CN" altLang="en-US" sz="3200" dirty="0">
                <a:solidFill>
                  <a:srgbClr val="FFFFFF"/>
                </a:solidFill>
                <a:ea typeface="微软雅黑" panose="020B0503020204020204" pitchFamily="34" charset="-122"/>
                <a:cs typeface="Arial" panose="020B0604020202020204" pitchFamily="34" charset="0"/>
              </a:endParaRPr>
            </a:p>
          </p:txBody>
        </p:sp>
      </p:grpSp>
      <p:grpSp>
        <p:nvGrpSpPr>
          <p:cNvPr id="46" name="组合 20"/>
          <p:cNvGrpSpPr/>
          <p:nvPr/>
        </p:nvGrpSpPr>
        <p:grpSpPr bwMode="auto">
          <a:xfrm>
            <a:off x="3240849" y="2988695"/>
            <a:ext cx="2445794" cy="503999"/>
            <a:chOff x="4247964" y="2095837"/>
            <a:chExt cx="2560666" cy="527844"/>
          </a:xfrm>
        </p:grpSpPr>
        <p:sp>
          <p:nvSpPr>
            <p:cNvPr id="47" name="TextBox 21"/>
            <p:cNvSpPr txBox="1"/>
            <p:nvPr/>
          </p:nvSpPr>
          <p:spPr>
            <a:xfrm>
              <a:off x="5004131" y="2150241"/>
              <a:ext cx="1804499" cy="419040"/>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车辆购置税法</a:t>
              </a:r>
            </a:p>
          </p:txBody>
        </p:sp>
        <p:sp>
          <p:nvSpPr>
            <p:cNvPr id="48" name="圆角矩形​​ 22"/>
            <p:cNvSpPr>
              <a:spLocks noChangeArrowheads="1"/>
            </p:cNvSpPr>
            <p:nvPr/>
          </p:nvSpPr>
          <p:spPr bwMode="auto">
            <a:xfrm>
              <a:off x="4247964" y="2095837"/>
              <a:ext cx="527671" cy="527844"/>
            </a:xfrm>
            <a:prstGeom prst="roundRect">
              <a:avLst>
                <a:gd name="adj" fmla="val 16667"/>
              </a:avLst>
            </a:prstGeom>
            <a:solidFill>
              <a:srgbClr val="0070C0"/>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3</a:t>
              </a:r>
              <a:endParaRPr lang="zh-CN" altLang="en-US" sz="3200" dirty="0">
                <a:solidFill>
                  <a:srgbClr val="FFFFFF"/>
                </a:solidFill>
                <a:ea typeface="微软雅黑" panose="020B0503020204020204" pitchFamily="34" charset="-122"/>
                <a:cs typeface="Arial" panose="020B0604020202020204" pitchFamily="34" charset="0"/>
              </a:endParaRPr>
            </a:p>
          </p:txBody>
        </p:sp>
      </p:grpSp>
      <p:grpSp>
        <p:nvGrpSpPr>
          <p:cNvPr id="50" name="组合 24"/>
          <p:cNvGrpSpPr/>
          <p:nvPr/>
        </p:nvGrpSpPr>
        <p:grpSpPr bwMode="auto">
          <a:xfrm>
            <a:off x="3240850" y="3807345"/>
            <a:ext cx="1932834" cy="504000"/>
            <a:chOff x="4247964" y="2095126"/>
            <a:chExt cx="2023613" cy="529182"/>
          </a:xfrm>
        </p:grpSpPr>
        <p:sp>
          <p:nvSpPr>
            <p:cNvPr id="51" name="TextBox 25"/>
            <p:cNvSpPr txBox="1"/>
            <p:nvPr/>
          </p:nvSpPr>
          <p:spPr>
            <a:xfrm>
              <a:off x="5004131" y="2149666"/>
              <a:ext cx="1267446" cy="420101"/>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车船税法</a:t>
              </a:r>
            </a:p>
          </p:txBody>
        </p:sp>
        <p:sp>
          <p:nvSpPr>
            <p:cNvPr id="52" name="圆角矩形​​ 26"/>
            <p:cNvSpPr>
              <a:spLocks noChangeArrowheads="1"/>
            </p:cNvSpPr>
            <p:nvPr/>
          </p:nvSpPr>
          <p:spPr bwMode="auto">
            <a:xfrm>
              <a:off x="4247964" y="2095126"/>
              <a:ext cx="527671" cy="529182"/>
            </a:xfrm>
            <a:prstGeom prst="roundRect">
              <a:avLst>
                <a:gd name="adj" fmla="val 16667"/>
              </a:avLst>
            </a:prstGeom>
            <a:solidFill>
              <a:srgbClr val="77448C"/>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4</a:t>
              </a:r>
              <a:endParaRPr lang="zh-CN" altLang="en-US" sz="3200" dirty="0">
                <a:solidFill>
                  <a:srgbClr val="FFFFFF"/>
                </a:solidFill>
                <a:ea typeface="微软雅黑" panose="020B0503020204020204" pitchFamily="34" charset="-122"/>
                <a:cs typeface="Arial" panose="020B0604020202020204" pitchFamily="34" charset="0"/>
              </a:endParaRPr>
            </a:p>
          </p:txBody>
        </p:sp>
      </p:gr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iterate type="lt">
                                    <p:tmPct val="10000"/>
                                  </p:iterate>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par>
                                <p:cTn id="10" presetID="53" presetClass="entr" presetSubtype="16" fill="hold" grpId="0" nodeType="with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left)">
                                      <p:cBhvr>
                                        <p:cTn id="17" dur="500"/>
                                        <p:tgtEl>
                                          <p:spTgt spid="41"/>
                                        </p:tgtEl>
                                      </p:cBhvr>
                                    </p:animEffect>
                                  </p:childTnLst>
                                </p:cTn>
                              </p:par>
                            </p:childTnLst>
                          </p:cTn>
                        </p:par>
                        <p:par>
                          <p:cTn id="18" fill="hold">
                            <p:stCondLst>
                              <p:cond delay="0"/>
                            </p:stCondLst>
                            <p:childTnLst>
                              <p:par>
                                <p:cTn id="19" presetID="2" presetClass="entr" presetSubtype="2"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fill="hold"/>
                                        <p:tgtEl>
                                          <p:spTgt spid="23"/>
                                        </p:tgtEl>
                                        <p:attrNameLst>
                                          <p:attrName>ppt_x</p:attrName>
                                        </p:attrNameLst>
                                      </p:cBhvr>
                                      <p:tavLst>
                                        <p:tav tm="0">
                                          <p:val>
                                            <p:strVal val="1+#ppt_w/2"/>
                                          </p:val>
                                        </p:tav>
                                        <p:tav tm="100000">
                                          <p:val>
                                            <p:strVal val="#ppt_x"/>
                                          </p:val>
                                        </p:tav>
                                      </p:tavLst>
                                    </p:anim>
                                    <p:anim calcmode="lin" valueType="num">
                                      <p:cBhvr additive="base">
                                        <p:cTn id="22" dur="500" fill="hold"/>
                                        <p:tgtEl>
                                          <p:spTgt spid="23"/>
                                        </p:tgtEl>
                                        <p:attrNameLst>
                                          <p:attrName>ppt_y</p:attrName>
                                        </p:attrNameLst>
                                      </p:cBhvr>
                                      <p:tavLst>
                                        <p:tav tm="0">
                                          <p:val>
                                            <p:strVal val="#ppt_y"/>
                                          </p:val>
                                        </p:tav>
                                        <p:tav tm="100000">
                                          <p:val>
                                            <p:strVal val="#ppt_y"/>
                                          </p:val>
                                        </p:tav>
                                      </p:tavLst>
                                    </p:anim>
                                  </p:childTnLst>
                                </p:cTn>
                              </p:par>
                            </p:childTnLst>
                          </p:cTn>
                        </p:par>
                        <p:par>
                          <p:cTn id="23" fill="hold">
                            <p:stCondLst>
                              <p:cond delay="500"/>
                            </p:stCondLst>
                            <p:childTnLst>
                              <p:par>
                                <p:cTn id="24" presetID="2" presetClass="entr" presetSubtype="2" fill="hold" nodeType="afterEffect">
                                  <p:stCondLst>
                                    <p:cond delay="0"/>
                                  </p:stCondLst>
                                  <p:childTnLst>
                                    <p:set>
                                      <p:cBhvr>
                                        <p:cTn id="25" dur="1" fill="hold">
                                          <p:stCondLst>
                                            <p:cond delay="0"/>
                                          </p:stCondLst>
                                        </p:cTn>
                                        <p:tgtEl>
                                          <p:spTgt spid="42"/>
                                        </p:tgtEl>
                                        <p:attrNameLst>
                                          <p:attrName>style.visibility</p:attrName>
                                        </p:attrNameLst>
                                      </p:cBhvr>
                                      <p:to>
                                        <p:strVal val="visible"/>
                                      </p:to>
                                    </p:set>
                                    <p:anim calcmode="lin" valueType="num">
                                      <p:cBhvr additive="base">
                                        <p:cTn id="26" dur="500" fill="hold"/>
                                        <p:tgtEl>
                                          <p:spTgt spid="42"/>
                                        </p:tgtEl>
                                        <p:attrNameLst>
                                          <p:attrName>ppt_x</p:attrName>
                                        </p:attrNameLst>
                                      </p:cBhvr>
                                      <p:tavLst>
                                        <p:tav tm="0">
                                          <p:val>
                                            <p:strVal val="1+#ppt_w/2"/>
                                          </p:val>
                                        </p:tav>
                                        <p:tav tm="100000">
                                          <p:val>
                                            <p:strVal val="#ppt_x"/>
                                          </p:val>
                                        </p:tav>
                                      </p:tavLst>
                                    </p:anim>
                                    <p:anim calcmode="lin" valueType="num">
                                      <p:cBhvr additive="base">
                                        <p:cTn id="27" dur="500" fill="hold"/>
                                        <p:tgtEl>
                                          <p:spTgt spid="42"/>
                                        </p:tgtEl>
                                        <p:attrNameLst>
                                          <p:attrName>ppt_y</p:attrName>
                                        </p:attrNameLst>
                                      </p:cBhvr>
                                      <p:tavLst>
                                        <p:tav tm="0">
                                          <p:val>
                                            <p:strVal val="#ppt_y"/>
                                          </p:val>
                                        </p:tav>
                                        <p:tav tm="100000">
                                          <p:val>
                                            <p:strVal val="#ppt_y"/>
                                          </p:val>
                                        </p:tav>
                                      </p:tavLst>
                                    </p:anim>
                                  </p:childTnLst>
                                </p:cTn>
                              </p:par>
                            </p:childTnLst>
                          </p:cTn>
                        </p:par>
                        <p:par>
                          <p:cTn id="28" fill="hold">
                            <p:stCondLst>
                              <p:cond delay="1000"/>
                            </p:stCondLst>
                            <p:childTnLst>
                              <p:par>
                                <p:cTn id="29" presetID="2" presetClass="entr" presetSubtype="2" fill="hold" nodeType="after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additive="base">
                                        <p:cTn id="31" dur="500" fill="hold"/>
                                        <p:tgtEl>
                                          <p:spTgt spid="46"/>
                                        </p:tgtEl>
                                        <p:attrNameLst>
                                          <p:attrName>ppt_x</p:attrName>
                                        </p:attrNameLst>
                                      </p:cBhvr>
                                      <p:tavLst>
                                        <p:tav tm="0">
                                          <p:val>
                                            <p:strVal val="1+#ppt_w/2"/>
                                          </p:val>
                                        </p:tav>
                                        <p:tav tm="100000">
                                          <p:val>
                                            <p:strVal val="#ppt_x"/>
                                          </p:val>
                                        </p:tav>
                                      </p:tavLst>
                                    </p:anim>
                                    <p:anim calcmode="lin" valueType="num">
                                      <p:cBhvr additive="base">
                                        <p:cTn id="32" dur="500" fill="hold"/>
                                        <p:tgtEl>
                                          <p:spTgt spid="46"/>
                                        </p:tgtEl>
                                        <p:attrNameLst>
                                          <p:attrName>ppt_y</p:attrName>
                                        </p:attrNameLst>
                                      </p:cBhvr>
                                      <p:tavLst>
                                        <p:tav tm="0">
                                          <p:val>
                                            <p:strVal val="#ppt_y"/>
                                          </p:val>
                                        </p:tav>
                                        <p:tav tm="100000">
                                          <p:val>
                                            <p:strVal val="#ppt_y"/>
                                          </p:val>
                                        </p:tav>
                                      </p:tavLst>
                                    </p:anim>
                                  </p:childTnLst>
                                </p:cTn>
                              </p:par>
                            </p:childTnLst>
                          </p:cTn>
                        </p:par>
                        <p:par>
                          <p:cTn id="33" fill="hold">
                            <p:stCondLst>
                              <p:cond delay="1500"/>
                            </p:stCondLst>
                            <p:childTnLst>
                              <p:par>
                                <p:cTn id="34" presetID="2" presetClass="entr" presetSubtype="2" fill="hold" nodeType="afterEffect">
                                  <p:stCondLst>
                                    <p:cond delay="0"/>
                                  </p:stCondLst>
                                  <p:childTnLst>
                                    <p:set>
                                      <p:cBhvr>
                                        <p:cTn id="35" dur="1" fill="hold">
                                          <p:stCondLst>
                                            <p:cond delay="0"/>
                                          </p:stCondLst>
                                        </p:cTn>
                                        <p:tgtEl>
                                          <p:spTgt spid="50"/>
                                        </p:tgtEl>
                                        <p:attrNameLst>
                                          <p:attrName>style.visibility</p:attrName>
                                        </p:attrNameLst>
                                      </p:cBhvr>
                                      <p:to>
                                        <p:strVal val="visible"/>
                                      </p:to>
                                    </p:set>
                                    <p:anim calcmode="lin" valueType="num">
                                      <p:cBhvr additive="base">
                                        <p:cTn id="36" dur="500" fill="hold"/>
                                        <p:tgtEl>
                                          <p:spTgt spid="50"/>
                                        </p:tgtEl>
                                        <p:attrNameLst>
                                          <p:attrName>ppt_x</p:attrName>
                                        </p:attrNameLst>
                                      </p:cBhvr>
                                      <p:tavLst>
                                        <p:tav tm="0">
                                          <p:val>
                                            <p:strVal val="1+#ppt_w/2"/>
                                          </p:val>
                                        </p:tav>
                                        <p:tav tm="100000">
                                          <p:val>
                                            <p:strVal val="#ppt_x"/>
                                          </p:val>
                                        </p:tav>
                                      </p:tavLst>
                                    </p:anim>
                                    <p:anim calcmode="lin" valueType="num">
                                      <p:cBhvr additive="base">
                                        <p:cTn id="37" dur="500" fill="hold"/>
                                        <p:tgtEl>
                                          <p:spTgt spid="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7" grpId="0"/>
      <p:bldP spid="4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EC0F6D-0C3A-54CB-1201-C6DB1CBCECF4}"/>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DC85BC95-D0FE-DD32-DFFC-51C8947015B8}"/>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四、应纳税额的计算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41EE940E-5F3D-C063-716E-166AC0C6E933}"/>
              </a:ext>
            </a:extLst>
          </p:cNvPr>
          <p:cNvSpPr txBox="1"/>
          <p:nvPr/>
        </p:nvSpPr>
        <p:spPr>
          <a:xfrm>
            <a:off x="612000" y="972000"/>
            <a:ext cx="7920000" cy="3840667"/>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（一）大气污染物应纳税额的计算</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应税大气污染物应纳税额为污染当量数乘以具体适用税额。计算公式为：</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大气污染物的应纳税额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污染当量数</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适用税额</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（二）水污染物应纳税额的计算</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应税水污染物的应纳税额为污染当量数乘以具体适用税额。</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水污染物的应纳税额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污染当量数</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适用税额</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（三）固体废物应纳税额的计算</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固体废物的应纳税额为固体废物排放量乘以具体适用税额，其排放量为当期应税固体废物的产生量减去当期应税固体废物的贮存量、处置量、综合利用量的余额。计算公式为：</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固体废物的应纳税额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（当期固体废物的产生量－当期固体废物的综合利用量－当期固体废物的贮存量－当期固体废物的处置量）</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适用税额</a:t>
            </a:r>
          </a:p>
        </p:txBody>
      </p:sp>
    </p:spTree>
    <p:extLst>
      <p:ext uri="{BB962C8B-B14F-4D97-AF65-F5344CB8AC3E}">
        <p14:creationId xmlns:p14="http://schemas.microsoft.com/office/powerpoint/2010/main" val="236541230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F3A75C-2C27-4651-F336-76A1B3B2B5E7}"/>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C10E4763-D313-C4C8-2095-D1FA3E6C3064}"/>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四、应纳税额的计算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076B1687-DDEC-CC8D-ACEA-D7BAE5841FC3}"/>
              </a:ext>
            </a:extLst>
          </p:cNvPr>
          <p:cNvSpPr txBox="1"/>
          <p:nvPr/>
        </p:nvSpPr>
        <p:spPr>
          <a:xfrm>
            <a:off x="612000" y="972000"/>
            <a:ext cx="7920000" cy="3982244"/>
          </a:xfrm>
          <a:prstGeom prst="rect">
            <a:avLst/>
          </a:prstGeom>
          <a:noFill/>
        </p:spPr>
        <p:txBody>
          <a:bodyPr wrap="square" lIns="0" tIns="0" rIns="0" bIns="0" rtlCol="0">
            <a:spAutoFit/>
          </a:bodyPr>
          <a:lstStyle/>
          <a:p>
            <a:pPr algn="just">
              <a:lnSpc>
                <a:spcPct val="120000"/>
              </a:lnSpc>
              <a:spcAft>
                <a:spcPts val="600"/>
              </a:spcAft>
            </a:pP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例</a:t>
            </a:r>
            <a:r>
              <a:rPr lang="en-US" altLang="zh-CN" sz="1600" b="1" dirty="0">
                <a:solidFill>
                  <a:schemeClr val="tx1">
                    <a:lumMod val="75000"/>
                    <a:lumOff val="25000"/>
                  </a:schemeClr>
                </a:solidFill>
                <a:latin typeface="微软雅黑" panose="020B0503020204020204" pitchFamily="34" charset="-122"/>
              </a:rPr>
              <a:t>8-2】</a:t>
            </a:r>
            <a:r>
              <a:rPr lang="zh-CN" altLang="en-US" sz="1600" dirty="0">
                <a:solidFill>
                  <a:schemeClr val="tx1">
                    <a:lumMod val="75000"/>
                    <a:lumOff val="25000"/>
                  </a:schemeClr>
                </a:solidFill>
                <a:latin typeface="微软雅黑" panose="020B0503020204020204" pitchFamily="34" charset="-122"/>
              </a:rPr>
              <a:t>假设某企业</a:t>
            </a:r>
            <a:r>
              <a:rPr lang="en-US" altLang="zh-CN" sz="1600" dirty="0">
                <a:solidFill>
                  <a:schemeClr val="tx1">
                    <a:lumMod val="75000"/>
                    <a:lumOff val="25000"/>
                  </a:schemeClr>
                </a:solidFill>
                <a:latin typeface="微软雅黑" panose="020B0503020204020204" pitchFamily="34" charset="-122"/>
              </a:rPr>
              <a:t>2024</a:t>
            </a:r>
            <a:r>
              <a:rPr lang="zh-CN" altLang="en-US" sz="1600" dirty="0">
                <a:solidFill>
                  <a:schemeClr val="tx1">
                    <a:lumMod val="75000"/>
                    <a:lumOff val="25000"/>
                  </a:schemeClr>
                </a:solidFill>
                <a:latin typeface="微软雅黑" panose="020B0503020204020204" pitchFamily="34" charset="-122"/>
              </a:rPr>
              <a:t>年</a:t>
            </a: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月产生尾矿</a:t>
            </a:r>
            <a:r>
              <a:rPr lang="en-US" altLang="zh-CN" sz="1600" dirty="0">
                <a:solidFill>
                  <a:schemeClr val="tx1">
                    <a:lumMod val="75000"/>
                    <a:lumOff val="25000"/>
                  </a:schemeClr>
                </a:solidFill>
                <a:latin typeface="微软雅黑" panose="020B0503020204020204" pitchFamily="34" charset="-122"/>
              </a:rPr>
              <a:t>1 000</a:t>
            </a:r>
            <a:r>
              <a:rPr lang="zh-CN" altLang="en-US" sz="1600" dirty="0">
                <a:solidFill>
                  <a:schemeClr val="tx1">
                    <a:lumMod val="75000"/>
                    <a:lumOff val="25000"/>
                  </a:schemeClr>
                </a:solidFill>
                <a:latin typeface="微软雅黑" panose="020B0503020204020204" pitchFamily="34" charset="-122"/>
              </a:rPr>
              <a:t>吨，其中综合利用的尾矿</a:t>
            </a:r>
            <a:r>
              <a:rPr lang="en-US" altLang="zh-CN" sz="1600" dirty="0">
                <a:solidFill>
                  <a:schemeClr val="tx1">
                    <a:lumMod val="75000"/>
                    <a:lumOff val="25000"/>
                  </a:schemeClr>
                </a:solidFill>
                <a:latin typeface="微软雅黑" panose="020B0503020204020204" pitchFamily="34" charset="-122"/>
              </a:rPr>
              <a:t>300</a:t>
            </a:r>
            <a:r>
              <a:rPr lang="zh-CN" altLang="en-US" sz="1600" dirty="0">
                <a:solidFill>
                  <a:schemeClr val="tx1">
                    <a:lumMod val="75000"/>
                    <a:lumOff val="25000"/>
                  </a:schemeClr>
                </a:solidFill>
                <a:latin typeface="微软雅黑" panose="020B0503020204020204" pitchFamily="34" charset="-122"/>
              </a:rPr>
              <a:t>吨（符合国家相关规定），在符合国家和地方环境保护标准的设施贮存</a:t>
            </a:r>
            <a:r>
              <a:rPr lang="en-US" altLang="zh-CN" sz="1600" dirty="0">
                <a:solidFill>
                  <a:schemeClr val="tx1">
                    <a:lumMod val="75000"/>
                    <a:lumOff val="25000"/>
                  </a:schemeClr>
                </a:solidFill>
                <a:latin typeface="微软雅黑" panose="020B0503020204020204" pitchFamily="34" charset="-122"/>
              </a:rPr>
              <a:t>300</a:t>
            </a:r>
            <a:r>
              <a:rPr lang="zh-CN" altLang="en-US" sz="1600" dirty="0">
                <a:solidFill>
                  <a:schemeClr val="tx1">
                    <a:lumMod val="75000"/>
                    <a:lumOff val="25000"/>
                  </a:schemeClr>
                </a:solidFill>
                <a:latin typeface="微软雅黑" panose="020B0503020204020204" pitchFamily="34" charset="-122"/>
              </a:rPr>
              <a:t>吨。请计算该企业当月尾矿应缴纳的环境保护税。</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环境保护税应纳税额</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1 000</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300</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300</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×15=6 000</a:t>
            </a:r>
            <a:r>
              <a:rPr lang="zh-CN" altLang="en-US" sz="1600" dirty="0">
                <a:solidFill>
                  <a:schemeClr val="tx1">
                    <a:lumMod val="75000"/>
                    <a:lumOff val="25000"/>
                  </a:schemeClr>
                </a:solidFill>
                <a:latin typeface="微软雅黑" panose="020B0503020204020204" pitchFamily="34" charset="-122"/>
              </a:rPr>
              <a:t>（元）</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（四）噪声应纳税额的计算</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应税噪声的应纳税额为超过国家规定标准的分贝数对应的具体适用税额。</a:t>
            </a:r>
          </a:p>
          <a:p>
            <a:pPr algn="just">
              <a:lnSpc>
                <a:spcPct val="120000"/>
              </a:lnSpc>
              <a:spcAft>
                <a:spcPts val="600"/>
              </a:spcAft>
            </a:pP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例</a:t>
            </a:r>
            <a:r>
              <a:rPr lang="en-US" altLang="zh-CN" sz="1600" b="1" dirty="0">
                <a:solidFill>
                  <a:schemeClr val="tx1">
                    <a:lumMod val="75000"/>
                    <a:lumOff val="25000"/>
                  </a:schemeClr>
                </a:solidFill>
                <a:latin typeface="微软雅黑" panose="020B0503020204020204" pitchFamily="34" charset="-122"/>
              </a:rPr>
              <a:t>8-3】</a:t>
            </a:r>
            <a:r>
              <a:rPr lang="zh-CN" altLang="en-US" sz="1600" dirty="0">
                <a:solidFill>
                  <a:schemeClr val="tx1">
                    <a:lumMod val="75000"/>
                    <a:lumOff val="25000"/>
                  </a:schemeClr>
                </a:solidFill>
                <a:latin typeface="微软雅黑" panose="020B0503020204020204" pitchFamily="34" charset="-122"/>
              </a:rPr>
              <a:t>假设某工业企业只有一个生产场所，只在昼间生产，边界处声环境功能区类型为</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类，生产时产生噪声为</a:t>
            </a:r>
            <a:r>
              <a:rPr lang="en-US" altLang="zh-CN" sz="1600" dirty="0">
                <a:solidFill>
                  <a:schemeClr val="tx1">
                    <a:lumMod val="75000"/>
                    <a:lumOff val="25000"/>
                  </a:schemeClr>
                </a:solidFill>
                <a:latin typeface="微软雅黑" panose="020B0503020204020204" pitchFamily="34" charset="-122"/>
              </a:rPr>
              <a:t>60</a:t>
            </a:r>
            <a:r>
              <a:rPr lang="zh-CN" altLang="en-US" sz="1600" dirty="0">
                <a:solidFill>
                  <a:schemeClr val="tx1">
                    <a:lumMod val="75000"/>
                    <a:lumOff val="25000"/>
                  </a:schemeClr>
                </a:solidFill>
                <a:latin typeface="微软雅黑" panose="020B0503020204020204" pitchFamily="34" charset="-122"/>
              </a:rPr>
              <a:t>分贝，</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工业企业厂界环境噪声排放标准</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规定</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类功能区昼间的噪声排放限值为</a:t>
            </a:r>
            <a:r>
              <a:rPr lang="en-US" altLang="zh-CN" sz="1600" dirty="0">
                <a:solidFill>
                  <a:schemeClr val="tx1">
                    <a:lumMod val="75000"/>
                    <a:lumOff val="25000"/>
                  </a:schemeClr>
                </a:solidFill>
                <a:latin typeface="微软雅黑" panose="020B0503020204020204" pitchFamily="34" charset="-122"/>
              </a:rPr>
              <a:t>55</a:t>
            </a:r>
            <a:r>
              <a:rPr lang="zh-CN" altLang="en-US" sz="1600" dirty="0">
                <a:solidFill>
                  <a:schemeClr val="tx1">
                    <a:lumMod val="75000"/>
                    <a:lumOff val="25000"/>
                  </a:schemeClr>
                </a:solidFill>
                <a:latin typeface="微软雅黑" panose="020B0503020204020204" pitchFamily="34" charset="-122"/>
              </a:rPr>
              <a:t>分贝，当月超标天数为</a:t>
            </a:r>
            <a:r>
              <a:rPr lang="en-US" altLang="zh-CN" sz="1600" dirty="0">
                <a:solidFill>
                  <a:schemeClr val="tx1">
                    <a:lumMod val="75000"/>
                    <a:lumOff val="25000"/>
                  </a:schemeClr>
                </a:solidFill>
                <a:latin typeface="微软雅黑" panose="020B0503020204020204" pitchFamily="34" charset="-122"/>
              </a:rPr>
              <a:t>18</a:t>
            </a:r>
            <a:r>
              <a:rPr lang="zh-CN" altLang="en-US" sz="1600" dirty="0">
                <a:solidFill>
                  <a:schemeClr val="tx1">
                    <a:lumMod val="75000"/>
                    <a:lumOff val="25000"/>
                  </a:schemeClr>
                </a:solidFill>
                <a:latin typeface="微软雅黑" panose="020B0503020204020204" pitchFamily="34" charset="-122"/>
              </a:rPr>
              <a:t>天。请计算该企业当月噪声污染应缴纳的环境保护税。</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超标分贝数</a:t>
            </a:r>
            <a:r>
              <a:rPr lang="en-US" altLang="zh-CN" sz="1600" dirty="0">
                <a:solidFill>
                  <a:schemeClr val="tx1">
                    <a:lumMod val="75000"/>
                    <a:lumOff val="25000"/>
                  </a:schemeClr>
                </a:solidFill>
                <a:latin typeface="微软雅黑" panose="020B0503020204020204" pitchFamily="34" charset="-122"/>
              </a:rPr>
              <a:t>=60</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55=5</a:t>
            </a:r>
            <a:r>
              <a:rPr lang="zh-CN" altLang="en-US" sz="1600" dirty="0">
                <a:solidFill>
                  <a:schemeClr val="tx1">
                    <a:lumMod val="75000"/>
                    <a:lumOff val="25000"/>
                  </a:schemeClr>
                </a:solidFill>
                <a:latin typeface="微软雅黑" panose="020B0503020204020204" pitchFamily="34" charset="-122"/>
              </a:rPr>
              <a:t>（分贝）</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根据</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环境保护税税目税额表</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，可得出该企业当月噪声污染应缴纳环境保护税为</a:t>
            </a:r>
            <a:r>
              <a:rPr lang="en-US" altLang="zh-CN" sz="1600" dirty="0">
                <a:solidFill>
                  <a:schemeClr val="tx1">
                    <a:lumMod val="75000"/>
                    <a:lumOff val="25000"/>
                  </a:schemeClr>
                </a:solidFill>
                <a:latin typeface="微软雅黑" panose="020B0503020204020204" pitchFamily="34" charset="-122"/>
              </a:rPr>
              <a:t>700</a:t>
            </a:r>
            <a:r>
              <a:rPr lang="zh-CN" altLang="en-US" sz="1600" dirty="0">
                <a:solidFill>
                  <a:schemeClr val="tx1">
                    <a:lumMod val="75000"/>
                    <a:lumOff val="25000"/>
                  </a:schemeClr>
                </a:solidFill>
                <a:latin typeface="微软雅黑" panose="020B0503020204020204" pitchFamily="34" charset="-122"/>
              </a:rPr>
              <a:t>元。</a:t>
            </a:r>
          </a:p>
        </p:txBody>
      </p:sp>
    </p:spTree>
    <p:extLst>
      <p:ext uri="{BB962C8B-B14F-4D97-AF65-F5344CB8AC3E}">
        <p14:creationId xmlns:p14="http://schemas.microsoft.com/office/powerpoint/2010/main" val="170949726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AC7699-9490-A89E-230D-E8ADEDB226FC}"/>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83348FE6-167A-4F2E-6CB1-782A0909E085}"/>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五、税收减免</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3E5F511B-8B6B-D144-FC5D-3558AC866A89}"/>
              </a:ext>
            </a:extLst>
          </p:cNvPr>
          <p:cNvSpPr txBox="1"/>
          <p:nvPr/>
        </p:nvSpPr>
        <p:spPr>
          <a:xfrm>
            <a:off x="612000" y="972000"/>
            <a:ext cx="7920000" cy="3391313"/>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（一）暂免征税项目</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下列情形，暂予免征环境保护税：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农业生产（不包括规模化养殖）排放应税污染物的。</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机动车、铁路机车、非道路移动机械、船舶和航空器等流动污染源排放应税污染物的。</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依法设立的城乡污水集中处理、生活垃圾集中处理场所排放相应应税污染物，不超过国家和地方规定的排放标准的。依法设立的生活垃圾焚烧发电厂、生活垃圾填埋场、生活垃圾堆肥厂，属于生活垃圾集中处理场所，其排放应税污染物不超过国家和地方规定的排放标准的，依法予以免征环境保护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纳税人综合利用的固体废物，符合国家和地方环境保护标准的。</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国务院批准免税的其他情形。</a:t>
            </a:r>
          </a:p>
        </p:txBody>
      </p:sp>
    </p:spTree>
    <p:extLst>
      <p:ext uri="{BB962C8B-B14F-4D97-AF65-F5344CB8AC3E}">
        <p14:creationId xmlns:p14="http://schemas.microsoft.com/office/powerpoint/2010/main" val="120826356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1BFA5F-3485-BF2A-8F74-E42FC5B8D34F}"/>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CC870DCD-3C2C-DB88-0F5B-405426BBEF8B}"/>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五、税收减免</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39D594FB-D998-E9AB-CEB1-FEABC2BE1177}"/>
              </a:ext>
            </a:extLst>
          </p:cNvPr>
          <p:cNvSpPr txBox="1"/>
          <p:nvPr/>
        </p:nvSpPr>
        <p:spPr>
          <a:xfrm>
            <a:off x="612000" y="972000"/>
            <a:ext cx="7920000" cy="2569550"/>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（二）减征税额项目</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纳税人排放应税大气污染物或者水污染物的浓度值低于国家和地方规定的污染物排放标准</a:t>
            </a:r>
            <a:r>
              <a:rPr lang="en-US" altLang="zh-CN" sz="1600" dirty="0">
                <a:solidFill>
                  <a:schemeClr val="tx1">
                    <a:lumMod val="75000"/>
                    <a:lumOff val="25000"/>
                  </a:schemeClr>
                </a:solidFill>
                <a:latin typeface="微软雅黑" panose="020B0503020204020204" pitchFamily="34" charset="-122"/>
              </a:rPr>
              <a:t>30%</a:t>
            </a:r>
            <a:r>
              <a:rPr lang="zh-CN" altLang="en-US" sz="1600" dirty="0">
                <a:solidFill>
                  <a:schemeClr val="tx1">
                    <a:lumMod val="75000"/>
                    <a:lumOff val="25000"/>
                  </a:schemeClr>
                </a:solidFill>
                <a:latin typeface="微软雅黑" panose="020B0503020204020204" pitchFamily="34" charset="-122"/>
              </a:rPr>
              <a:t>，减按</a:t>
            </a:r>
            <a:r>
              <a:rPr lang="en-US" altLang="zh-CN" sz="1600" dirty="0">
                <a:solidFill>
                  <a:schemeClr val="tx1">
                    <a:lumMod val="75000"/>
                    <a:lumOff val="25000"/>
                  </a:schemeClr>
                </a:solidFill>
                <a:latin typeface="微软雅黑" panose="020B0503020204020204" pitchFamily="34" charset="-122"/>
              </a:rPr>
              <a:t>75%</a:t>
            </a:r>
            <a:r>
              <a:rPr lang="zh-CN" altLang="en-US" sz="1600" dirty="0">
                <a:solidFill>
                  <a:schemeClr val="tx1">
                    <a:lumMod val="75000"/>
                    <a:lumOff val="25000"/>
                  </a:schemeClr>
                </a:solidFill>
                <a:latin typeface="微软雅黑" panose="020B0503020204020204" pitchFamily="34" charset="-122"/>
              </a:rPr>
              <a:t>收环境保护税。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纳税人排放应税大气污染物或者水污染物的浓度值低于国家和地方规定的污染物排放标准</a:t>
            </a:r>
            <a:r>
              <a:rPr lang="en-US" altLang="zh-CN" sz="1600" dirty="0">
                <a:solidFill>
                  <a:schemeClr val="tx1">
                    <a:lumMod val="75000"/>
                    <a:lumOff val="25000"/>
                  </a:schemeClr>
                </a:solidFill>
                <a:latin typeface="微软雅黑" panose="020B0503020204020204" pitchFamily="34" charset="-122"/>
              </a:rPr>
              <a:t>50%</a:t>
            </a:r>
            <a:r>
              <a:rPr lang="zh-CN" altLang="en-US" sz="1600" dirty="0">
                <a:solidFill>
                  <a:schemeClr val="tx1">
                    <a:lumMod val="75000"/>
                    <a:lumOff val="25000"/>
                  </a:schemeClr>
                </a:solidFill>
                <a:latin typeface="微软雅黑" panose="020B0503020204020204" pitchFamily="34" charset="-122"/>
              </a:rPr>
              <a:t>，减按</a:t>
            </a:r>
            <a:r>
              <a:rPr lang="en-US" altLang="zh-CN" sz="1600" dirty="0">
                <a:solidFill>
                  <a:schemeClr val="tx1">
                    <a:lumMod val="75000"/>
                    <a:lumOff val="25000"/>
                  </a:schemeClr>
                </a:solidFill>
                <a:latin typeface="微软雅黑" panose="020B0503020204020204" pitchFamily="34" charset="-122"/>
              </a:rPr>
              <a:t>50%</a:t>
            </a:r>
            <a:r>
              <a:rPr lang="zh-CN" altLang="en-US" sz="1600" dirty="0">
                <a:solidFill>
                  <a:schemeClr val="tx1">
                    <a:lumMod val="75000"/>
                    <a:lumOff val="25000"/>
                  </a:schemeClr>
                </a:solidFill>
                <a:latin typeface="微软雅黑" panose="020B0503020204020204" pitchFamily="34" charset="-122"/>
              </a:rPr>
              <a:t>收环境保护税。</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纳税人任何一个排放口排放应税大气污染物、水污染物的浓度值，以及没有排放口排放应税大气污染物的浓度值，超过国家和地方规定的污染物排放标准的，依法不予减征环境保护税。</a:t>
            </a:r>
          </a:p>
        </p:txBody>
      </p:sp>
    </p:spTree>
    <p:extLst>
      <p:ext uri="{BB962C8B-B14F-4D97-AF65-F5344CB8AC3E}">
        <p14:creationId xmlns:p14="http://schemas.microsoft.com/office/powerpoint/2010/main" val="406681722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A963A8-E92D-B17F-8972-B15D8B5A9406}"/>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E5B488A4-4A9F-03E6-CAA6-99CE13A0EDB8}"/>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六、征收管理</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2A899FB7-E375-AE45-F405-9F56BC7E796E}"/>
              </a:ext>
            </a:extLst>
          </p:cNvPr>
          <p:cNvSpPr txBox="1"/>
          <p:nvPr/>
        </p:nvSpPr>
        <p:spPr>
          <a:xfrm>
            <a:off x="612000" y="972000"/>
            <a:ext cx="7920000" cy="3018903"/>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（一）纳税时间</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环境保护税纳税义务发生时间为纳税人排放应税污染物的当日。环境保护税按月计算，按季申报缴纳。不能按固定期限计算缴纳的，可以按次申报缴纳。</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纳税人按季申报缴纳的，应当自季度终了之日起</a:t>
            </a:r>
            <a:r>
              <a:rPr lang="en-US" altLang="zh-CN" sz="1600" dirty="0">
                <a:solidFill>
                  <a:schemeClr val="tx1">
                    <a:lumMod val="75000"/>
                    <a:lumOff val="25000"/>
                  </a:schemeClr>
                </a:solidFill>
                <a:latin typeface="微软雅黑" panose="020B0503020204020204" pitchFamily="34" charset="-122"/>
              </a:rPr>
              <a:t>15</a:t>
            </a:r>
            <a:r>
              <a:rPr lang="zh-CN" altLang="en-US" sz="1600" dirty="0">
                <a:solidFill>
                  <a:schemeClr val="tx1">
                    <a:lumMod val="75000"/>
                    <a:lumOff val="25000"/>
                  </a:schemeClr>
                </a:solidFill>
                <a:latin typeface="微软雅黑" panose="020B0503020204020204" pitchFamily="34" charset="-122"/>
              </a:rPr>
              <a:t>日内，向税务机关办理纳税申报并缴纳税款。纳税人按次申报缴纳的，应当自纳税义务发生之日起</a:t>
            </a:r>
            <a:r>
              <a:rPr lang="en-US" altLang="zh-CN" sz="1600" dirty="0">
                <a:solidFill>
                  <a:schemeClr val="tx1">
                    <a:lumMod val="75000"/>
                    <a:lumOff val="25000"/>
                  </a:schemeClr>
                </a:solidFill>
                <a:latin typeface="微软雅黑" panose="020B0503020204020204" pitchFamily="34" charset="-122"/>
              </a:rPr>
              <a:t>15</a:t>
            </a:r>
            <a:r>
              <a:rPr lang="zh-CN" altLang="en-US" sz="1600" dirty="0">
                <a:solidFill>
                  <a:schemeClr val="tx1">
                    <a:lumMod val="75000"/>
                    <a:lumOff val="25000"/>
                  </a:schemeClr>
                </a:solidFill>
                <a:latin typeface="微软雅黑" panose="020B0503020204020204" pitchFamily="34" charset="-122"/>
              </a:rPr>
              <a:t>日内，向税务机关办理</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纳税申报并缴纳税款。</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（二）纳税地点</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纳税人应当向应税污染物排放地的税务机关申报缴纳环境保护税。应税污染物排放地，是指应税大气污染物、水污染物排放口所在地；应税固体废物产生地；应税噪声产生地。</a:t>
            </a:r>
          </a:p>
        </p:txBody>
      </p:sp>
    </p:spTree>
    <p:extLst>
      <p:ext uri="{BB962C8B-B14F-4D97-AF65-F5344CB8AC3E}">
        <p14:creationId xmlns:p14="http://schemas.microsoft.com/office/powerpoint/2010/main" val="59235456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03</a:t>
            </a:r>
            <a:endParaRPr lang="zh-CN" altLang="en-US" sz="7200" dirty="0">
              <a:solidFill>
                <a:srgbClr val="0070C0"/>
              </a:solidFill>
              <a:latin typeface="Impact" panose="020B0806030902050204" pitchFamily="34" charset="0"/>
            </a:endParaRPr>
          </a:p>
        </p:txBody>
      </p:sp>
      <p:sp>
        <p:nvSpPr>
          <p:cNvPr id="18" name="文本框 17"/>
          <p:cNvSpPr txBox="1"/>
          <p:nvPr/>
        </p:nvSpPr>
        <p:spPr>
          <a:xfrm>
            <a:off x="2899391" y="2833300"/>
            <a:ext cx="2486156"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车辆购置税法</a:t>
            </a:r>
            <a:endParaRPr lang="en-US" altLang="zh-CN" sz="2000" b="1" dirty="0">
              <a:solidFill>
                <a:schemeClr val="tx1">
                  <a:lumMod val="75000"/>
                  <a:lumOff val="25000"/>
                </a:schemeClr>
              </a:solidFill>
              <a:latin typeface="ITC Avant Garde Std Bk" panose="020B0502020202020204" pitchFamily="34" charset="0"/>
            </a:endParaRPr>
          </a:p>
        </p:txBody>
      </p:sp>
      <p:grpSp>
        <p:nvGrpSpPr>
          <p:cNvPr id="19" name="组合 18"/>
          <p:cNvGrpSpPr/>
          <p:nvPr/>
        </p:nvGrpSpPr>
        <p:grpSpPr>
          <a:xfrm>
            <a:off x="1786271" y="1916023"/>
            <a:ext cx="505891" cy="433796"/>
            <a:chOff x="3546346" y="2339026"/>
            <a:chExt cx="897787" cy="769842"/>
          </a:xfrm>
          <a:solidFill>
            <a:srgbClr val="0070C0"/>
          </a:solidFill>
        </p:grpSpPr>
        <p:sp>
          <p:nvSpPr>
            <p:cNvPr id="21"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2" name="Freeform 228"/>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3" name="Freeform 229"/>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5" name="Freeform 230"/>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6" name="Freeform 231"/>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7" name="Freeform 232"/>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8" name="Freeform 233"/>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8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643956-0221-F93C-25CB-D1DF2A05DDCF}"/>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FFB87A0C-5B5B-7782-8E2D-162F6E367254}"/>
              </a:ext>
            </a:extLst>
          </p:cNvPr>
          <p:cNvSpPr txBox="1"/>
          <p:nvPr/>
        </p:nvSpPr>
        <p:spPr>
          <a:xfrm>
            <a:off x="2403674" y="299722"/>
            <a:ext cx="4336652"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一、纳税义务人与征税范围</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FBFB6AF7-B191-5BA8-FE5D-C0C8F3689D13}"/>
              </a:ext>
            </a:extLst>
          </p:cNvPr>
          <p:cNvSpPr txBox="1"/>
          <p:nvPr/>
        </p:nvSpPr>
        <p:spPr>
          <a:xfrm>
            <a:off x="612000" y="972000"/>
            <a:ext cx="7920000" cy="3018903"/>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（一）纳税义务人</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车辆购置税是以在中国境内购置规定车辆为课税对象、在特定的环节向车辆购置者征收的一种税。就其性质而言，属于直接税的范畴。</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车辆购置税的纳税人是指在中华人民共和国境内购置汽车、有轨电车、汽车挂车、排气量超过</a:t>
            </a:r>
            <a:r>
              <a:rPr lang="en-US" altLang="zh-CN" sz="1600" dirty="0">
                <a:solidFill>
                  <a:schemeClr val="tx1">
                    <a:lumMod val="75000"/>
                    <a:lumOff val="25000"/>
                  </a:schemeClr>
                </a:solidFill>
                <a:latin typeface="微软雅黑" panose="020B0503020204020204" pitchFamily="34" charset="-122"/>
              </a:rPr>
              <a:t>150</a:t>
            </a:r>
            <a:r>
              <a:rPr lang="zh-CN" altLang="en-US" sz="1600" dirty="0">
                <a:solidFill>
                  <a:schemeClr val="tx1">
                    <a:lumMod val="75000"/>
                    <a:lumOff val="25000"/>
                  </a:schemeClr>
                </a:solidFill>
                <a:latin typeface="微软雅黑" panose="020B0503020204020204" pitchFamily="34" charset="-122"/>
              </a:rPr>
              <a:t>毫升的摩托车（以下统称应税车辆）的单位和个人。</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（二）征税范围</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车辆购置税以列举的车辆作为征税对象，未列举的车辆不纳税。其征税范围包括汽车、有轨电车、汽车挂车、排气量超过</a:t>
            </a:r>
            <a:r>
              <a:rPr lang="en-US" altLang="zh-CN" sz="1600" dirty="0">
                <a:solidFill>
                  <a:schemeClr val="tx1">
                    <a:lumMod val="75000"/>
                    <a:lumOff val="25000"/>
                  </a:schemeClr>
                </a:solidFill>
                <a:latin typeface="微软雅黑" panose="020B0503020204020204" pitchFamily="34" charset="-122"/>
              </a:rPr>
              <a:t>150</a:t>
            </a:r>
            <a:r>
              <a:rPr lang="zh-CN" altLang="en-US" sz="1600" dirty="0">
                <a:solidFill>
                  <a:schemeClr val="tx1">
                    <a:lumMod val="75000"/>
                    <a:lumOff val="25000"/>
                  </a:schemeClr>
                </a:solidFill>
                <a:latin typeface="微软雅黑" panose="020B0503020204020204" pitchFamily="34" charset="-122"/>
              </a:rPr>
              <a:t>毫升的摩托车。</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174332376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301426-4169-D196-3737-F1D1BDCF133B}"/>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88053D45-E9A0-7C35-AB2A-746FD80193E6}"/>
              </a:ext>
            </a:extLst>
          </p:cNvPr>
          <p:cNvSpPr txBox="1"/>
          <p:nvPr/>
        </p:nvSpPr>
        <p:spPr>
          <a:xfrm>
            <a:off x="2403674" y="299722"/>
            <a:ext cx="4336652"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二、税率与计税依据</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2EDA8448-EE07-BCEB-2E95-1E4B72E6DFC1}"/>
              </a:ext>
            </a:extLst>
          </p:cNvPr>
          <p:cNvSpPr txBox="1"/>
          <p:nvPr/>
        </p:nvSpPr>
        <p:spPr>
          <a:xfrm>
            <a:off x="612000" y="972000"/>
            <a:ext cx="7920000" cy="4136132"/>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（一）税率</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车辆购置税实行统一比例税率，税率为</a:t>
            </a:r>
            <a:r>
              <a:rPr lang="en-US" altLang="zh-CN" sz="1600" dirty="0">
                <a:solidFill>
                  <a:schemeClr val="tx1">
                    <a:lumMod val="75000"/>
                    <a:lumOff val="25000"/>
                  </a:schemeClr>
                </a:solidFill>
                <a:latin typeface="微软雅黑" panose="020B0503020204020204" pitchFamily="34" charset="-122"/>
              </a:rPr>
              <a:t>10%</a:t>
            </a:r>
            <a:r>
              <a:rPr lang="zh-CN" altLang="en-US" sz="1600" dirty="0">
                <a:solidFill>
                  <a:schemeClr val="tx1">
                    <a:lumMod val="75000"/>
                    <a:lumOff val="25000"/>
                  </a:schemeClr>
                </a:solidFill>
                <a:latin typeface="微软雅黑" panose="020B0503020204020204" pitchFamily="34" charset="-122"/>
              </a:rPr>
              <a:t>。</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（二）计税依据</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计税依据为应税车辆的计税价格，按照下列规定确定：</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纳税人购置应税车辆，以发票电子信息中的不含增值税价作为计税价格。</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纳税人进口自用应税车辆的计税价格，为关税完税价格加上关税和消费税。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纳税人自产自用应税车辆的计税价格，按照纳税人生产的同类应税车辆（即车辆配置序列号相同的车辆）的销售价格确定，不包括增值税税款；没有同类应税车辆销售价格的，按照组成计税价格确定。组成计税价格计算公式为：</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组成计税价格</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成本</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a:t>
            </a:r>
            <a:r>
              <a:rPr lang="en-US" altLang="zh-CN" sz="1600" b="1" dirty="0">
                <a:solidFill>
                  <a:schemeClr val="tx1">
                    <a:lumMod val="75000"/>
                    <a:lumOff val="25000"/>
                  </a:schemeClr>
                </a:solidFill>
                <a:latin typeface="微软雅黑" panose="020B0503020204020204" pitchFamily="34" charset="-122"/>
              </a:rPr>
              <a:t>1+</a:t>
            </a:r>
            <a:r>
              <a:rPr lang="zh-CN" altLang="en-US" sz="1600" b="1" dirty="0">
                <a:solidFill>
                  <a:schemeClr val="tx1">
                    <a:lumMod val="75000"/>
                    <a:lumOff val="25000"/>
                  </a:schemeClr>
                </a:solidFill>
                <a:latin typeface="微软雅黑" panose="020B0503020204020204" pitchFamily="34" charset="-122"/>
              </a:rPr>
              <a:t>成本利润率）</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纳税人以受赠、获奖或者其他方式取得自用应税车辆的计税价格，按照购置应税车辆时相关凭证载明的价格确定，不包括增值税税款。</a:t>
            </a:r>
          </a:p>
        </p:txBody>
      </p:sp>
    </p:spTree>
    <p:extLst>
      <p:ext uri="{BB962C8B-B14F-4D97-AF65-F5344CB8AC3E}">
        <p14:creationId xmlns:p14="http://schemas.microsoft.com/office/powerpoint/2010/main" val="825267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BD1BDC-9745-40EC-9A0A-64C27A113F8E}"/>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37277162-F242-6AF8-E823-BFE0477B9DA4}"/>
              </a:ext>
            </a:extLst>
          </p:cNvPr>
          <p:cNvSpPr txBox="1"/>
          <p:nvPr/>
        </p:nvSpPr>
        <p:spPr>
          <a:xfrm>
            <a:off x="2403674" y="299722"/>
            <a:ext cx="4336652"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三、应纳税额的计算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2333BE9B-FB86-39AD-A838-B49952D99873}"/>
              </a:ext>
            </a:extLst>
          </p:cNvPr>
          <p:cNvSpPr txBox="1"/>
          <p:nvPr/>
        </p:nvSpPr>
        <p:spPr>
          <a:xfrm>
            <a:off x="612000" y="972000"/>
            <a:ext cx="7920000" cy="3391313"/>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车辆购置税实行从价定率的方法计算应纳税额，计算公式为：</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应纳税额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计税依据</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税率</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（一）购买自用应税车辆应纳税额的计算</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纳税人购买自用的应税车辆的计税价格，为纳税人实际支付给销售者的全部价款，不包括增值税税款。</a:t>
            </a:r>
          </a:p>
          <a:p>
            <a:pPr algn="just">
              <a:lnSpc>
                <a:spcPct val="120000"/>
              </a:lnSpc>
              <a:spcAft>
                <a:spcPts val="600"/>
              </a:spcAft>
            </a:pP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例</a:t>
            </a:r>
            <a:r>
              <a:rPr lang="en-US" altLang="zh-CN" sz="1600" b="1" dirty="0">
                <a:solidFill>
                  <a:schemeClr val="tx1">
                    <a:lumMod val="75000"/>
                    <a:lumOff val="25000"/>
                  </a:schemeClr>
                </a:solidFill>
                <a:latin typeface="微软雅黑" panose="020B0503020204020204" pitchFamily="34" charset="-122"/>
              </a:rPr>
              <a:t>8-4】</a:t>
            </a:r>
            <a:r>
              <a:rPr lang="zh-CN" altLang="en-US" sz="1600" dirty="0">
                <a:solidFill>
                  <a:schemeClr val="tx1">
                    <a:lumMod val="75000"/>
                    <a:lumOff val="25000"/>
                  </a:schemeClr>
                </a:solidFill>
                <a:latin typeface="微软雅黑" panose="020B0503020204020204" pitchFamily="34" charset="-122"/>
              </a:rPr>
              <a:t>宋某</a:t>
            </a:r>
            <a:r>
              <a:rPr lang="en-US" altLang="zh-CN" sz="1600" dirty="0">
                <a:solidFill>
                  <a:schemeClr val="tx1">
                    <a:lumMod val="75000"/>
                    <a:lumOff val="25000"/>
                  </a:schemeClr>
                </a:solidFill>
                <a:latin typeface="微软雅黑" panose="020B0503020204020204" pitchFamily="34" charset="-122"/>
              </a:rPr>
              <a:t>2024</a:t>
            </a:r>
            <a:r>
              <a:rPr lang="zh-CN" altLang="en-US" sz="1600" dirty="0">
                <a:solidFill>
                  <a:schemeClr val="tx1">
                    <a:lumMod val="75000"/>
                    <a:lumOff val="25000"/>
                  </a:schemeClr>
                </a:solidFill>
                <a:latin typeface="微软雅黑" panose="020B0503020204020204" pitchFamily="34" charset="-122"/>
              </a:rPr>
              <a:t>年</a:t>
            </a: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月从某汽车有限公司购买一辆小汽车供自己使用，支付了含增值税税款在内的款项</a:t>
            </a:r>
            <a:r>
              <a:rPr lang="en-US" altLang="zh-CN" sz="1600" dirty="0">
                <a:solidFill>
                  <a:schemeClr val="tx1">
                    <a:lumMod val="75000"/>
                    <a:lumOff val="25000"/>
                  </a:schemeClr>
                </a:solidFill>
                <a:latin typeface="微软雅黑" panose="020B0503020204020204" pitchFamily="34" charset="-122"/>
              </a:rPr>
              <a:t>232 780</a:t>
            </a:r>
            <a:r>
              <a:rPr lang="zh-CN" altLang="en-US" sz="1600" dirty="0">
                <a:solidFill>
                  <a:schemeClr val="tx1">
                    <a:lumMod val="75000"/>
                    <a:lumOff val="25000"/>
                  </a:schemeClr>
                </a:solidFill>
                <a:latin typeface="微软雅黑" panose="020B0503020204020204" pitchFamily="34" charset="-122"/>
              </a:rPr>
              <a:t>元，所支付的款项由该汽车有限公司开具“机动车销售统一发票”。请计算宋某应纳车辆购置税。</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）计税依据</a:t>
            </a:r>
            <a:r>
              <a:rPr lang="en-US" altLang="zh-CN" sz="1600" dirty="0">
                <a:solidFill>
                  <a:schemeClr val="tx1">
                    <a:lumMod val="75000"/>
                    <a:lumOff val="25000"/>
                  </a:schemeClr>
                </a:solidFill>
                <a:latin typeface="微软雅黑" panose="020B0503020204020204" pitchFamily="34" charset="-122"/>
              </a:rPr>
              <a:t>=232 780÷</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1+13%</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=206 000</a:t>
            </a:r>
            <a:r>
              <a:rPr lang="zh-CN" altLang="en-US" sz="1600" dirty="0">
                <a:solidFill>
                  <a:schemeClr val="tx1">
                    <a:lumMod val="75000"/>
                    <a:lumOff val="25000"/>
                  </a:schemeClr>
                </a:solidFill>
                <a:latin typeface="微软雅黑" panose="020B0503020204020204" pitchFamily="34" charset="-122"/>
              </a:rPr>
              <a:t>（元）</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）应纳税额</a:t>
            </a:r>
            <a:r>
              <a:rPr lang="en-US" altLang="zh-CN" sz="1600" dirty="0">
                <a:solidFill>
                  <a:schemeClr val="tx1">
                    <a:lumMod val="75000"/>
                    <a:lumOff val="25000"/>
                  </a:schemeClr>
                </a:solidFill>
                <a:latin typeface="微软雅黑" panose="020B0503020204020204" pitchFamily="34" charset="-122"/>
              </a:rPr>
              <a:t>=206 000×10%=20 600</a:t>
            </a:r>
            <a:r>
              <a:rPr lang="zh-CN" altLang="en-US" sz="1600" dirty="0">
                <a:solidFill>
                  <a:schemeClr val="tx1">
                    <a:lumMod val="75000"/>
                    <a:lumOff val="25000"/>
                  </a:schemeClr>
                </a:solidFill>
                <a:latin typeface="微软雅黑" panose="020B0503020204020204" pitchFamily="34" charset="-122"/>
              </a:rPr>
              <a:t>（元）</a:t>
            </a:r>
          </a:p>
        </p:txBody>
      </p:sp>
    </p:spTree>
    <p:extLst>
      <p:ext uri="{BB962C8B-B14F-4D97-AF65-F5344CB8AC3E}">
        <p14:creationId xmlns:p14="http://schemas.microsoft.com/office/powerpoint/2010/main" val="395852959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D0B815-DE08-A415-9D8C-83E072DCA471}"/>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EC1A500B-B3DF-AE1A-14A7-E5D38B617A6E}"/>
              </a:ext>
            </a:extLst>
          </p:cNvPr>
          <p:cNvSpPr txBox="1"/>
          <p:nvPr/>
        </p:nvSpPr>
        <p:spPr>
          <a:xfrm>
            <a:off x="2403674" y="299722"/>
            <a:ext cx="4336652"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三、应纳税额的计算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F8FE31A0-5611-CA82-0B18-1E9E9F238F04}"/>
              </a:ext>
            </a:extLst>
          </p:cNvPr>
          <p:cNvSpPr txBox="1"/>
          <p:nvPr/>
        </p:nvSpPr>
        <p:spPr>
          <a:xfrm>
            <a:off x="612000" y="972000"/>
            <a:ext cx="7920000" cy="3905300"/>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（二）进口自用应税车辆应纳税额的计算</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纳税人进口自用应税车辆的计税价格，为关税完税价格加上关税和消费税。纳税人进口自用的应税车辆应纳税额的计算公式为：</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应纳税额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（关税完税价格</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关税</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消费税）</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税率</a:t>
            </a:r>
          </a:p>
          <a:p>
            <a:pPr algn="just">
              <a:lnSpc>
                <a:spcPct val="120000"/>
              </a:lnSpc>
              <a:spcAft>
                <a:spcPts val="600"/>
              </a:spcAft>
            </a:pP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例</a:t>
            </a:r>
            <a:r>
              <a:rPr lang="en-US" altLang="zh-CN" sz="1600" b="1" dirty="0">
                <a:solidFill>
                  <a:schemeClr val="tx1">
                    <a:lumMod val="75000"/>
                    <a:lumOff val="25000"/>
                  </a:schemeClr>
                </a:solidFill>
                <a:latin typeface="微软雅黑" panose="020B0503020204020204" pitchFamily="34" charset="-122"/>
              </a:rPr>
              <a:t>8-5】</a:t>
            </a:r>
            <a:r>
              <a:rPr lang="zh-CN" altLang="en-US" sz="1600" dirty="0">
                <a:solidFill>
                  <a:schemeClr val="tx1">
                    <a:lumMod val="75000"/>
                    <a:lumOff val="25000"/>
                  </a:schemeClr>
                </a:solidFill>
                <a:latin typeface="微软雅黑" panose="020B0503020204020204" pitchFamily="34" charset="-122"/>
              </a:rPr>
              <a:t>某外贸进出口公司</a:t>
            </a:r>
            <a:r>
              <a:rPr lang="en-US" altLang="zh-CN" sz="1600" dirty="0">
                <a:solidFill>
                  <a:schemeClr val="tx1">
                    <a:lumMod val="75000"/>
                    <a:lumOff val="25000"/>
                  </a:schemeClr>
                </a:solidFill>
                <a:latin typeface="微软雅黑" panose="020B0503020204020204" pitchFamily="34" charset="-122"/>
              </a:rPr>
              <a:t>2024</a:t>
            </a:r>
            <a:r>
              <a:rPr lang="zh-CN" altLang="en-US" sz="1600" dirty="0">
                <a:solidFill>
                  <a:schemeClr val="tx1">
                    <a:lumMod val="75000"/>
                    <a:lumOff val="25000"/>
                  </a:schemeClr>
                </a:solidFill>
                <a:latin typeface="微软雅黑" panose="020B0503020204020204" pitchFamily="34" charset="-122"/>
              </a:rPr>
              <a:t>年</a:t>
            </a:r>
            <a:r>
              <a:rPr lang="en-US" altLang="zh-CN" sz="1600" dirty="0">
                <a:solidFill>
                  <a:schemeClr val="tx1">
                    <a:lumMod val="75000"/>
                    <a:lumOff val="25000"/>
                  </a:schemeClr>
                </a:solidFill>
                <a:latin typeface="微软雅黑" panose="020B0503020204020204" pitchFamily="34" charset="-122"/>
              </a:rPr>
              <a:t>6</a:t>
            </a:r>
            <a:r>
              <a:rPr lang="zh-CN" altLang="en-US" sz="1600" dirty="0">
                <a:solidFill>
                  <a:schemeClr val="tx1">
                    <a:lumMod val="75000"/>
                    <a:lumOff val="25000"/>
                  </a:schemeClr>
                </a:solidFill>
                <a:latin typeface="微软雅黑" panose="020B0503020204020204" pitchFamily="34" charset="-122"/>
              </a:rPr>
              <a:t>月从国外进口</a:t>
            </a:r>
            <a:r>
              <a:rPr lang="en-US" altLang="zh-CN" sz="1600" dirty="0">
                <a:solidFill>
                  <a:schemeClr val="tx1">
                    <a:lumMod val="75000"/>
                    <a:lumOff val="25000"/>
                  </a:schemeClr>
                </a:solidFill>
                <a:latin typeface="微软雅黑" panose="020B0503020204020204" pitchFamily="34" charset="-122"/>
              </a:rPr>
              <a:t>10</a:t>
            </a:r>
            <a:r>
              <a:rPr lang="zh-CN" altLang="en-US" sz="1600" dirty="0">
                <a:solidFill>
                  <a:schemeClr val="tx1">
                    <a:lumMod val="75000"/>
                    <a:lumOff val="25000"/>
                  </a:schemeClr>
                </a:solidFill>
                <a:latin typeface="微软雅黑" panose="020B0503020204020204" pitchFamily="34" charset="-122"/>
              </a:rPr>
              <a:t>辆某公司生产的某型号小轿车。该公司报关进口这批小轿车时，经报关地海关对有关报关资料的审查，确定关税完税价格为每辆</a:t>
            </a:r>
            <a:r>
              <a:rPr lang="en-US" altLang="zh-CN" sz="1600" dirty="0">
                <a:solidFill>
                  <a:schemeClr val="tx1">
                    <a:lumMod val="75000"/>
                    <a:lumOff val="25000"/>
                  </a:schemeClr>
                </a:solidFill>
                <a:latin typeface="微软雅黑" panose="020B0503020204020204" pitchFamily="34" charset="-122"/>
              </a:rPr>
              <a:t>185 000</a:t>
            </a:r>
            <a:r>
              <a:rPr lang="zh-CN" altLang="en-US" sz="1600" dirty="0">
                <a:solidFill>
                  <a:schemeClr val="tx1">
                    <a:lumMod val="75000"/>
                    <a:lumOff val="25000"/>
                  </a:schemeClr>
                </a:solidFill>
                <a:latin typeface="微软雅黑" panose="020B0503020204020204" pitchFamily="34" charset="-122"/>
              </a:rPr>
              <a:t>元人民币，海关按关税政策规定每辆征收了关税</a:t>
            </a:r>
            <a:r>
              <a:rPr lang="en-US" altLang="zh-CN" sz="1600" dirty="0">
                <a:solidFill>
                  <a:schemeClr val="tx1">
                    <a:lumMod val="75000"/>
                    <a:lumOff val="25000"/>
                  </a:schemeClr>
                </a:solidFill>
                <a:latin typeface="微软雅黑" panose="020B0503020204020204" pitchFamily="34" charset="-122"/>
              </a:rPr>
              <a:t>46 200</a:t>
            </a:r>
            <a:r>
              <a:rPr lang="zh-CN" altLang="en-US" sz="1600" dirty="0">
                <a:solidFill>
                  <a:schemeClr val="tx1">
                    <a:lumMod val="75000"/>
                    <a:lumOff val="25000"/>
                  </a:schemeClr>
                </a:solidFill>
                <a:latin typeface="微软雅黑" panose="020B0503020204020204" pitchFamily="34" charset="-122"/>
              </a:rPr>
              <a:t>元，并按消费税、增值税有关规定分别代征了每辆小轿车的进口消费税</a:t>
            </a:r>
            <a:r>
              <a:rPr lang="en-US" altLang="zh-CN" sz="1600" dirty="0">
                <a:solidFill>
                  <a:schemeClr val="tx1">
                    <a:lumMod val="75000"/>
                    <a:lumOff val="25000"/>
                  </a:schemeClr>
                </a:solidFill>
                <a:latin typeface="微软雅黑" panose="020B0503020204020204" pitchFamily="34" charset="-122"/>
              </a:rPr>
              <a:t>40 800</a:t>
            </a:r>
            <a:r>
              <a:rPr lang="zh-CN" altLang="en-US" sz="1600" dirty="0">
                <a:solidFill>
                  <a:schemeClr val="tx1">
                    <a:lumMod val="75000"/>
                    <a:lumOff val="25000"/>
                  </a:schemeClr>
                </a:solidFill>
                <a:latin typeface="微软雅黑" panose="020B0503020204020204" pitchFamily="34" charset="-122"/>
              </a:rPr>
              <a:t>元和增值税</a:t>
            </a:r>
            <a:r>
              <a:rPr lang="en-US" altLang="zh-CN" sz="1600" dirty="0">
                <a:solidFill>
                  <a:schemeClr val="tx1">
                    <a:lumMod val="75000"/>
                    <a:lumOff val="25000"/>
                  </a:schemeClr>
                </a:solidFill>
                <a:latin typeface="微软雅黑" panose="020B0503020204020204" pitchFamily="34" charset="-122"/>
              </a:rPr>
              <a:t>35 360</a:t>
            </a:r>
            <a:r>
              <a:rPr lang="zh-CN" altLang="en-US" sz="1600" dirty="0">
                <a:solidFill>
                  <a:schemeClr val="tx1">
                    <a:lumMod val="75000"/>
                    <a:lumOff val="25000"/>
                  </a:schemeClr>
                </a:solidFill>
                <a:latin typeface="微软雅黑" panose="020B0503020204020204" pitchFamily="34" charset="-122"/>
              </a:rPr>
              <a:t>元。由于联系业务需要，该公司将一辆小轿车留在本单位使用。根据以上资料，计算应纳车辆购置税。</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）计税依据</a:t>
            </a:r>
            <a:r>
              <a:rPr lang="en-US" altLang="zh-CN" sz="1600" dirty="0">
                <a:solidFill>
                  <a:schemeClr val="tx1">
                    <a:lumMod val="75000"/>
                    <a:lumOff val="25000"/>
                  </a:schemeClr>
                </a:solidFill>
                <a:latin typeface="微软雅黑" panose="020B0503020204020204" pitchFamily="34" charset="-122"/>
              </a:rPr>
              <a:t>=185 000+46 200+40 800=272 000</a:t>
            </a:r>
            <a:r>
              <a:rPr lang="zh-CN" altLang="en-US" sz="1600" dirty="0">
                <a:solidFill>
                  <a:schemeClr val="tx1">
                    <a:lumMod val="75000"/>
                    <a:lumOff val="25000"/>
                  </a:schemeClr>
                </a:solidFill>
                <a:latin typeface="微软雅黑" panose="020B0503020204020204" pitchFamily="34" charset="-122"/>
              </a:rPr>
              <a:t>（元）</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）应纳税额</a:t>
            </a:r>
            <a:r>
              <a:rPr lang="en-US" altLang="zh-CN" sz="1600" dirty="0">
                <a:solidFill>
                  <a:schemeClr val="tx1">
                    <a:lumMod val="75000"/>
                    <a:lumOff val="25000"/>
                  </a:schemeClr>
                </a:solidFill>
                <a:latin typeface="微软雅黑" panose="020B0503020204020204" pitchFamily="34" charset="-122"/>
              </a:rPr>
              <a:t>=272 000×10%=27 200</a:t>
            </a:r>
            <a:r>
              <a:rPr lang="zh-CN" altLang="en-US" sz="1600" dirty="0">
                <a:solidFill>
                  <a:schemeClr val="tx1">
                    <a:lumMod val="75000"/>
                    <a:lumOff val="25000"/>
                  </a:schemeClr>
                </a:solidFill>
                <a:latin typeface="微软雅黑" panose="020B0503020204020204" pitchFamily="34" charset="-122"/>
              </a:rPr>
              <a:t>（元）</a:t>
            </a:r>
          </a:p>
        </p:txBody>
      </p:sp>
    </p:spTree>
    <p:extLst>
      <p:ext uri="{BB962C8B-B14F-4D97-AF65-F5344CB8AC3E}">
        <p14:creationId xmlns:p14="http://schemas.microsoft.com/office/powerpoint/2010/main" val="417687116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1A49D2-D361-7146-8CE2-EB1FD37760DB}"/>
            </a:ext>
          </a:extLst>
        </p:cNvPr>
        <p:cNvGrpSpPr/>
        <p:nvPr/>
      </p:nvGrpSpPr>
      <p:grpSpPr>
        <a:xfrm>
          <a:off x="0" y="0"/>
          <a:ext cx="0" cy="0"/>
          <a:chOff x="0" y="0"/>
          <a:chExt cx="0" cy="0"/>
        </a:xfrm>
      </p:grpSpPr>
      <p:sp>
        <p:nvSpPr>
          <p:cNvPr id="28" name="任意多边形 27">
            <a:extLst>
              <a:ext uri="{FF2B5EF4-FFF2-40B4-BE49-F238E27FC236}">
                <a16:creationId xmlns:a16="http://schemas.microsoft.com/office/drawing/2014/main" id="{690D2969-B4BF-0A84-2F30-4ED3AA548E57}"/>
              </a:ext>
            </a:extLst>
          </p:cNvPr>
          <p:cNvSpPr/>
          <p:nvPr/>
        </p:nvSpPr>
        <p:spPr>
          <a:xfrm>
            <a:off x="-89125" y="0"/>
            <a:ext cx="2128342" cy="5143500"/>
          </a:xfrm>
          <a:custGeom>
            <a:avLst/>
            <a:gdLst>
              <a:gd name="connsiteX0" fmla="*/ 0 w 2837789"/>
              <a:gd name="connsiteY0" fmla="*/ 0 h 6858000"/>
              <a:gd name="connsiteX1" fmla="*/ 537934 w 2837789"/>
              <a:gd name="connsiteY1" fmla="*/ 0 h 6858000"/>
              <a:gd name="connsiteX2" fmla="*/ 704850 w 2837789"/>
              <a:gd name="connsiteY2" fmla="*/ 0 h 6858000"/>
              <a:gd name="connsiteX3" fmla="*/ 2837789 w 2837789"/>
              <a:gd name="connsiteY3" fmla="*/ 0 h 6858000"/>
              <a:gd name="connsiteX4" fmla="*/ 2837789 w 2837789"/>
              <a:gd name="connsiteY4" fmla="*/ 395378 h 6858000"/>
              <a:gd name="connsiteX5" fmla="*/ 2618085 w 2837789"/>
              <a:gd name="connsiteY5" fmla="*/ 417526 h 6858000"/>
              <a:gd name="connsiteX6" fmla="*/ 1747634 w 2837789"/>
              <a:gd name="connsiteY6" fmla="*/ 1485534 h 6858000"/>
              <a:gd name="connsiteX7" fmla="*/ 2618085 w 2837789"/>
              <a:gd name="connsiteY7" fmla="*/ 2553542 h 6858000"/>
              <a:gd name="connsiteX8" fmla="*/ 2837789 w 2837789"/>
              <a:gd name="connsiteY8" fmla="*/ 2575690 h 6858000"/>
              <a:gd name="connsiteX9" fmla="*/ 2837789 w 2837789"/>
              <a:gd name="connsiteY9" fmla="*/ 6858000 h 6858000"/>
              <a:gd name="connsiteX10" fmla="*/ 704850 w 2837789"/>
              <a:gd name="connsiteY10" fmla="*/ 6858000 h 6858000"/>
              <a:gd name="connsiteX11" fmla="*/ 537934 w 2837789"/>
              <a:gd name="connsiteY11" fmla="*/ 6858000 h 6858000"/>
              <a:gd name="connsiteX12" fmla="*/ 0 w 2837789"/>
              <a:gd name="connsiteY1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37789" h="6858000">
                <a:moveTo>
                  <a:pt x="0" y="0"/>
                </a:moveTo>
                <a:lnTo>
                  <a:pt x="537934" y="0"/>
                </a:lnTo>
                <a:lnTo>
                  <a:pt x="704850" y="0"/>
                </a:lnTo>
                <a:lnTo>
                  <a:pt x="2837789" y="0"/>
                </a:lnTo>
                <a:lnTo>
                  <a:pt x="2837789" y="395378"/>
                </a:lnTo>
                <a:lnTo>
                  <a:pt x="2618085" y="417526"/>
                </a:lnTo>
                <a:cubicBezTo>
                  <a:pt x="2121320" y="519179"/>
                  <a:pt x="1747634" y="958717"/>
                  <a:pt x="1747634" y="1485534"/>
                </a:cubicBezTo>
                <a:cubicBezTo>
                  <a:pt x="1747634" y="2012352"/>
                  <a:pt x="2121320" y="2451889"/>
                  <a:pt x="2618085" y="2553542"/>
                </a:cubicBezTo>
                <a:lnTo>
                  <a:pt x="2837789" y="2575690"/>
                </a:lnTo>
                <a:lnTo>
                  <a:pt x="2837789" y="6858000"/>
                </a:lnTo>
                <a:lnTo>
                  <a:pt x="704850" y="6858000"/>
                </a:lnTo>
                <a:lnTo>
                  <a:pt x="537934" y="6858000"/>
                </a:lnTo>
                <a:lnTo>
                  <a:pt x="0" y="68580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070C0"/>
              </a:solidFill>
            </a:endParaRPr>
          </a:p>
        </p:txBody>
      </p:sp>
      <p:grpSp>
        <p:nvGrpSpPr>
          <p:cNvPr id="4" name="组合 3">
            <a:extLst>
              <a:ext uri="{FF2B5EF4-FFF2-40B4-BE49-F238E27FC236}">
                <a16:creationId xmlns:a16="http://schemas.microsoft.com/office/drawing/2014/main" id="{C8B4D190-7B3F-3A7F-42F4-FA252E8FF88E}"/>
              </a:ext>
            </a:extLst>
          </p:cNvPr>
          <p:cNvGrpSpPr/>
          <p:nvPr/>
        </p:nvGrpSpPr>
        <p:grpSpPr>
          <a:xfrm>
            <a:off x="1145002" y="219936"/>
            <a:ext cx="1788430" cy="1788430"/>
            <a:chOff x="4240335" y="3008435"/>
            <a:chExt cx="3711332" cy="3711332"/>
          </a:xfrm>
        </p:grpSpPr>
        <p:sp>
          <p:nvSpPr>
            <p:cNvPr id="5" name="椭圆 4">
              <a:extLst>
                <a:ext uri="{FF2B5EF4-FFF2-40B4-BE49-F238E27FC236}">
                  <a16:creationId xmlns:a16="http://schemas.microsoft.com/office/drawing/2014/main" id="{A1F29C4A-51B6-1C72-A829-6FCE8F6D8EA7}"/>
                </a:ext>
              </a:extLst>
            </p:cNvPr>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6" name="组合 5">
              <a:extLst>
                <a:ext uri="{FF2B5EF4-FFF2-40B4-BE49-F238E27FC236}">
                  <a16:creationId xmlns:a16="http://schemas.microsoft.com/office/drawing/2014/main" id="{7D6532C5-D648-31ED-71BF-9F5F95174297}"/>
                </a:ext>
              </a:extLst>
            </p:cNvPr>
            <p:cNvGrpSpPr/>
            <p:nvPr/>
          </p:nvGrpSpPr>
          <p:grpSpPr>
            <a:xfrm>
              <a:off x="4710169" y="3478269"/>
              <a:ext cx="2771663" cy="2771663"/>
              <a:chOff x="2193191" y="1899415"/>
              <a:chExt cx="2421376" cy="2421376"/>
            </a:xfrm>
            <a:effectLst/>
          </p:grpSpPr>
          <p:sp>
            <p:nvSpPr>
              <p:cNvPr id="7" name="椭圆 6">
                <a:extLst>
                  <a:ext uri="{FF2B5EF4-FFF2-40B4-BE49-F238E27FC236}">
                    <a16:creationId xmlns:a16="http://schemas.microsoft.com/office/drawing/2014/main" id="{675270F7-13E4-2495-F470-9857344AA1E5}"/>
                  </a:ext>
                </a:extLst>
              </p:cNvPr>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8" name="椭圆 7">
                <a:extLst>
                  <a:ext uri="{FF2B5EF4-FFF2-40B4-BE49-F238E27FC236}">
                    <a16:creationId xmlns:a16="http://schemas.microsoft.com/office/drawing/2014/main" id="{FB926944-4518-365A-5F8A-EC4F94B4AE00}"/>
                  </a:ext>
                </a:extLst>
              </p:cNvPr>
              <p:cNvSpPr/>
              <p:nvPr/>
            </p:nvSpPr>
            <p:spPr>
              <a:xfrm>
                <a:off x="2345502" y="2051726"/>
                <a:ext cx="2116756" cy="2116756"/>
              </a:xfrm>
              <a:prstGeom prst="ellipse">
                <a:avLst/>
              </a:prstGeom>
              <a:solidFill>
                <a:schemeClr val="bg1">
                  <a:lumMod val="95000"/>
                </a:schemeClr>
              </a:solidFill>
              <a:ln w="50800">
                <a:noFill/>
              </a:ln>
              <a:effectLst>
                <a:outerShdw blurRad="152400" dist="762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srgbClr val="FFFFFF"/>
                  </a:solidFill>
                  <a:latin typeface="Calibri" panose="020F0502020204030204"/>
                  <a:ea typeface="宋体" panose="02010600030101010101" pitchFamily="2" charset="-122"/>
                </a:endParaRPr>
              </a:p>
            </p:txBody>
          </p:sp>
        </p:grpSp>
      </p:grpSp>
      <p:sp>
        <p:nvSpPr>
          <p:cNvPr id="15" name="文本框 14">
            <a:extLst>
              <a:ext uri="{FF2B5EF4-FFF2-40B4-BE49-F238E27FC236}">
                <a16:creationId xmlns:a16="http://schemas.microsoft.com/office/drawing/2014/main" id="{588013C7-8C95-52FE-CC6D-E88A00DEBE90}"/>
              </a:ext>
            </a:extLst>
          </p:cNvPr>
          <p:cNvSpPr txBox="1"/>
          <p:nvPr/>
        </p:nvSpPr>
        <p:spPr>
          <a:xfrm>
            <a:off x="2827575" y="558536"/>
            <a:ext cx="3179649" cy="530915"/>
          </a:xfrm>
          <a:prstGeom prst="rect">
            <a:avLst/>
          </a:prstGeom>
          <a:noFill/>
        </p:spPr>
        <p:txBody>
          <a:bodyPr wrap="square" lIns="68580" tIns="34290" rIns="68580" bIns="34290" rtlCol="0">
            <a:spAutoFit/>
          </a:bodyPr>
          <a:lstStyle/>
          <a:p>
            <a:r>
              <a:rPr lang="en-US" altLang="zh-CN" sz="3000" dirty="0">
                <a:solidFill>
                  <a:schemeClr val="tx1">
                    <a:lumMod val="65000"/>
                    <a:lumOff val="35000"/>
                  </a:schemeClr>
                </a:solidFill>
                <a:latin typeface="+mn-ea"/>
              </a:rPr>
              <a:t>CONTENTS </a:t>
            </a:r>
            <a:endParaRPr lang="zh-CN" altLang="en-US" sz="3000" dirty="0">
              <a:solidFill>
                <a:schemeClr val="tx1">
                  <a:lumMod val="65000"/>
                  <a:lumOff val="35000"/>
                </a:schemeClr>
              </a:solidFill>
              <a:latin typeface="+mn-ea"/>
            </a:endParaRPr>
          </a:p>
        </p:txBody>
      </p:sp>
      <p:sp>
        <p:nvSpPr>
          <p:cNvPr id="27" name="文本框 14">
            <a:extLst>
              <a:ext uri="{FF2B5EF4-FFF2-40B4-BE49-F238E27FC236}">
                <a16:creationId xmlns:a16="http://schemas.microsoft.com/office/drawing/2014/main" id="{CA268F1E-230C-56A3-701F-0FAE09641328}"/>
              </a:ext>
            </a:extLst>
          </p:cNvPr>
          <p:cNvSpPr txBox="1"/>
          <p:nvPr/>
        </p:nvSpPr>
        <p:spPr>
          <a:xfrm>
            <a:off x="1368009" y="830698"/>
            <a:ext cx="1269334" cy="530915"/>
          </a:xfrm>
          <a:prstGeom prst="rect">
            <a:avLst/>
          </a:prstGeom>
          <a:noFill/>
        </p:spPr>
        <p:txBody>
          <a:bodyPr wrap="square" lIns="68580" tIns="34290" rIns="68580" bIns="34290" rtlCol="0">
            <a:spAutoFit/>
          </a:bodyPr>
          <a:lstStyle/>
          <a:p>
            <a:pPr algn="ctr"/>
            <a:r>
              <a:rPr lang="zh-CN" altLang="en-US" sz="3000" dirty="0">
                <a:solidFill>
                  <a:schemeClr val="tx1">
                    <a:lumMod val="65000"/>
                    <a:lumOff val="35000"/>
                  </a:schemeClr>
                </a:solidFill>
                <a:latin typeface="ITC Avant Garde Std XLt" panose="020B0302020202020204" pitchFamily="34" charset="0"/>
              </a:rPr>
              <a:t>目录</a:t>
            </a:r>
            <a:endParaRPr lang="zh-CN" altLang="en-US" sz="3000" dirty="0">
              <a:solidFill>
                <a:schemeClr val="tx1">
                  <a:lumMod val="65000"/>
                  <a:lumOff val="35000"/>
                </a:schemeClr>
              </a:solidFill>
              <a:latin typeface="ITC Avant Garde Std XLt"/>
            </a:endParaRPr>
          </a:p>
        </p:txBody>
      </p:sp>
      <p:sp>
        <p:nvSpPr>
          <p:cNvPr id="41" name="圆角矩形 40">
            <a:extLst>
              <a:ext uri="{FF2B5EF4-FFF2-40B4-BE49-F238E27FC236}">
                <a16:creationId xmlns:a16="http://schemas.microsoft.com/office/drawing/2014/main" id="{377C7E83-E861-1A4C-BBEB-3BD514AEC16C}"/>
              </a:ext>
            </a:extLst>
          </p:cNvPr>
          <p:cNvSpPr/>
          <p:nvPr/>
        </p:nvSpPr>
        <p:spPr>
          <a:xfrm>
            <a:off x="2906495" y="1135438"/>
            <a:ext cx="3642223" cy="45719"/>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23" name="组合 15">
            <a:extLst>
              <a:ext uri="{FF2B5EF4-FFF2-40B4-BE49-F238E27FC236}">
                <a16:creationId xmlns:a16="http://schemas.microsoft.com/office/drawing/2014/main" id="{72670303-F98B-CE04-E7AC-13F2D1A0AEAF}"/>
              </a:ext>
            </a:extLst>
          </p:cNvPr>
          <p:cNvGrpSpPr/>
          <p:nvPr/>
        </p:nvGrpSpPr>
        <p:grpSpPr bwMode="auto">
          <a:xfrm>
            <a:off x="3240849" y="1351397"/>
            <a:ext cx="2445795" cy="503999"/>
            <a:chOff x="4247963" y="2095837"/>
            <a:chExt cx="2560663" cy="527844"/>
          </a:xfrm>
        </p:grpSpPr>
        <p:sp>
          <p:nvSpPr>
            <p:cNvPr id="24" name="TextBox 6">
              <a:extLst>
                <a:ext uri="{FF2B5EF4-FFF2-40B4-BE49-F238E27FC236}">
                  <a16:creationId xmlns:a16="http://schemas.microsoft.com/office/drawing/2014/main" id="{AF27EE19-B575-DE8A-DF12-075F920E91BD}"/>
                </a:ext>
              </a:extLst>
            </p:cNvPr>
            <p:cNvSpPr txBox="1"/>
            <p:nvPr/>
          </p:nvSpPr>
          <p:spPr>
            <a:xfrm>
              <a:off x="5004129" y="2150241"/>
              <a:ext cx="1804497" cy="419040"/>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土地增值税法</a:t>
              </a:r>
            </a:p>
          </p:txBody>
        </p:sp>
        <p:sp>
          <p:nvSpPr>
            <p:cNvPr id="25" name="圆角矩形​​ 10">
              <a:extLst>
                <a:ext uri="{FF2B5EF4-FFF2-40B4-BE49-F238E27FC236}">
                  <a16:creationId xmlns:a16="http://schemas.microsoft.com/office/drawing/2014/main" id="{9F741FB3-BAF7-EAC3-7C9F-ABE0002731AF}"/>
                </a:ext>
              </a:extLst>
            </p:cNvPr>
            <p:cNvSpPr>
              <a:spLocks noChangeArrowheads="1"/>
            </p:cNvSpPr>
            <p:nvPr/>
          </p:nvSpPr>
          <p:spPr bwMode="auto">
            <a:xfrm>
              <a:off x="4247963" y="2095837"/>
              <a:ext cx="527671" cy="527844"/>
            </a:xfrm>
            <a:prstGeom prst="roundRect">
              <a:avLst>
                <a:gd name="adj" fmla="val 16667"/>
              </a:avLst>
            </a:prstGeom>
            <a:solidFill>
              <a:srgbClr val="FFBF53"/>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5</a:t>
              </a:r>
              <a:endParaRPr lang="zh-CN" altLang="en-US" sz="3200" dirty="0">
                <a:solidFill>
                  <a:srgbClr val="FFFFFF"/>
                </a:solidFill>
                <a:ea typeface="微软雅黑" panose="020B0503020204020204" pitchFamily="34" charset="-122"/>
                <a:cs typeface="Arial" panose="020B0604020202020204" pitchFamily="34" charset="0"/>
              </a:endParaRPr>
            </a:p>
          </p:txBody>
        </p:sp>
      </p:grpSp>
      <p:grpSp>
        <p:nvGrpSpPr>
          <p:cNvPr id="42" name="组合 16">
            <a:extLst>
              <a:ext uri="{FF2B5EF4-FFF2-40B4-BE49-F238E27FC236}">
                <a16:creationId xmlns:a16="http://schemas.microsoft.com/office/drawing/2014/main" id="{E892DA1C-7C11-E91F-6E08-FEA9D8EFABF5}"/>
              </a:ext>
            </a:extLst>
          </p:cNvPr>
          <p:cNvGrpSpPr/>
          <p:nvPr/>
        </p:nvGrpSpPr>
        <p:grpSpPr bwMode="auto">
          <a:xfrm>
            <a:off x="3240849" y="2070943"/>
            <a:ext cx="1932834" cy="503999"/>
            <a:chOff x="4247964" y="2095837"/>
            <a:chExt cx="2023612" cy="527844"/>
          </a:xfrm>
        </p:grpSpPr>
        <p:sp>
          <p:nvSpPr>
            <p:cNvPr id="43" name="TextBox 17">
              <a:extLst>
                <a:ext uri="{FF2B5EF4-FFF2-40B4-BE49-F238E27FC236}">
                  <a16:creationId xmlns:a16="http://schemas.microsoft.com/office/drawing/2014/main" id="{5FA0611C-AF4F-7410-0C94-2C4700B14D7F}"/>
                </a:ext>
              </a:extLst>
            </p:cNvPr>
            <p:cNvSpPr txBox="1"/>
            <p:nvPr/>
          </p:nvSpPr>
          <p:spPr>
            <a:xfrm>
              <a:off x="5004131" y="2150241"/>
              <a:ext cx="1267445" cy="419040"/>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房产税法</a:t>
              </a:r>
            </a:p>
          </p:txBody>
        </p:sp>
        <p:sp>
          <p:nvSpPr>
            <p:cNvPr id="44" name="圆角矩形​​ 18">
              <a:extLst>
                <a:ext uri="{FF2B5EF4-FFF2-40B4-BE49-F238E27FC236}">
                  <a16:creationId xmlns:a16="http://schemas.microsoft.com/office/drawing/2014/main" id="{57A94B7D-BBFD-C521-79B4-0F053741AE6E}"/>
                </a:ext>
              </a:extLst>
            </p:cNvPr>
            <p:cNvSpPr>
              <a:spLocks noChangeArrowheads="1"/>
            </p:cNvSpPr>
            <p:nvPr/>
          </p:nvSpPr>
          <p:spPr bwMode="auto">
            <a:xfrm>
              <a:off x="4247964" y="2095837"/>
              <a:ext cx="527671" cy="527844"/>
            </a:xfrm>
            <a:prstGeom prst="roundRect">
              <a:avLst>
                <a:gd name="adj" fmla="val 16667"/>
              </a:avLst>
            </a:prstGeom>
            <a:solidFill>
              <a:srgbClr val="595959"/>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6</a:t>
              </a:r>
              <a:endParaRPr lang="zh-CN" altLang="en-US" sz="3200" dirty="0">
                <a:solidFill>
                  <a:srgbClr val="FFFFFF"/>
                </a:solidFill>
                <a:ea typeface="微软雅黑" panose="020B0503020204020204" pitchFamily="34" charset="-122"/>
                <a:cs typeface="Arial" panose="020B0604020202020204" pitchFamily="34" charset="0"/>
              </a:endParaRPr>
            </a:p>
          </p:txBody>
        </p:sp>
      </p:grpSp>
      <p:grpSp>
        <p:nvGrpSpPr>
          <p:cNvPr id="46" name="组合 20">
            <a:extLst>
              <a:ext uri="{FF2B5EF4-FFF2-40B4-BE49-F238E27FC236}">
                <a16:creationId xmlns:a16="http://schemas.microsoft.com/office/drawing/2014/main" id="{C22D319E-EE56-639A-583B-E3D6ADFF712E}"/>
              </a:ext>
            </a:extLst>
          </p:cNvPr>
          <p:cNvGrpSpPr/>
          <p:nvPr/>
        </p:nvGrpSpPr>
        <p:grpSpPr bwMode="auto">
          <a:xfrm>
            <a:off x="3240850" y="2790489"/>
            <a:ext cx="1676353" cy="503999"/>
            <a:chOff x="4247964" y="2095837"/>
            <a:chExt cx="1755086" cy="527844"/>
          </a:xfrm>
        </p:grpSpPr>
        <p:sp>
          <p:nvSpPr>
            <p:cNvPr id="47" name="TextBox 21">
              <a:extLst>
                <a:ext uri="{FF2B5EF4-FFF2-40B4-BE49-F238E27FC236}">
                  <a16:creationId xmlns:a16="http://schemas.microsoft.com/office/drawing/2014/main" id="{063D3208-B4B9-5E2C-AB82-1B639E383D2A}"/>
                </a:ext>
              </a:extLst>
            </p:cNvPr>
            <p:cNvSpPr txBox="1"/>
            <p:nvPr/>
          </p:nvSpPr>
          <p:spPr>
            <a:xfrm>
              <a:off x="5004131" y="2150241"/>
              <a:ext cx="998919" cy="419040"/>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契税法</a:t>
              </a:r>
            </a:p>
          </p:txBody>
        </p:sp>
        <p:sp>
          <p:nvSpPr>
            <p:cNvPr id="48" name="圆角矩形​​ 22">
              <a:extLst>
                <a:ext uri="{FF2B5EF4-FFF2-40B4-BE49-F238E27FC236}">
                  <a16:creationId xmlns:a16="http://schemas.microsoft.com/office/drawing/2014/main" id="{E33B3A28-DD47-B2E0-5CBF-816F54C32179}"/>
                </a:ext>
              </a:extLst>
            </p:cNvPr>
            <p:cNvSpPr>
              <a:spLocks noChangeArrowheads="1"/>
            </p:cNvSpPr>
            <p:nvPr/>
          </p:nvSpPr>
          <p:spPr bwMode="auto">
            <a:xfrm>
              <a:off x="4247964" y="2095837"/>
              <a:ext cx="527671" cy="527844"/>
            </a:xfrm>
            <a:prstGeom prst="roundRect">
              <a:avLst>
                <a:gd name="adj" fmla="val 16667"/>
              </a:avLst>
            </a:prstGeom>
            <a:solidFill>
              <a:srgbClr val="0070C0"/>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7</a:t>
              </a:r>
              <a:endParaRPr lang="zh-CN" altLang="en-US" sz="3200" dirty="0">
                <a:solidFill>
                  <a:srgbClr val="FFFFFF"/>
                </a:solidFill>
                <a:ea typeface="微软雅黑" panose="020B0503020204020204" pitchFamily="34" charset="-122"/>
                <a:cs typeface="Arial" panose="020B0604020202020204" pitchFamily="34" charset="0"/>
              </a:endParaRPr>
            </a:p>
          </p:txBody>
        </p:sp>
      </p:grpSp>
      <p:grpSp>
        <p:nvGrpSpPr>
          <p:cNvPr id="50" name="组合 24">
            <a:extLst>
              <a:ext uri="{FF2B5EF4-FFF2-40B4-BE49-F238E27FC236}">
                <a16:creationId xmlns:a16="http://schemas.microsoft.com/office/drawing/2014/main" id="{5F35DFCE-5618-8B6B-53FF-CD079A3DC2CE}"/>
              </a:ext>
            </a:extLst>
          </p:cNvPr>
          <p:cNvGrpSpPr/>
          <p:nvPr/>
        </p:nvGrpSpPr>
        <p:grpSpPr bwMode="auto">
          <a:xfrm>
            <a:off x="3240849" y="3510035"/>
            <a:ext cx="2958755" cy="504000"/>
            <a:chOff x="4247964" y="2095126"/>
            <a:chExt cx="3097719" cy="529182"/>
          </a:xfrm>
        </p:grpSpPr>
        <p:sp>
          <p:nvSpPr>
            <p:cNvPr id="51" name="TextBox 25">
              <a:extLst>
                <a:ext uri="{FF2B5EF4-FFF2-40B4-BE49-F238E27FC236}">
                  <a16:creationId xmlns:a16="http://schemas.microsoft.com/office/drawing/2014/main" id="{49546337-E91F-9DA4-F724-3987DB4B4E48}"/>
                </a:ext>
              </a:extLst>
            </p:cNvPr>
            <p:cNvSpPr txBox="1"/>
            <p:nvPr/>
          </p:nvSpPr>
          <p:spPr>
            <a:xfrm>
              <a:off x="5004131" y="2149666"/>
              <a:ext cx="2341552" cy="420101"/>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城镇土地使用税法</a:t>
              </a:r>
            </a:p>
          </p:txBody>
        </p:sp>
        <p:sp>
          <p:nvSpPr>
            <p:cNvPr id="52" name="圆角矩形​​ 26">
              <a:extLst>
                <a:ext uri="{FF2B5EF4-FFF2-40B4-BE49-F238E27FC236}">
                  <a16:creationId xmlns:a16="http://schemas.microsoft.com/office/drawing/2014/main" id="{6E60213A-1EFC-520A-65A4-954760A154AB}"/>
                </a:ext>
              </a:extLst>
            </p:cNvPr>
            <p:cNvSpPr>
              <a:spLocks noChangeArrowheads="1"/>
            </p:cNvSpPr>
            <p:nvPr/>
          </p:nvSpPr>
          <p:spPr bwMode="auto">
            <a:xfrm>
              <a:off x="4247964" y="2095126"/>
              <a:ext cx="527671" cy="529182"/>
            </a:xfrm>
            <a:prstGeom prst="roundRect">
              <a:avLst>
                <a:gd name="adj" fmla="val 16667"/>
              </a:avLst>
            </a:prstGeom>
            <a:solidFill>
              <a:srgbClr val="77448C"/>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8</a:t>
              </a:r>
              <a:endParaRPr lang="zh-CN" altLang="en-US" sz="3200" dirty="0">
                <a:solidFill>
                  <a:srgbClr val="FFFFFF"/>
                </a:solidFill>
                <a:ea typeface="微软雅黑" panose="020B0503020204020204" pitchFamily="34" charset="-122"/>
                <a:cs typeface="Arial" panose="020B0604020202020204" pitchFamily="34" charset="0"/>
              </a:endParaRPr>
            </a:p>
          </p:txBody>
        </p:sp>
      </p:grpSp>
      <p:grpSp>
        <p:nvGrpSpPr>
          <p:cNvPr id="2" name="组合 15">
            <a:extLst>
              <a:ext uri="{FF2B5EF4-FFF2-40B4-BE49-F238E27FC236}">
                <a16:creationId xmlns:a16="http://schemas.microsoft.com/office/drawing/2014/main" id="{38D7E6C8-9994-272C-078A-047ADC391EDC}"/>
              </a:ext>
            </a:extLst>
          </p:cNvPr>
          <p:cNvGrpSpPr/>
          <p:nvPr/>
        </p:nvGrpSpPr>
        <p:grpSpPr bwMode="auto">
          <a:xfrm>
            <a:off x="3240849" y="4229583"/>
            <a:ext cx="2445795" cy="503999"/>
            <a:chOff x="4247963" y="2095837"/>
            <a:chExt cx="2560663" cy="527844"/>
          </a:xfrm>
        </p:grpSpPr>
        <p:sp>
          <p:nvSpPr>
            <p:cNvPr id="3" name="TextBox 6">
              <a:extLst>
                <a:ext uri="{FF2B5EF4-FFF2-40B4-BE49-F238E27FC236}">
                  <a16:creationId xmlns:a16="http://schemas.microsoft.com/office/drawing/2014/main" id="{A25FF206-AF02-D6CC-50E4-5D01C0AC58D0}"/>
                </a:ext>
              </a:extLst>
            </p:cNvPr>
            <p:cNvSpPr txBox="1"/>
            <p:nvPr/>
          </p:nvSpPr>
          <p:spPr>
            <a:xfrm>
              <a:off x="5004129" y="2150241"/>
              <a:ext cx="1804497" cy="419040"/>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耕地占用税法</a:t>
              </a:r>
            </a:p>
          </p:txBody>
        </p:sp>
        <p:sp>
          <p:nvSpPr>
            <p:cNvPr id="9" name="圆角矩形​​ 10">
              <a:extLst>
                <a:ext uri="{FF2B5EF4-FFF2-40B4-BE49-F238E27FC236}">
                  <a16:creationId xmlns:a16="http://schemas.microsoft.com/office/drawing/2014/main" id="{DBF497D2-B357-2BC2-80B5-DAD264B339F6}"/>
                </a:ext>
              </a:extLst>
            </p:cNvPr>
            <p:cNvSpPr>
              <a:spLocks noChangeArrowheads="1"/>
            </p:cNvSpPr>
            <p:nvPr/>
          </p:nvSpPr>
          <p:spPr bwMode="auto">
            <a:xfrm>
              <a:off x="4247963" y="2095837"/>
              <a:ext cx="527671" cy="527844"/>
            </a:xfrm>
            <a:prstGeom prst="roundRect">
              <a:avLst>
                <a:gd name="adj" fmla="val 16667"/>
              </a:avLst>
            </a:prstGeom>
            <a:solidFill>
              <a:srgbClr val="FFBF53"/>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9</a:t>
              </a:r>
              <a:endParaRPr lang="zh-CN" altLang="en-US" sz="3200" dirty="0">
                <a:solidFill>
                  <a:srgbClr val="FFFFFF"/>
                </a:solidFill>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711523040"/>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iterate type="lt">
                                    <p:tmPct val="10000"/>
                                  </p:iterate>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par>
                                <p:cTn id="10" presetID="53" presetClass="entr" presetSubtype="16" fill="hold" grpId="0" nodeType="with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left)">
                                      <p:cBhvr>
                                        <p:cTn id="17" dur="500"/>
                                        <p:tgtEl>
                                          <p:spTgt spid="41"/>
                                        </p:tgtEl>
                                      </p:cBhvr>
                                    </p:animEffect>
                                  </p:childTnLst>
                                </p:cTn>
                              </p:par>
                            </p:childTnLst>
                          </p:cTn>
                        </p:par>
                        <p:par>
                          <p:cTn id="18" fill="hold">
                            <p:stCondLst>
                              <p:cond delay="0"/>
                            </p:stCondLst>
                            <p:childTnLst>
                              <p:par>
                                <p:cTn id="19" presetID="2" presetClass="entr" presetSubtype="2"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fill="hold"/>
                                        <p:tgtEl>
                                          <p:spTgt spid="23"/>
                                        </p:tgtEl>
                                        <p:attrNameLst>
                                          <p:attrName>ppt_x</p:attrName>
                                        </p:attrNameLst>
                                      </p:cBhvr>
                                      <p:tavLst>
                                        <p:tav tm="0">
                                          <p:val>
                                            <p:strVal val="1+#ppt_w/2"/>
                                          </p:val>
                                        </p:tav>
                                        <p:tav tm="100000">
                                          <p:val>
                                            <p:strVal val="#ppt_x"/>
                                          </p:val>
                                        </p:tav>
                                      </p:tavLst>
                                    </p:anim>
                                    <p:anim calcmode="lin" valueType="num">
                                      <p:cBhvr additive="base">
                                        <p:cTn id="22" dur="500" fill="hold"/>
                                        <p:tgtEl>
                                          <p:spTgt spid="23"/>
                                        </p:tgtEl>
                                        <p:attrNameLst>
                                          <p:attrName>ppt_y</p:attrName>
                                        </p:attrNameLst>
                                      </p:cBhvr>
                                      <p:tavLst>
                                        <p:tav tm="0">
                                          <p:val>
                                            <p:strVal val="#ppt_y"/>
                                          </p:val>
                                        </p:tav>
                                        <p:tav tm="100000">
                                          <p:val>
                                            <p:strVal val="#ppt_y"/>
                                          </p:val>
                                        </p:tav>
                                      </p:tavLst>
                                    </p:anim>
                                  </p:childTnLst>
                                </p:cTn>
                              </p:par>
                            </p:childTnLst>
                          </p:cTn>
                        </p:par>
                        <p:par>
                          <p:cTn id="23" fill="hold">
                            <p:stCondLst>
                              <p:cond delay="500"/>
                            </p:stCondLst>
                            <p:childTnLst>
                              <p:par>
                                <p:cTn id="24" presetID="2" presetClass="entr" presetSubtype="2" fill="hold" nodeType="afterEffect">
                                  <p:stCondLst>
                                    <p:cond delay="0"/>
                                  </p:stCondLst>
                                  <p:childTnLst>
                                    <p:set>
                                      <p:cBhvr>
                                        <p:cTn id="25" dur="1" fill="hold">
                                          <p:stCondLst>
                                            <p:cond delay="0"/>
                                          </p:stCondLst>
                                        </p:cTn>
                                        <p:tgtEl>
                                          <p:spTgt spid="42"/>
                                        </p:tgtEl>
                                        <p:attrNameLst>
                                          <p:attrName>style.visibility</p:attrName>
                                        </p:attrNameLst>
                                      </p:cBhvr>
                                      <p:to>
                                        <p:strVal val="visible"/>
                                      </p:to>
                                    </p:set>
                                    <p:anim calcmode="lin" valueType="num">
                                      <p:cBhvr additive="base">
                                        <p:cTn id="26" dur="500" fill="hold"/>
                                        <p:tgtEl>
                                          <p:spTgt spid="42"/>
                                        </p:tgtEl>
                                        <p:attrNameLst>
                                          <p:attrName>ppt_x</p:attrName>
                                        </p:attrNameLst>
                                      </p:cBhvr>
                                      <p:tavLst>
                                        <p:tav tm="0">
                                          <p:val>
                                            <p:strVal val="1+#ppt_w/2"/>
                                          </p:val>
                                        </p:tav>
                                        <p:tav tm="100000">
                                          <p:val>
                                            <p:strVal val="#ppt_x"/>
                                          </p:val>
                                        </p:tav>
                                      </p:tavLst>
                                    </p:anim>
                                    <p:anim calcmode="lin" valueType="num">
                                      <p:cBhvr additive="base">
                                        <p:cTn id="27" dur="500" fill="hold"/>
                                        <p:tgtEl>
                                          <p:spTgt spid="42"/>
                                        </p:tgtEl>
                                        <p:attrNameLst>
                                          <p:attrName>ppt_y</p:attrName>
                                        </p:attrNameLst>
                                      </p:cBhvr>
                                      <p:tavLst>
                                        <p:tav tm="0">
                                          <p:val>
                                            <p:strVal val="#ppt_y"/>
                                          </p:val>
                                        </p:tav>
                                        <p:tav tm="100000">
                                          <p:val>
                                            <p:strVal val="#ppt_y"/>
                                          </p:val>
                                        </p:tav>
                                      </p:tavLst>
                                    </p:anim>
                                  </p:childTnLst>
                                </p:cTn>
                              </p:par>
                            </p:childTnLst>
                          </p:cTn>
                        </p:par>
                        <p:par>
                          <p:cTn id="28" fill="hold">
                            <p:stCondLst>
                              <p:cond delay="1000"/>
                            </p:stCondLst>
                            <p:childTnLst>
                              <p:par>
                                <p:cTn id="29" presetID="2" presetClass="entr" presetSubtype="2" fill="hold" nodeType="after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additive="base">
                                        <p:cTn id="31" dur="500" fill="hold"/>
                                        <p:tgtEl>
                                          <p:spTgt spid="46"/>
                                        </p:tgtEl>
                                        <p:attrNameLst>
                                          <p:attrName>ppt_x</p:attrName>
                                        </p:attrNameLst>
                                      </p:cBhvr>
                                      <p:tavLst>
                                        <p:tav tm="0">
                                          <p:val>
                                            <p:strVal val="1+#ppt_w/2"/>
                                          </p:val>
                                        </p:tav>
                                        <p:tav tm="100000">
                                          <p:val>
                                            <p:strVal val="#ppt_x"/>
                                          </p:val>
                                        </p:tav>
                                      </p:tavLst>
                                    </p:anim>
                                    <p:anim calcmode="lin" valueType="num">
                                      <p:cBhvr additive="base">
                                        <p:cTn id="32" dur="500" fill="hold"/>
                                        <p:tgtEl>
                                          <p:spTgt spid="46"/>
                                        </p:tgtEl>
                                        <p:attrNameLst>
                                          <p:attrName>ppt_y</p:attrName>
                                        </p:attrNameLst>
                                      </p:cBhvr>
                                      <p:tavLst>
                                        <p:tav tm="0">
                                          <p:val>
                                            <p:strVal val="#ppt_y"/>
                                          </p:val>
                                        </p:tav>
                                        <p:tav tm="100000">
                                          <p:val>
                                            <p:strVal val="#ppt_y"/>
                                          </p:val>
                                        </p:tav>
                                      </p:tavLst>
                                    </p:anim>
                                  </p:childTnLst>
                                </p:cTn>
                              </p:par>
                            </p:childTnLst>
                          </p:cTn>
                        </p:par>
                        <p:par>
                          <p:cTn id="33" fill="hold">
                            <p:stCondLst>
                              <p:cond delay="1500"/>
                            </p:stCondLst>
                            <p:childTnLst>
                              <p:par>
                                <p:cTn id="34" presetID="2" presetClass="entr" presetSubtype="2" fill="hold" nodeType="afterEffect">
                                  <p:stCondLst>
                                    <p:cond delay="0"/>
                                  </p:stCondLst>
                                  <p:childTnLst>
                                    <p:set>
                                      <p:cBhvr>
                                        <p:cTn id="35" dur="1" fill="hold">
                                          <p:stCondLst>
                                            <p:cond delay="0"/>
                                          </p:stCondLst>
                                        </p:cTn>
                                        <p:tgtEl>
                                          <p:spTgt spid="50"/>
                                        </p:tgtEl>
                                        <p:attrNameLst>
                                          <p:attrName>style.visibility</p:attrName>
                                        </p:attrNameLst>
                                      </p:cBhvr>
                                      <p:to>
                                        <p:strVal val="visible"/>
                                      </p:to>
                                    </p:set>
                                    <p:anim calcmode="lin" valueType="num">
                                      <p:cBhvr additive="base">
                                        <p:cTn id="36" dur="500" fill="hold"/>
                                        <p:tgtEl>
                                          <p:spTgt spid="50"/>
                                        </p:tgtEl>
                                        <p:attrNameLst>
                                          <p:attrName>ppt_x</p:attrName>
                                        </p:attrNameLst>
                                      </p:cBhvr>
                                      <p:tavLst>
                                        <p:tav tm="0">
                                          <p:val>
                                            <p:strVal val="1+#ppt_w/2"/>
                                          </p:val>
                                        </p:tav>
                                        <p:tav tm="100000">
                                          <p:val>
                                            <p:strVal val="#ppt_x"/>
                                          </p:val>
                                        </p:tav>
                                      </p:tavLst>
                                    </p:anim>
                                    <p:anim calcmode="lin" valueType="num">
                                      <p:cBhvr additive="base">
                                        <p:cTn id="37" dur="500" fill="hold"/>
                                        <p:tgtEl>
                                          <p:spTgt spid="50"/>
                                        </p:tgtEl>
                                        <p:attrNameLst>
                                          <p:attrName>ppt_y</p:attrName>
                                        </p:attrNameLst>
                                      </p:cBhvr>
                                      <p:tavLst>
                                        <p:tav tm="0">
                                          <p:val>
                                            <p:strVal val="#ppt_y"/>
                                          </p:val>
                                        </p:tav>
                                        <p:tav tm="100000">
                                          <p:val>
                                            <p:strVal val="#ppt_y"/>
                                          </p:val>
                                        </p:tav>
                                      </p:tavLst>
                                    </p:anim>
                                  </p:childTnLst>
                                </p:cTn>
                              </p:par>
                            </p:childTnLst>
                          </p:cTn>
                        </p:par>
                        <p:par>
                          <p:cTn id="38" fill="hold">
                            <p:stCondLst>
                              <p:cond delay="2000"/>
                            </p:stCondLst>
                            <p:childTnLst>
                              <p:par>
                                <p:cTn id="39" presetID="2" presetClass="entr" presetSubtype="2" fill="hold"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500" fill="hold"/>
                                        <p:tgtEl>
                                          <p:spTgt spid="2"/>
                                        </p:tgtEl>
                                        <p:attrNameLst>
                                          <p:attrName>ppt_x</p:attrName>
                                        </p:attrNameLst>
                                      </p:cBhvr>
                                      <p:tavLst>
                                        <p:tav tm="0">
                                          <p:val>
                                            <p:strVal val="1+#ppt_w/2"/>
                                          </p:val>
                                        </p:tav>
                                        <p:tav tm="100000">
                                          <p:val>
                                            <p:strVal val="#ppt_x"/>
                                          </p:val>
                                        </p:tav>
                                      </p:tavLst>
                                    </p:anim>
                                    <p:anim calcmode="lin" valueType="num">
                                      <p:cBhvr additive="base">
                                        <p:cTn id="42"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7" grpId="0"/>
      <p:bldP spid="41"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838459-D87E-2360-06F5-610948A89F0B}"/>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50D35ADA-4340-D457-94CB-7DD5CF92A6E9}"/>
              </a:ext>
            </a:extLst>
          </p:cNvPr>
          <p:cNvSpPr txBox="1"/>
          <p:nvPr/>
        </p:nvSpPr>
        <p:spPr>
          <a:xfrm>
            <a:off x="2403674" y="299722"/>
            <a:ext cx="4336652"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三、应纳税额的计算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CE6038C4-0283-3903-7188-3644CC65321F}"/>
              </a:ext>
            </a:extLst>
          </p:cNvPr>
          <p:cNvSpPr txBox="1"/>
          <p:nvPr/>
        </p:nvSpPr>
        <p:spPr>
          <a:xfrm>
            <a:off x="612000" y="972000"/>
            <a:ext cx="7920000" cy="2646494"/>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（三）其他自用应税车辆应纳税额的计算</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纳税人自产自用应税车辆的计税价格，按照纳税人生产的同类应税车辆的销售价格确定，不包括增值税税款。</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纳税人以受赠、获奖或者其他方式取得自用应税车辆的计税价格，按照购置应税车辆时相关凭证载明的价格确定，不包括增值税税款。</a:t>
            </a:r>
          </a:p>
          <a:p>
            <a:pPr algn="just">
              <a:lnSpc>
                <a:spcPct val="120000"/>
              </a:lnSpc>
              <a:spcAft>
                <a:spcPts val="600"/>
              </a:spcAft>
            </a:pP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例</a:t>
            </a:r>
            <a:r>
              <a:rPr lang="en-US" altLang="zh-CN" sz="1600" b="1" dirty="0">
                <a:solidFill>
                  <a:schemeClr val="tx1">
                    <a:lumMod val="75000"/>
                    <a:lumOff val="25000"/>
                  </a:schemeClr>
                </a:solidFill>
                <a:latin typeface="微软雅黑" panose="020B0503020204020204" pitchFamily="34" charset="-122"/>
              </a:rPr>
              <a:t>8-6】</a:t>
            </a:r>
            <a:r>
              <a:rPr lang="zh-CN" altLang="en-US" sz="1600" dirty="0">
                <a:solidFill>
                  <a:schemeClr val="tx1">
                    <a:lumMod val="75000"/>
                    <a:lumOff val="25000"/>
                  </a:schemeClr>
                </a:solidFill>
                <a:latin typeface="微软雅黑" panose="020B0503020204020204" pitchFamily="34" charset="-122"/>
              </a:rPr>
              <a:t>某客车制造厂将自产的一辆某型号的客车，用于本厂后勤服务，该厂在办理车辆上牌落籍前，出具该车的发票，注明金额为</a:t>
            </a:r>
            <a:r>
              <a:rPr lang="en-US" altLang="zh-CN" sz="1600" dirty="0">
                <a:solidFill>
                  <a:schemeClr val="tx1">
                    <a:lumMod val="75000"/>
                    <a:lumOff val="25000"/>
                  </a:schemeClr>
                </a:solidFill>
                <a:latin typeface="微软雅黑" panose="020B0503020204020204" pitchFamily="34" charset="-122"/>
              </a:rPr>
              <a:t>80 000</a:t>
            </a:r>
            <a:r>
              <a:rPr lang="zh-CN" altLang="en-US" sz="1600" dirty="0">
                <a:solidFill>
                  <a:schemeClr val="tx1">
                    <a:lumMod val="75000"/>
                    <a:lumOff val="25000"/>
                  </a:schemeClr>
                </a:solidFill>
                <a:latin typeface="微软雅黑" panose="020B0503020204020204" pitchFamily="34" charset="-122"/>
              </a:rPr>
              <a:t>元。计算该车应纳车辆购置税。</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应纳税额</a:t>
            </a:r>
            <a:r>
              <a:rPr lang="en-US" altLang="zh-CN" sz="1600" dirty="0">
                <a:solidFill>
                  <a:schemeClr val="tx1">
                    <a:lumMod val="75000"/>
                    <a:lumOff val="25000"/>
                  </a:schemeClr>
                </a:solidFill>
                <a:latin typeface="微软雅黑" panose="020B0503020204020204" pitchFamily="34" charset="-122"/>
              </a:rPr>
              <a:t>=80 000×10%=8 000</a:t>
            </a:r>
            <a:r>
              <a:rPr lang="zh-CN" altLang="en-US" sz="1600" dirty="0">
                <a:solidFill>
                  <a:schemeClr val="tx1">
                    <a:lumMod val="75000"/>
                    <a:lumOff val="25000"/>
                  </a:schemeClr>
                </a:solidFill>
                <a:latin typeface="微软雅黑" panose="020B0503020204020204" pitchFamily="34" charset="-122"/>
              </a:rPr>
              <a:t>（元）</a:t>
            </a:r>
          </a:p>
        </p:txBody>
      </p:sp>
    </p:spTree>
    <p:extLst>
      <p:ext uri="{BB962C8B-B14F-4D97-AF65-F5344CB8AC3E}">
        <p14:creationId xmlns:p14="http://schemas.microsoft.com/office/powerpoint/2010/main" val="187990676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8AABEC-B8C8-2E45-415D-D3EBAD46FF02}"/>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11D2D074-EC2A-5DDC-8AF9-0181E061501F}"/>
              </a:ext>
            </a:extLst>
          </p:cNvPr>
          <p:cNvSpPr txBox="1"/>
          <p:nvPr/>
        </p:nvSpPr>
        <p:spPr>
          <a:xfrm>
            <a:off x="2403674" y="299722"/>
            <a:ext cx="4336652"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三、应纳税额的计算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A4E301BB-E198-626D-6196-42C228998E6D}"/>
              </a:ext>
            </a:extLst>
          </p:cNvPr>
          <p:cNvSpPr txBox="1"/>
          <p:nvPr/>
        </p:nvSpPr>
        <p:spPr>
          <a:xfrm>
            <a:off x="612000" y="972000"/>
            <a:ext cx="7920000" cy="3018903"/>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（四）已经办理免税、减税手续的车辆因转让、改变用途等原因不再属于免税、减税范围的，纳税人、纳税义务发生时间、应纳税额按以下规定执行</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发生转让行为的，受让人为车辆购置税纳税人；未发生转让行为的，车辆所有人为车辆购置税纳税人。</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纳税义务发生时间为车辆转让或者用途改变等情形发生之日。</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应纳税额计算公式为：</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应纳税额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初次办理纳税申报时确定的计税价格</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a:t>
            </a:r>
            <a:r>
              <a:rPr lang="en-US" altLang="zh-CN" sz="1600" b="1" dirty="0">
                <a:solidFill>
                  <a:schemeClr val="tx1">
                    <a:lumMod val="75000"/>
                    <a:lumOff val="25000"/>
                  </a:schemeClr>
                </a:solidFill>
                <a:latin typeface="微软雅黑" panose="020B0503020204020204" pitchFamily="34" charset="-122"/>
              </a:rPr>
              <a:t>1</a:t>
            </a:r>
            <a:r>
              <a:rPr lang="zh-CN" altLang="en-US" sz="1600" b="1" dirty="0">
                <a:solidFill>
                  <a:schemeClr val="tx1">
                    <a:lumMod val="75000"/>
                    <a:lumOff val="25000"/>
                  </a:schemeClr>
                </a:solidFill>
                <a:latin typeface="微软雅黑" panose="020B0503020204020204" pitchFamily="34" charset="-122"/>
              </a:rPr>
              <a:t>－使用年限</a:t>
            </a:r>
            <a:r>
              <a:rPr lang="en-US" altLang="zh-CN" sz="1600" b="1" dirty="0">
                <a:solidFill>
                  <a:schemeClr val="tx1">
                    <a:lumMod val="75000"/>
                    <a:lumOff val="25000"/>
                  </a:schemeClr>
                </a:solidFill>
                <a:latin typeface="微软雅黑" panose="020B0503020204020204" pitchFamily="34" charset="-122"/>
              </a:rPr>
              <a:t>×10%</a:t>
            </a:r>
            <a:r>
              <a:rPr lang="zh-CN" altLang="en-US" sz="1600" b="1" dirty="0">
                <a:solidFill>
                  <a:schemeClr val="tx1">
                    <a:lumMod val="75000"/>
                    <a:lumOff val="25000"/>
                  </a:schemeClr>
                </a:solidFill>
                <a:latin typeface="微软雅黑" panose="020B0503020204020204" pitchFamily="34" charset="-122"/>
              </a:rPr>
              <a:t>）</a:t>
            </a:r>
            <a:r>
              <a:rPr lang="en-US" altLang="zh-CN" sz="1600" b="1" dirty="0">
                <a:solidFill>
                  <a:schemeClr val="tx1">
                    <a:lumMod val="75000"/>
                    <a:lumOff val="25000"/>
                  </a:schemeClr>
                </a:solidFill>
                <a:latin typeface="微软雅黑" panose="020B0503020204020204" pitchFamily="34" charset="-122"/>
              </a:rPr>
              <a:t>×10%</a:t>
            </a:r>
            <a:r>
              <a:rPr lang="zh-CN" altLang="en-US" sz="1600" b="1" dirty="0">
                <a:solidFill>
                  <a:schemeClr val="tx1">
                    <a:lumMod val="75000"/>
                    <a:lumOff val="25000"/>
                  </a:schemeClr>
                </a:solidFill>
                <a:latin typeface="微软雅黑" panose="020B0503020204020204" pitchFamily="34" charset="-122"/>
              </a:rPr>
              <a:t>－已纳税额</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应纳税额不得为负数。</a:t>
            </a:r>
          </a:p>
        </p:txBody>
      </p:sp>
    </p:spTree>
    <p:extLst>
      <p:ext uri="{BB962C8B-B14F-4D97-AF65-F5344CB8AC3E}">
        <p14:creationId xmlns:p14="http://schemas.microsoft.com/office/powerpoint/2010/main" val="179721145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FC035D-B452-6D27-9B3B-8C368BF9C585}"/>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EF5F3A67-6C6E-7646-096B-157EC6C9E294}"/>
              </a:ext>
            </a:extLst>
          </p:cNvPr>
          <p:cNvSpPr txBox="1"/>
          <p:nvPr/>
        </p:nvSpPr>
        <p:spPr>
          <a:xfrm>
            <a:off x="2403674" y="299722"/>
            <a:ext cx="4336652"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四、税收优惠</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36823FEE-649A-F2F3-05A0-764803D4357C}"/>
              </a:ext>
            </a:extLst>
          </p:cNvPr>
          <p:cNvSpPr txBox="1"/>
          <p:nvPr/>
        </p:nvSpPr>
        <p:spPr>
          <a:xfrm>
            <a:off x="612000" y="972000"/>
            <a:ext cx="7920000" cy="3468257"/>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我国车辆购置税实行法定减免，减免税范围的具体规定是：</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外国驻华使馆、领事馆和国际组织驻华机构及其外交人员自用车辆免税。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中国人民解放军和中国人民武装警察部队列入装备订货计划的车辆免税。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悬挂应急救援专用号牌的国家综合性消防救援车辆免税。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设有固定装置的非运输专用作业车辆免税。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城市公交企业购置的公共汽电车辆免税。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6.</a:t>
            </a:r>
            <a:r>
              <a:rPr lang="zh-CN" altLang="en-US" sz="1600" dirty="0">
                <a:solidFill>
                  <a:schemeClr val="tx1">
                    <a:lumMod val="75000"/>
                    <a:lumOff val="25000"/>
                  </a:schemeClr>
                </a:solidFill>
                <a:latin typeface="微软雅黑" panose="020B0503020204020204" pitchFamily="34" charset="-122"/>
              </a:rPr>
              <a:t>回国服务的在外留学人员用现汇购买</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辆个人自用国产小汽车和长期来华定居专家进口</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辆自用小汽车免征车辆购置税。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7.</a:t>
            </a:r>
            <a:r>
              <a:rPr lang="zh-CN" altLang="en-US" sz="1600" dirty="0">
                <a:solidFill>
                  <a:schemeClr val="tx1">
                    <a:lumMod val="75000"/>
                    <a:lumOff val="25000"/>
                  </a:schemeClr>
                </a:solidFill>
                <a:latin typeface="微软雅黑" panose="020B0503020204020204" pitchFamily="34" charset="-122"/>
              </a:rPr>
              <a:t>防汛部门和森林消防部门用于指挥、检查、调度、报汛（警）、联络的由指定厂家生产的设有固定装置的指定型号的车辆免征车辆购置税。</a:t>
            </a:r>
          </a:p>
        </p:txBody>
      </p:sp>
    </p:spTree>
    <p:extLst>
      <p:ext uri="{BB962C8B-B14F-4D97-AF65-F5344CB8AC3E}">
        <p14:creationId xmlns:p14="http://schemas.microsoft.com/office/powerpoint/2010/main" val="47810445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B0E651-75DA-2375-7A88-1ABEEA687900}"/>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E9B89835-2378-7970-E035-E073ED9271C6}"/>
              </a:ext>
            </a:extLst>
          </p:cNvPr>
          <p:cNvSpPr txBox="1"/>
          <p:nvPr/>
        </p:nvSpPr>
        <p:spPr>
          <a:xfrm>
            <a:off x="2403674" y="299722"/>
            <a:ext cx="4336652"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四、税收优惠</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DE2603C0-D32B-835E-D2B0-05C57BEA6A6D}"/>
              </a:ext>
            </a:extLst>
          </p:cNvPr>
          <p:cNvSpPr txBox="1"/>
          <p:nvPr/>
        </p:nvSpPr>
        <p:spPr>
          <a:xfrm>
            <a:off x="612000" y="972000"/>
            <a:ext cx="7920000" cy="2197140"/>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8.</a:t>
            </a:r>
            <a:r>
              <a:rPr lang="zh-CN" altLang="en-US" sz="1600" dirty="0">
                <a:solidFill>
                  <a:schemeClr val="tx1">
                    <a:lumMod val="75000"/>
                    <a:lumOff val="25000"/>
                  </a:schemeClr>
                </a:solidFill>
                <a:latin typeface="微软雅黑" panose="020B0503020204020204" pitchFamily="34" charset="-122"/>
              </a:rPr>
              <a:t>对购置日期在</a:t>
            </a:r>
            <a:r>
              <a:rPr lang="en-US" altLang="zh-CN" sz="1600" dirty="0">
                <a:solidFill>
                  <a:schemeClr val="tx1">
                    <a:lumMod val="75000"/>
                    <a:lumOff val="25000"/>
                  </a:schemeClr>
                </a:solidFill>
                <a:latin typeface="微软雅黑" panose="020B0503020204020204" pitchFamily="34" charset="-122"/>
              </a:rPr>
              <a:t>2024</a:t>
            </a:r>
            <a:r>
              <a:rPr lang="zh-CN" altLang="en-US" sz="1600" dirty="0">
                <a:solidFill>
                  <a:schemeClr val="tx1">
                    <a:lumMod val="75000"/>
                    <a:lumOff val="25000"/>
                  </a:schemeClr>
                </a:solidFill>
                <a:latin typeface="微软雅黑" panose="020B0503020204020204" pitchFamily="34" charset="-122"/>
              </a:rPr>
              <a:t>年</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月</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日至</a:t>
            </a:r>
            <a:r>
              <a:rPr lang="en-US" altLang="zh-CN" sz="1600" dirty="0">
                <a:solidFill>
                  <a:schemeClr val="tx1">
                    <a:lumMod val="75000"/>
                    <a:lumOff val="25000"/>
                  </a:schemeClr>
                </a:solidFill>
                <a:latin typeface="微软雅黑" panose="020B0503020204020204" pitchFamily="34" charset="-122"/>
              </a:rPr>
              <a:t>2025</a:t>
            </a:r>
            <a:r>
              <a:rPr lang="zh-CN" altLang="en-US" sz="1600" dirty="0">
                <a:solidFill>
                  <a:schemeClr val="tx1">
                    <a:lumMod val="75000"/>
                    <a:lumOff val="25000"/>
                  </a:schemeClr>
                </a:solidFill>
                <a:latin typeface="微软雅黑" panose="020B0503020204020204" pitchFamily="34" charset="-122"/>
              </a:rPr>
              <a:t>年</a:t>
            </a:r>
            <a:r>
              <a:rPr lang="en-US" altLang="zh-CN" sz="1600" dirty="0">
                <a:solidFill>
                  <a:schemeClr val="tx1">
                    <a:lumMod val="75000"/>
                    <a:lumOff val="25000"/>
                  </a:schemeClr>
                </a:solidFill>
                <a:latin typeface="微软雅黑" panose="020B0503020204020204" pitchFamily="34" charset="-122"/>
              </a:rPr>
              <a:t>12</a:t>
            </a:r>
            <a:r>
              <a:rPr lang="zh-CN" altLang="en-US" sz="1600" dirty="0">
                <a:solidFill>
                  <a:schemeClr val="tx1">
                    <a:lumMod val="75000"/>
                    <a:lumOff val="25000"/>
                  </a:schemeClr>
                </a:solidFill>
                <a:latin typeface="微软雅黑" panose="020B0503020204020204" pitchFamily="34" charset="-122"/>
              </a:rPr>
              <a:t>月</a:t>
            </a:r>
            <a:r>
              <a:rPr lang="en-US" altLang="zh-CN" sz="1600" dirty="0">
                <a:solidFill>
                  <a:schemeClr val="tx1">
                    <a:lumMod val="75000"/>
                    <a:lumOff val="25000"/>
                  </a:schemeClr>
                </a:solidFill>
                <a:latin typeface="微软雅黑" panose="020B0503020204020204" pitchFamily="34" charset="-122"/>
              </a:rPr>
              <a:t>31</a:t>
            </a:r>
            <a:r>
              <a:rPr lang="zh-CN" altLang="en-US" sz="1600" dirty="0">
                <a:solidFill>
                  <a:schemeClr val="tx1">
                    <a:lumMod val="75000"/>
                    <a:lumOff val="25000"/>
                  </a:schemeClr>
                </a:solidFill>
                <a:latin typeface="微软雅黑" panose="020B0503020204020204" pitchFamily="34" charset="-122"/>
              </a:rPr>
              <a:t>日期间的新能源汽车免征车辆购置税，其中，每辆新能源乘用车免税额不超过</a:t>
            </a: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万元；对购置日期在</a:t>
            </a:r>
            <a:r>
              <a:rPr lang="en-US" altLang="zh-CN" sz="1600" dirty="0">
                <a:solidFill>
                  <a:schemeClr val="tx1">
                    <a:lumMod val="75000"/>
                    <a:lumOff val="25000"/>
                  </a:schemeClr>
                </a:solidFill>
                <a:latin typeface="微软雅黑" panose="020B0503020204020204" pitchFamily="34" charset="-122"/>
              </a:rPr>
              <a:t>2026</a:t>
            </a:r>
            <a:r>
              <a:rPr lang="zh-CN" altLang="en-US" sz="1600" dirty="0">
                <a:solidFill>
                  <a:schemeClr val="tx1">
                    <a:lumMod val="75000"/>
                    <a:lumOff val="25000"/>
                  </a:schemeClr>
                </a:solidFill>
                <a:latin typeface="微软雅黑" panose="020B0503020204020204" pitchFamily="34" charset="-122"/>
              </a:rPr>
              <a:t>年</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月</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日至</a:t>
            </a:r>
            <a:r>
              <a:rPr lang="en-US" altLang="zh-CN" sz="1600" dirty="0">
                <a:solidFill>
                  <a:schemeClr val="tx1">
                    <a:lumMod val="75000"/>
                    <a:lumOff val="25000"/>
                  </a:schemeClr>
                </a:solidFill>
                <a:latin typeface="微软雅黑" panose="020B0503020204020204" pitchFamily="34" charset="-122"/>
              </a:rPr>
              <a:t>2027</a:t>
            </a:r>
            <a:r>
              <a:rPr lang="zh-CN" altLang="en-US" sz="1600" dirty="0">
                <a:solidFill>
                  <a:schemeClr val="tx1">
                    <a:lumMod val="75000"/>
                    <a:lumOff val="25000"/>
                  </a:schemeClr>
                </a:solidFill>
                <a:latin typeface="微软雅黑" panose="020B0503020204020204" pitchFamily="34" charset="-122"/>
              </a:rPr>
              <a:t>年</a:t>
            </a:r>
            <a:r>
              <a:rPr lang="en-US" altLang="zh-CN" sz="1600" dirty="0">
                <a:solidFill>
                  <a:schemeClr val="tx1">
                    <a:lumMod val="75000"/>
                    <a:lumOff val="25000"/>
                  </a:schemeClr>
                </a:solidFill>
                <a:latin typeface="微软雅黑" panose="020B0503020204020204" pitchFamily="34" charset="-122"/>
              </a:rPr>
              <a:t>12</a:t>
            </a:r>
            <a:r>
              <a:rPr lang="zh-CN" altLang="en-US" sz="1600" dirty="0">
                <a:solidFill>
                  <a:schemeClr val="tx1">
                    <a:lumMod val="75000"/>
                    <a:lumOff val="25000"/>
                  </a:schemeClr>
                </a:solidFill>
                <a:latin typeface="微软雅黑" panose="020B0503020204020204" pitchFamily="34" charset="-122"/>
              </a:rPr>
              <a:t>月</a:t>
            </a:r>
            <a:r>
              <a:rPr lang="en-US" altLang="zh-CN" sz="1600" dirty="0">
                <a:solidFill>
                  <a:schemeClr val="tx1">
                    <a:lumMod val="75000"/>
                    <a:lumOff val="25000"/>
                  </a:schemeClr>
                </a:solidFill>
                <a:latin typeface="微软雅黑" panose="020B0503020204020204" pitchFamily="34" charset="-122"/>
              </a:rPr>
              <a:t>31</a:t>
            </a:r>
            <a:r>
              <a:rPr lang="zh-CN" altLang="en-US" sz="1600" dirty="0">
                <a:solidFill>
                  <a:schemeClr val="tx1">
                    <a:lumMod val="75000"/>
                    <a:lumOff val="25000"/>
                  </a:schemeClr>
                </a:solidFill>
                <a:latin typeface="微软雅黑" panose="020B0503020204020204" pitchFamily="34" charset="-122"/>
              </a:rPr>
              <a:t>日期间的新能源汽车减半征收车辆购置税，其中，每辆新能源乘用车减税额不超过</a:t>
            </a:r>
            <a:r>
              <a:rPr lang="en-US" altLang="zh-CN" sz="1600" dirty="0">
                <a:solidFill>
                  <a:schemeClr val="tx1">
                    <a:lumMod val="75000"/>
                    <a:lumOff val="25000"/>
                  </a:schemeClr>
                </a:solidFill>
                <a:latin typeface="微软雅黑" panose="020B0503020204020204" pitchFamily="34" charset="-122"/>
              </a:rPr>
              <a:t>1.5</a:t>
            </a:r>
            <a:r>
              <a:rPr lang="zh-CN" altLang="en-US" sz="1600" dirty="0">
                <a:solidFill>
                  <a:schemeClr val="tx1">
                    <a:lumMod val="75000"/>
                    <a:lumOff val="25000"/>
                  </a:schemeClr>
                </a:solidFill>
                <a:latin typeface="微软雅黑" panose="020B0503020204020204" pitchFamily="34" charset="-122"/>
              </a:rPr>
              <a:t>万元。</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9.</a:t>
            </a:r>
            <a:r>
              <a:rPr lang="zh-CN" altLang="en-US" sz="1600" dirty="0">
                <a:solidFill>
                  <a:schemeClr val="tx1">
                    <a:lumMod val="75000"/>
                    <a:lumOff val="25000"/>
                  </a:schemeClr>
                </a:solidFill>
                <a:latin typeface="微软雅黑" panose="020B0503020204020204" pitchFamily="34" charset="-122"/>
              </a:rPr>
              <a:t>中国妇女发展基金会“母亲健康快车”项目的流动医疗车免征车辆购置税。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10.</a:t>
            </a:r>
            <a:r>
              <a:rPr lang="zh-CN" altLang="en-US" sz="1600" dirty="0">
                <a:solidFill>
                  <a:schemeClr val="tx1">
                    <a:lumMod val="75000"/>
                    <a:lumOff val="25000"/>
                  </a:schemeClr>
                </a:solidFill>
                <a:latin typeface="微软雅黑" panose="020B0503020204020204" pitchFamily="34" charset="-122"/>
              </a:rPr>
              <a:t>原公安现役部队和原武警黄金、森林、水电部队改制后换发地方机动车牌证的车辆（公安消防、武警森林部队执行灭火救援任务的车辆除外），一次性免征车辆购置税。</a:t>
            </a:r>
          </a:p>
        </p:txBody>
      </p:sp>
    </p:spTree>
    <p:extLst>
      <p:ext uri="{BB962C8B-B14F-4D97-AF65-F5344CB8AC3E}">
        <p14:creationId xmlns:p14="http://schemas.microsoft.com/office/powerpoint/2010/main" val="159174106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FC74AA-2B99-EA98-41F2-A0CFD02407DB}"/>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C03873D9-F460-A8D3-2D0E-C4E4C7FB2CB8}"/>
              </a:ext>
            </a:extLst>
          </p:cNvPr>
          <p:cNvSpPr txBox="1"/>
          <p:nvPr/>
        </p:nvSpPr>
        <p:spPr>
          <a:xfrm>
            <a:off x="2403674" y="299722"/>
            <a:ext cx="4336652"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五、征收管理</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9357D234-9130-C7AF-8A8E-3ECA40F62133}"/>
              </a:ext>
            </a:extLst>
          </p:cNvPr>
          <p:cNvSpPr txBox="1"/>
          <p:nvPr/>
        </p:nvSpPr>
        <p:spPr>
          <a:xfrm>
            <a:off x="612000" y="959969"/>
            <a:ext cx="7920000" cy="4059188"/>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（一）纳税申报</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车辆购置税的纳税义务发生时间为纳税人购置应税车辆的当日，以纳税人购置应税车辆所取得的车辆相关凭证上注明的时间为准。纳税人应当自纳税义务发生之日起</a:t>
            </a:r>
            <a:r>
              <a:rPr lang="en-US" altLang="zh-CN" sz="1600" dirty="0">
                <a:solidFill>
                  <a:schemeClr val="tx1">
                    <a:lumMod val="75000"/>
                    <a:lumOff val="25000"/>
                  </a:schemeClr>
                </a:solidFill>
                <a:latin typeface="微软雅黑" panose="020B0503020204020204" pitchFamily="34" charset="-122"/>
              </a:rPr>
              <a:t>60</a:t>
            </a:r>
            <a:r>
              <a:rPr lang="zh-CN" altLang="en-US" sz="1600" dirty="0">
                <a:solidFill>
                  <a:schemeClr val="tx1">
                    <a:lumMod val="75000"/>
                    <a:lumOff val="25000"/>
                  </a:schemeClr>
                </a:solidFill>
                <a:latin typeface="微软雅黑" panose="020B0503020204020204" pitchFamily="34" charset="-122"/>
              </a:rPr>
              <a:t>日内申报缴纳车辆购置税。</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纳税人应当在向公安机关交通管理部门办理车辆注册登记前，申报缴纳车辆购置税。车辆购置税实行一车一申报制度。</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（二）车辆购置税的退税制度</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已征车辆购置税的车辆退回车辆生产或销售企业，纳税人申请退还车辆购置税的，应退税额计算公式为：</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应退税额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已纳税额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a:t>
            </a:r>
            <a:r>
              <a:rPr lang="en-US" altLang="zh-CN" sz="1600" b="1" dirty="0">
                <a:solidFill>
                  <a:schemeClr val="tx1">
                    <a:lumMod val="75000"/>
                    <a:lumOff val="25000"/>
                  </a:schemeClr>
                </a:solidFill>
                <a:latin typeface="微软雅黑" panose="020B0503020204020204" pitchFamily="34" charset="-122"/>
              </a:rPr>
              <a:t>1</a:t>
            </a:r>
            <a:r>
              <a:rPr lang="zh-CN" altLang="en-US" sz="1600" b="1" dirty="0">
                <a:solidFill>
                  <a:schemeClr val="tx1">
                    <a:lumMod val="75000"/>
                    <a:lumOff val="25000"/>
                  </a:schemeClr>
                </a:solidFill>
                <a:latin typeface="微软雅黑" panose="020B0503020204020204" pitchFamily="34" charset="-122"/>
              </a:rPr>
              <a:t>－使用年限</a:t>
            </a:r>
            <a:r>
              <a:rPr lang="en-US" altLang="zh-CN" sz="1600" b="1" dirty="0">
                <a:solidFill>
                  <a:schemeClr val="tx1">
                    <a:lumMod val="75000"/>
                    <a:lumOff val="25000"/>
                  </a:schemeClr>
                </a:solidFill>
                <a:latin typeface="微软雅黑" panose="020B0503020204020204" pitchFamily="34" charset="-122"/>
              </a:rPr>
              <a:t>×10%</a:t>
            </a:r>
            <a:r>
              <a:rPr lang="zh-CN" altLang="en-US" sz="1600" b="1" dirty="0">
                <a:solidFill>
                  <a:schemeClr val="tx1">
                    <a:lumMod val="75000"/>
                    <a:lumOff val="25000"/>
                  </a:schemeClr>
                </a:solidFill>
                <a:latin typeface="微软雅黑" panose="020B0503020204020204" pitchFamily="34" charset="-122"/>
              </a:rPr>
              <a:t>）</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应退税额不得为负数。</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使用年限的计算方法是，自纳税人缴纳税款之日起，至申请退税之日止。</a:t>
            </a:r>
          </a:p>
        </p:txBody>
      </p:sp>
    </p:spTree>
    <p:extLst>
      <p:ext uri="{BB962C8B-B14F-4D97-AF65-F5344CB8AC3E}">
        <p14:creationId xmlns:p14="http://schemas.microsoft.com/office/powerpoint/2010/main" val="343445663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04</a:t>
            </a:r>
            <a:endParaRPr lang="zh-CN" altLang="en-US" sz="7200" dirty="0">
              <a:solidFill>
                <a:srgbClr val="0070C0"/>
              </a:solidFill>
              <a:latin typeface="Impact" panose="020B0806030902050204" pitchFamily="34" charset="0"/>
            </a:endParaRPr>
          </a:p>
        </p:txBody>
      </p:sp>
      <p:sp>
        <p:nvSpPr>
          <p:cNvPr id="18" name="文本框 17"/>
          <p:cNvSpPr txBox="1"/>
          <p:nvPr/>
        </p:nvSpPr>
        <p:spPr>
          <a:xfrm>
            <a:off x="2899391" y="2833300"/>
            <a:ext cx="2486156"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车船税法</a:t>
            </a:r>
            <a:endParaRPr lang="en-US" altLang="zh-CN" sz="2000" b="1" dirty="0">
              <a:solidFill>
                <a:schemeClr val="tx1">
                  <a:lumMod val="75000"/>
                  <a:lumOff val="25000"/>
                </a:schemeClr>
              </a:solidFill>
              <a:latin typeface="ITC Avant Garde Std Bk" panose="020B0502020202020204" pitchFamily="34" charset="0"/>
            </a:endParaRPr>
          </a:p>
        </p:txBody>
      </p:sp>
      <p:grpSp>
        <p:nvGrpSpPr>
          <p:cNvPr id="29" name="组合 28"/>
          <p:cNvGrpSpPr/>
          <p:nvPr/>
        </p:nvGrpSpPr>
        <p:grpSpPr>
          <a:xfrm>
            <a:off x="1808118" y="1956295"/>
            <a:ext cx="518562" cy="353252"/>
            <a:chOff x="4895160" y="4287159"/>
            <a:chExt cx="571418" cy="389258"/>
          </a:xfrm>
          <a:solidFill>
            <a:srgbClr val="0070C0"/>
          </a:solidFill>
        </p:grpSpPr>
        <p:sp>
          <p:nvSpPr>
            <p:cNvPr id="30"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1"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2"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3"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4"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5"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6" name="Freeform 333"/>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7" name="Freeform 334"/>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8" name="Freeform 335"/>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Tree>
    <p:extLst>
      <p:ext uri="{BB962C8B-B14F-4D97-AF65-F5344CB8AC3E}">
        <p14:creationId xmlns:p14="http://schemas.microsoft.com/office/powerpoint/2010/main" val="513876519"/>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8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3E39F1-8A08-3204-9769-A0A10D508C92}"/>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81B960B7-9675-0EDA-0A74-D79FC7EF3149}"/>
              </a:ext>
            </a:extLst>
          </p:cNvPr>
          <p:cNvSpPr txBox="1"/>
          <p:nvPr/>
        </p:nvSpPr>
        <p:spPr>
          <a:xfrm>
            <a:off x="2403674" y="299722"/>
            <a:ext cx="4336652"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一、纳税义务人与征税范围</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7ACAD1F4-EE9C-3AE8-CA2D-EAF818D46C62}"/>
              </a:ext>
            </a:extLst>
          </p:cNvPr>
          <p:cNvSpPr txBox="1"/>
          <p:nvPr/>
        </p:nvSpPr>
        <p:spPr>
          <a:xfrm>
            <a:off x="612000" y="972000"/>
            <a:ext cx="7920000" cy="1978619"/>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（一）纳税义务人</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车船税的纳税义务人，是指在中华人民共和国境内，车辆、船舶（以下简称车船）的所有人或者管理人，应当依照</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车船税法</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的规定缴纳车船税。</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（二）征税范围</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车船税的征税范围是指在中华人民共和国境内属于</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车船税法</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所附</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车船税税目税额表</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规定的车辆、船舶。车辆、船舶</a:t>
            </a:r>
          </a:p>
        </p:txBody>
      </p:sp>
    </p:spTree>
    <p:extLst>
      <p:ext uri="{BB962C8B-B14F-4D97-AF65-F5344CB8AC3E}">
        <p14:creationId xmlns:p14="http://schemas.microsoft.com/office/powerpoint/2010/main" val="289610869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35A301-1783-FDCD-5AC5-B07B8BF4D2AB}"/>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385035B7-590C-FF24-B004-9F39DA8B9A5E}"/>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二、税目与税率</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4BD9C0FB-CB26-616C-AAD4-8D5A487D1B46}"/>
              </a:ext>
            </a:extLst>
          </p:cNvPr>
          <p:cNvSpPr txBox="1"/>
          <p:nvPr/>
        </p:nvSpPr>
        <p:spPr>
          <a:xfrm>
            <a:off x="612000" y="972000"/>
            <a:ext cx="7920000" cy="270459"/>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车船税实行定额税率。分为乘用车、商用车、其他车辆、摩托车和船舶</a:t>
            </a: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大类。</a:t>
            </a:r>
          </a:p>
        </p:txBody>
      </p:sp>
    </p:spTree>
    <p:extLst>
      <p:ext uri="{BB962C8B-B14F-4D97-AF65-F5344CB8AC3E}">
        <p14:creationId xmlns:p14="http://schemas.microsoft.com/office/powerpoint/2010/main" val="167232067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7A0A84-EDA4-6BAB-1E70-28DEA941403A}"/>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095F4AE4-6D5C-1AB0-9049-0D8F9EB4907D}"/>
              </a:ext>
            </a:extLst>
          </p:cNvPr>
          <p:cNvSpPr txBox="1"/>
          <p:nvPr/>
        </p:nvSpPr>
        <p:spPr>
          <a:xfrm>
            <a:off x="2403674" y="299722"/>
            <a:ext cx="4336652"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三、应纳税额的计算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99BA4AC9-9FB8-C43D-BCC8-00A3754F42F3}"/>
              </a:ext>
            </a:extLst>
          </p:cNvPr>
          <p:cNvSpPr txBox="1"/>
          <p:nvPr/>
        </p:nvSpPr>
        <p:spPr>
          <a:xfrm>
            <a:off x="612000" y="972000"/>
            <a:ext cx="7920000" cy="4213076"/>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车船税由税务机关负责征收。</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购置的新车船，购置当年的应纳税额自纳税义务发生的当月起按月计算。计算公式为；</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应纳税额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（年应纳税额</a:t>
            </a:r>
            <a:r>
              <a:rPr lang="en-US" altLang="zh-CN" sz="1600" b="1" dirty="0">
                <a:solidFill>
                  <a:schemeClr val="tx1">
                    <a:lumMod val="75000"/>
                    <a:lumOff val="25000"/>
                  </a:schemeClr>
                </a:solidFill>
                <a:latin typeface="微软雅黑" panose="020B0503020204020204" pitchFamily="34" charset="-122"/>
              </a:rPr>
              <a:t>÷12</a:t>
            </a:r>
            <a:r>
              <a:rPr lang="zh-CN" altLang="en-US" sz="1600" b="1" dirty="0">
                <a:solidFill>
                  <a:schemeClr val="tx1">
                    <a:lumMod val="75000"/>
                    <a:lumOff val="25000"/>
                  </a:schemeClr>
                </a:solidFill>
                <a:latin typeface="微软雅黑" panose="020B0503020204020204" pitchFamily="34" charset="-122"/>
              </a:rPr>
              <a:t>）</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应纳税月份数</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应纳税月份数</a:t>
            </a:r>
            <a:r>
              <a:rPr lang="en-US" altLang="zh-CN" sz="1600" b="1" dirty="0">
                <a:solidFill>
                  <a:schemeClr val="tx1">
                    <a:lumMod val="75000"/>
                    <a:lumOff val="25000"/>
                  </a:schemeClr>
                </a:solidFill>
                <a:latin typeface="微软雅黑" panose="020B0503020204020204" pitchFamily="34" charset="-122"/>
              </a:rPr>
              <a:t>=12</a:t>
            </a:r>
            <a:r>
              <a:rPr lang="zh-CN" altLang="en-US" sz="1600" b="1" dirty="0">
                <a:solidFill>
                  <a:schemeClr val="tx1">
                    <a:lumMod val="75000"/>
                    <a:lumOff val="25000"/>
                  </a:schemeClr>
                </a:solidFill>
                <a:latin typeface="微软雅黑" panose="020B0503020204020204" pitchFamily="34" charset="-122"/>
              </a:rPr>
              <a:t>－纳税义务发生时间（取月份）</a:t>
            </a:r>
            <a:r>
              <a:rPr lang="en-US" altLang="zh-CN" sz="1600" b="1" dirty="0">
                <a:solidFill>
                  <a:schemeClr val="tx1">
                    <a:lumMod val="75000"/>
                    <a:lumOff val="25000"/>
                  </a:schemeClr>
                </a:solidFill>
                <a:latin typeface="微软雅黑" panose="020B0503020204020204" pitchFamily="34" charset="-122"/>
              </a:rPr>
              <a:t>+1</a:t>
            </a:r>
          </a:p>
          <a:p>
            <a:pPr algn="just">
              <a:lnSpc>
                <a:spcPct val="120000"/>
              </a:lnSpc>
              <a:spcAft>
                <a:spcPts val="600"/>
              </a:spcAft>
            </a:pP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例</a:t>
            </a:r>
            <a:r>
              <a:rPr lang="en-US" altLang="zh-CN" sz="1600" b="1" dirty="0">
                <a:solidFill>
                  <a:schemeClr val="tx1">
                    <a:lumMod val="75000"/>
                    <a:lumOff val="25000"/>
                  </a:schemeClr>
                </a:solidFill>
                <a:latin typeface="微软雅黑" panose="020B0503020204020204" pitchFamily="34" charset="-122"/>
              </a:rPr>
              <a:t>8-7】</a:t>
            </a:r>
            <a:r>
              <a:rPr lang="zh-CN" altLang="en-US" sz="1600" dirty="0">
                <a:solidFill>
                  <a:schemeClr val="tx1">
                    <a:lumMod val="75000"/>
                    <a:lumOff val="25000"/>
                  </a:schemeClr>
                </a:solidFill>
                <a:latin typeface="微软雅黑" panose="020B0503020204020204" pitchFamily="34" charset="-122"/>
              </a:rPr>
              <a:t>某运输公司拥有载货汽车</a:t>
            </a:r>
            <a:r>
              <a:rPr lang="en-US" altLang="zh-CN" sz="1600" dirty="0">
                <a:solidFill>
                  <a:schemeClr val="tx1">
                    <a:lumMod val="75000"/>
                    <a:lumOff val="25000"/>
                  </a:schemeClr>
                </a:solidFill>
                <a:latin typeface="微软雅黑" panose="020B0503020204020204" pitchFamily="34" charset="-122"/>
              </a:rPr>
              <a:t>30</a:t>
            </a:r>
            <a:r>
              <a:rPr lang="zh-CN" altLang="en-US" sz="1600" dirty="0">
                <a:solidFill>
                  <a:schemeClr val="tx1">
                    <a:lumMod val="75000"/>
                    <a:lumOff val="25000"/>
                  </a:schemeClr>
                </a:solidFill>
                <a:latin typeface="微软雅黑" panose="020B0503020204020204" pitchFamily="34" charset="-122"/>
              </a:rPr>
              <a:t>辆（货车整备质量全部为</a:t>
            </a:r>
            <a:r>
              <a:rPr lang="en-US" altLang="zh-CN" sz="1600" dirty="0">
                <a:solidFill>
                  <a:schemeClr val="tx1">
                    <a:lumMod val="75000"/>
                    <a:lumOff val="25000"/>
                  </a:schemeClr>
                </a:solidFill>
                <a:latin typeface="微软雅黑" panose="020B0503020204020204" pitchFamily="34" charset="-122"/>
              </a:rPr>
              <a:t>10</a:t>
            </a:r>
            <a:r>
              <a:rPr lang="zh-CN" altLang="en-US" sz="1600" dirty="0">
                <a:solidFill>
                  <a:schemeClr val="tx1">
                    <a:lumMod val="75000"/>
                    <a:lumOff val="25000"/>
                  </a:schemeClr>
                </a:solidFill>
                <a:latin typeface="微软雅黑" panose="020B0503020204020204" pitchFamily="34" charset="-122"/>
              </a:rPr>
              <a:t>吨）；乘人大客车</a:t>
            </a:r>
            <a:r>
              <a:rPr lang="en-US" altLang="zh-CN" sz="1600" dirty="0">
                <a:solidFill>
                  <a:schemeClr val="tx1">
                    <a:lumMod val="75000"/>
                    <a:lumOff val="25000"/>
                  </a:schemeClr>
                </a:solidFill>
                <a:latin typeface="微软雅黑" panose="020B0503020204020204" pitchFamily="34" charset="-122"/>
              </a:rPr>
              <a:t>20</a:t>
            </a:r>
            <a:r>
              <a:rPr lang="zh-CN" altLang="en-US" sz="1600" dirty="0">
                <a:solidFill>
                  <a:schemeClr val="tx1">
                    <a:lumMod val="75000"/>
                    <a:lumOff val="25000"/>
                  </a:schemeClr>
                </a:solidFill>
                <a:latin typeface="微软雅黑" panose="020B0503020204020204" pitchFamily="34" charset="-122"/>
              </a:rPr>
              <a:t>辆；小客车</a:t>
            </a:r>
            <a:r>
              <a:rPr lang="en-US" altLang="zh-CN" sz="1600" dirty="0">
                <a:solidFill>
                  <a:schemeClr val="tx1">
                    <a:lumMod val="75000"/>
                    <a:lumOff val="25000"/>
                  </a:schemeClr>
                </a:solidFill>
                <a:latin typeface="微软雅黑" panose="020B0503020204020204" pitchFamily="34" charset="-122"/>
              </a:rPr>
              <a:t>10</a:t>
            </a:r>
            <a:r>
              <a:rPr lang="zh-CN" altLang="en-US" sz="1600" dirty="0">
                <a:solidFill>
                  <a:schemeClr val="tx1">
                    <a:lumMod val="75000"/>
                    <a:lumOff val="25000"/>
                  </a:schemeClr>
                </a:solidFill>
                <a:latin typeface="微软雅黑" panose="020B0503020204020204" pitchFamily="34" charset="-122"/>
              </a:rPr>
              <a:t>辆。计算该公司应纳车船税。</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（注：载货汽车每吨年税额</a:t>
            </a:r>
            <a:r>
              <a:rPr lang="en-US" altLang="zh-CN" sz="1600" dirty="0">
                <a:solidFill>
                  <a:schemeClr val="tx1">
                    <a:lumMod val="75000"/>
                    <a:lumOff val="25000"/>
                  </a:schemeClr>
                </a:solidFill>
                <a:latin typeface="微软雅黑" panose="020B0503020204020204" pitchFamily="34" charset="-122"/>
              </a:rPr>
              <a:t>80</a:t>
            </a:r>
            <a:r>
              <a:rPr lang="zh-CN" altLang="en-US" sz="1600" dirty="0">
                <a:solidFill>
                  <a:schemeClr val="tx1">
                    <a:lumMod val="75000"/>
                    <a:lumOff val="25000"/>
                  </a:schemeClr>
                </a:solidFill>
                <a:latin typeface="微软雅黑" panose="020B0503020204020204" pitchFamily="34" charset="-122"/>
              </a:rPr>
              <a:t>元，乘人大客车每辆年税额</a:t>
            </a:r>
            <a:r>
              <a:rPr lang="en-US" altLang="zh-CN" sz="1600" dirty="0">
                <a:solidFill>
                  <a:schemeClr val="tx1">
                    <a:lumMod val="75000"/>
                    <a:lumOff val="25000"/>
                  </a:schemeClr>
                </a:solidFill>
                <a:latin typeface="微软雅黑" panose="020B0503020204020204" pitchFamily="34" charset="-122"/>
              </a:rPr>
              <a:t>800</a:t>
            </a:r>
            <a:r>
              <a:rPr lang="zh-CN" altLang="en-US" sz="1600" dirty="0">
                <a:solidFill>
                  <a:schemeClr val="tx1">
                    <a:lumMod val="75000"/>
                    <a:lumOff val="25000"/>
                  </a:schemeClr>
                </a:solidFill>
                <a:latin typeface="微软雅黑" panose="020B0503020204020204" pitchFamily="34" charset="-122"/>
              </a:rPr>
              <a:t>元，小客车每辆年税额</a:t>
            </a:r>
            <a:r>
              <a:rPr lang="en-US" altLang="zh-CN" sz="1600" dirty="0">
                <a:solidFill>
                  <a:schemeClr val="tx1">
                    <a:lumMod val="75000"/>
                    <a:lumOff val="25000"/>
                  </a:schemeClr>
                </a:solidFill>
                <a:latin typeface="微软雅黑" panose="020B0503020204020204" pitchFamily="34" charset="-122"/>
              </a:rPr>
              <a:t>700</a:t>
            </a:r>
            <a:r>
              <a:rPr lang="zh-CN" altLang="en-US" sz="1600" dirty="0">
                <a:solidFill>
                  <a:schemeClr val="tx1">
                    <a:lumMod val="75000"/>
                    <a:lumOff val="25000"/>
                  </a:schemeClr>
                </a:solidFill>
                <a:latin typeface="微软雅黑" panose="020B0503020204020204" pitchFamily="34" charset="-122"/>
              </a:rPr>
              <a:t>元）</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）载货汽车应纳税额</a:t>
            </a:r>
            <a:r>
              <a:rPr lang="en-US" altLang="zh-CN" sz="1600" dirty="0">
                <a:solidFill>
                  <a:schemeClr val="tx1">
                    <a:lumMod val="75000"/>
                    <a:lumOff val="25000"/>
                  </a:schemeClr>
                </a:solidFill>
                <a:latin typeface="微软雅黑" panose="020B0503020204020204" pitchFamily="34" charset="-122"/>
              </a:rPr>
              <a:t>=30×10×80=24 000</a:t>
            </a:r>
            <a:r>
              <a:rPr lang="zh-CN" altLang="en-US" sz="1600" dirty="0">
                <a:solidFill>
                  <a:schemeClr val="tx1">
                    <a:lumMod val="75000"/>
                    <a:lumOff val="25000"/>
                  </a:schemeClr>
                </a:solidFill>
                <a:latin typeface="微软雅黑" panose="020B0503020204020204" pitchFamily="34" charset="-122"/>
              </a:rPr>
              <a:t>（元）</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）乘人汽车应纳税额</a:t>
            </a:r>
            <a:r>
              <a:rPr lang="en-US" altLang="zh-CN" sz="1600" dirty="0">
                <a:solidFill>
                  <a:schemeClr val="tx1">
                    <a:lumMod val="75000"/>
                    <a:lumOff val="25000"/>
                  </a:schemeClr>
                </a:solidFill>
                <a:latin typeface="微软雅黑" panose="020B0503020204020204" pitchFamily="34" charset="-122"/>
              </a:rPr>
              <a:t>=20×800+10×700=23 000</a:t>
            </a:r>
            <a:r>
              <a:rPr lang="zh-CN" altLang="en-US" sz="1600" dirty="0">
                <a:solidFill>
                  <a:schemeClr val="tx1">
                    <a:lumMod val="75000"/>
                    <a:lumOff val="25000"/>
                  </a:schemeClr>
                </a:solidFill>
                <a:latin typeface="微软雅黑" panose="020B0503020204020204" pitchFamily="34" charset="-122"/>
              </a:rPr>
              <a:t>（元）</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全年应纳车船税税额</a:t>
            </a:r>
            <a:r>
              <a:rPr lang="en-US" altLang="zh-CN" sz="1600" dirty="0">
                <a:solidFill>
                  <a:schemeClr val="tx1">
                    <a:lumMod val="75000"/>
                    <a:lumOff val="25000"/>
                  </a:schemeClr>
                </a:solidFill>
                <a:latin typeface="微软雅黑" panose="020B0503020204020204" pitchFamily="34" charset="-122"/>
              </a:rPr>
              <a:t>=24 000+23 000=47 000</a:t>
            </a:r>
            <a:r>
              <a:rPr lang="zh-CN" altLang="en-US" sz="1600" dirty="0">
                <a:solidFill>
                  <a:schemeClr val="tx1">
                    <a:lumMod val="75000"/>
                    <a:lumOff val="25000"/>
                  </a:schemeClr>
                </a:solidFill>
                <a:latin typeface="微软雅黑" panose="020B0503020204020204" pitchFamily="34" charset="-122"/>
              </a:rPr>
              <a:t>（元）</a:t>
            </a:r>
          </a:p>
          <a:p>
            <a:pPr algn="just">
              <a:lnSpc>
                <a:spcPct val="120000"/>
              </a:lnSpc>
              <a:spcAft>
                <a:spcPts val="600"/>
              </a:spcAft>
            </a:pPr>
            <a:endParaRPr lang="en-US" altLang="zh-CN" sz="1600" b="1"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51214845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6B5BC2-7DF4-F221-9448-21B27AEFBD92}"/>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0511F0E3-3C6D-9F56-9D72-BCE9E072FA34}"/>
              </a:ext>
            </a:extLst>
          </p:cNvPr>
          <p:cNvSpPr txBox="1"/>
          <p:nvPr/>
        </p:nvSpPr>
        <p:spPr>
          <a:xfrm>
            <a:off x="2403674" y="299722"/>
            <a:ext cx="4336652"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四、税收优惠</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B3316FB9-2504-FA1C-5D98-EAF300F6B0E5}"/>
              </a:ext>
            </a:extLst>
          </p:cNvPr>
          <p:cNvSpPr txBox="1"/>
          <p:nvPr/>
        </p:nvSpPr>
        <p:spPr>
          <a:xfrm>
            <a:off x="612000" y="972000"/>
            <a:ext cx="7920000" cy="4059188"/>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捕捞、养殖渔船免征车船税。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军队、武装警察部队专用的车船免征车船税。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警用车船免征车船税。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悬挂应急救援专用号牌的国家综合性消防救援车辆和国家综合性消防救援专用船舶免征车船税。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依照法律规定应当予以免税的外国驻华使领馆、国际组织驻华代表机构及其有关人员的车船，免征车船税。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6.</a:t>
            </a:r>
            <a:r>
              <a:rPr lang="zh-CN" altLang="en-US" sz="1600" dirty="0">
                <a:solidFill>
                  <a:schemeClr val="tx1">
                    <a:lumMod val="75000"/>
                    <a:lumOff val="25000"/>
                  </a:schemeClr>
                </a:solidFill>
                <a:latin typeface="微软雅黑" panose="020B0503020204020204" pitchFamily="34" charset="-122"/>
              </a:rPr>
              <a:t>对节能汽车，减半征收车船税。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7.</a:t>
            </a:r>
            <a:r>
              <a:rPr lang="zh-CN" altLang="en-US" sz="1600" dirty="0">
                <a:solidFill>
                  <a:schemeClr val="tx1">
                    <a:lumMod val="75000"/>
                    <a:lumOff val="25000"/>
                  </a:schemeClr>
                </a:solidFill>
                <a:latin typeface="微软雅黑" panose="020B0503020204020204" pitchFamily="34" charset="-122"/>
              </a:rPr>
              <a:t>对新能源车船，免征车船税。纯电动乘用车和燃料电池乘用车不属于车船税征税范围，对其不征车船税。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8.</a:t>
            </a:r>
            <a:r>
              <a:rPr lang="zh-CN" altLang="en-US" sz="1600" dirty="0">
                <a:solidFill>
                  <a:schemeClr val="tx1">
                    <a:lumMod val="75000"/>
                    <a:lumOff val="25000"/>
                  </a:schemeClr>
                </a:solidFill>
                <a:latin typeface="微软雅黑" panose="020B0503020204020204" pitchFamily="34" charset="-122"/>
              </a:rPr>
              <a:t>省、自治区、直辖市人民政府根据当地实际情况，可以对公共交通车船、农村居民拥有并主要在农村地区使用的摩托车、三轮汽车和低速载货汽车定期减征或者免征车船税。</a:t>
            </a:r>
          </a:p>
        </p:txBody>
      </p:sp>
    </p:spTree>
    <p:extLst>
      <p:ext uri="{BB962C8B-B14F-4D97-AF65-F5344CB8AC3E}">
        <p14:creationId xmlns:p14="http://schemas.microsoft.com/office/powerpoint/2010/main" val="418624438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0D7DC4-3903-BD0A-DD22-F7115EBF11D4}"/>
            </a:ext>
          </a:extLst>
        </p:cNvPr>
        <p:cNvGrpSpPr/>
        <p:nvPr/>
      </p:nvGrpSpPr>
      <p:grpSpPr>
        <a:xfrm>
          <a:off x="0" y="0"/>
          <a:ext cx="0" cy="0"/>
          <a:chOff x="0" y="0"/>
          <a:chExt cx="0" cy="0"/>
        </a:xfrm>
      </p:grpSpPr>
      <p:sp>
        <p:nvSpPr>
          <p:cNvPr id="2" name="文本框 17">
            <a:extLst>
              <a:ext uri="{FF2B5EF4-FFF2-40B4-BE49-F238E27FC236}">
                <a16:creationId xmlns:a16="http://schemas.microsoft.com/office/drawing/2014/main" id="{8DD08C4B-E98F-7353-D1FF-54CC05F68FFD}"/>
              </a:ext>
            </a:extLst>
          </p:cNvPr>
          <p:cNvSpPr txBox="1"/>
          <p:nvPr/>
        </p:nvSpPr>
        <p:spPr bwMode="auto">
          <a:xfrm>
            <a:off x="612000" y="972000"/>
            <a:ext cx="7920000" cy="2484911"/>
          </a:xfrm>
          <a:prstGeom prst="rect">
            <a:avLst/>
          </a:prstGeom>
          <a:noFill/>
        </p:spPr>
        <p:txBody>
          <a:bodyPr wrap="square" lIns="68580" tIns="34290" rIns="68580" bIns="34290">
            <a:spAutoFit/>
          </a:bodyPr>
          <a:lstStyle/>
          <a:p>
            <a:pPr>
              <a:lnSpc>
                <a:spcPct val="120000"/>
              </a:lnSpc>
              <a:spcAft>
                <a:spcPts val="600"/>
              </a:spcAft>
              <a:defRPr/>
            </a:pP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学习目标</a:t>
            </a:r>
            <a:r>
              <a:rPr lang="en-US" altLang="zh-CN" sz="1600" b="1"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通过本章学习，了解其他税种，关注不同税种的功能，并掌握不同税种的计算和征收管理，具体包括：资源税、环境保护税、车辆购置税、车船税、土地增值税、房产税、契税、城镇土地使用税和耕地占用税。</a:t>
            </a:r>
            <a:endParaRPr lang="en-US" altLang="zh-CN" sz="1600" dirty="0">
              <a:solidFill>
                <a:schemeClr val="tx1">
                  <a:lumMod val="75000"/>
                  <a:lumOff val="25000"/>
                </a:schemeClr>
              </a:solidFill>
              <a:latin typeface="微软雅黑" panose="020B0503020204020204" pitchFamily="34" charset="-122"/>
            </a:endParaRPr>
          </a:p>
          <a:p>
            <a:pPr>
              <a:lnSpc>
                <a:spcPct val="120000"/>
              </a:lnSpc>
              <a:spcAft>
                <a:spcPts val="600"/>
              </a:spcAft>
              <a:defRPr/>
            </a:pP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思政目标</a:t>
            </a:r>
            <a:r>
              <a:rPr lang="en-US" altLang="zh-CN" sz="1600" b="1"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党的二十大报告明确指出，“推动经济社会发展绿色化、低碳化是实现高质量发展的关键环节”。本章以</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推动高质量发展的绿色税收体系完善</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为思政案例，通过讲解我国绿色税收体系的建设、征管实践及成效，让学生理解绿色税收体系在推动经济社会发展全面绿色转型中的重要性，激发其环保意识，增强社会责任感，为实现美丽中国目标贡献自己的力量。</a:t>
            </a:r>
          </a:p>
        </p:txBody>
      </p:sp>
    </p:spTree>
    <p:extLst>
      <p:ext uri="{BB962C8B-B14F-4D97-AF65-F5344CB8AC3E}">
        <p14:creationId xmlns:p14="http://schemas.microsoft.com/office/powerpoint/2010/main" val="3014942063"/>
      </p:ext>
    </p:extLst>
  </p:cSld>
  <p:clrMapOvr>
    <a:masterClrMapping/>
  </p:clrMapOvr>
  <mc:AlternateContent xmlns:mc="http://schemas.openxmlformats.org/markup-compatibility/2006" xmlns:p14="http://schemas.microsoft.com/office/powerpoint/2010/main">
    <mc:Choice Requires="p14">
      <p:transition spd="slow" p14:dur="125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907A93-B49F-F7DA-D1BC-F23FE327B0E4}"/>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C16C6B7C-30F2-6864-1F7F-DEA98DB8F518}"/>
              </a:ext>
            </a:extLst>
          </p:cNvPr>
          <p:cNvSpPr txBox="1"/>
          <p:nvPr/>
        </p:nvSpPr>
        <p:spPr>
          <a:xfrm>
            <a:off x="2403674" y="299722"/>
            <a:ext cx="4336652"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五、征收管理</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BB740990-BFBC-75EE-7A26-41A248F03C36}"/>
              </a:ext>
            </a:extLst>
          </p:cNvPr>
          <p:cNvSpPr txBox="1"/>
          <p:nvPr/>
        </p:nvSpPr>
        <p:spPr>
          <a:xfrm>
            <a:off x="612000" y="959969"/>
            <a:ext cx="7920000" cy="3840667"/>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（一）纳税期限</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车船税纳税义务发生时间为取得车船所有权或者管理权的当月。以购买车船的发票或其他证明文件所载日期的当月为准。</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（二）纳税地点</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车船税的纳税地点为车船的登记地或者车船税扣缴义务人所在地。</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扣缴义务人代收代缴车船税的，纳税地点为扣缴义务人所在地。</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纳税人自行申报缴纳车船税的，纳税地点为车船登记地的主管税务机关所在地。</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依法不需要办理登记的车船，其车船税的纳税地点为车船的所有人或者管理人所在地。</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（三）纳税申报</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车船税按年申报，分月计算，一次性缴纳。纳税年度为公历</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月</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日至</a:t>
            </a:r>
            <a:r>
              <a:rPr lang="en-US" altLang="zh-CN" sz="1600" dirty="0">
                <a:solidFill>
                  <a:schemeClr val="tx1">
                    <a:lumMod val="75000"/>
                    <a:lumOff val="25000"/>
                  </a:schemeClr>
                </a:solidFill>
                <a:latin typeface="微软雅黑" panose="020B0503020204020204" pitchFamily="34" charset="-122"/>
              </a:rPr>
              <a:t>12</a:t>
            </a:r>
            <a:r>
              <a:rPr lang="zh-CN" altLang="en-US" sz="1600" dirty="0">
                <a:solidFill>
                  <a:schemeClr val="tx1">
                    <a:lumMod val="75000"/>
                    <a:lumOff val="25000"/>
                  </a:schemeClr>
                </a:solidFill>
                <a:latin typeface="微软雅黑" panose="020B0503020204020204" pitchFamily="34" charset="-122"/>
              </a:rPr>
              <a:t>月</a:t>
            </a:r>
            <a:r>
              <a:rPr lang="en-US" altLang="zh-CN" sz="1600" dirty="0">
                <a:solidFill>
                  <a:schemeClr val="tx1">
                    <a:lumMod val="75000"/>
                    <a:lumOff val="25000"/>
                  </a:schemeClr>
                </a:solidFill>
                <a:latin typeface="微软雅黑" panose="020B0503020204020204" pitchFamily="34" charset="-122"/>
              </a:rPr>
              <a:t>31</a:t>
            </a:r>
            <a:r>
              <a:rPr lang="zh-CN" altLang="en-US" sz="1600" dirty="0">
                <a:solidFill>
                  <a:schemeClr val="tx1">
                    <a:lumMod val="75000"/>
                    <a:lumOff val="25000"/>
                  </a:schemeClr>
                </a:solidFill>
                <a:latin typeface="微软雅黑" panose="020B0503020204020204" pitchFamily="34" charset="-122"/>
              </a:rPr>
              <a:t>日。具体申报纳税期限由省、自治区、直辖市人民政府规定。</a:t>
            </a:r>
          </a:p>
        </p:txBody>
      </p:sp>
    </p:spTree>
    <p:extLst>
      <p:ext uri="{BB962C8B-B14F-4D97-AF65-F5344CB8AC3E}">
        <p14:creationId xmlns:p14="http://schemas.microsoft.com/office/powerpoint/2010/main" val="324857338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9F967F-137D-AC5A-1E74-636C4299E795}"/>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5A522602-BEC7-F0BB-C0F3-60E6EDC9E82E}"/>
              </a:ext>
            </a:extLst>
          </p:cNvPr>
          <p:cNvGrpSpPr/>
          <p:nvPr/>
        </p:nvGrpSpPr>
        <p:grpSpPr>
          <a:xfrm>
            <a:off x="1145002" y="1249593"/>
            <a:ext cx="1788430" cy="1788430"/>
            <a:chOff x="4240335" y="3008435"/>
            <a:chExt cx="3711332" cy="3711332"/>
          </a:xfrm>
        </p:grpSpPr>
        <p:sp>
          <p:nvSpPr>
            <p:cNvPr id="3" name="椭圆 2">
              <a:extLst>
                <a:ext uri="{FF2B5EF4-FFF2-40B4-BE49-F238E27FC236}">
                  <a16:creationId xmlns:a16="http://schemas.microsoft.com/office/drawing/2014/main" id="{CC159FC4-A247-5F2C-3153-D0C098AF8C19}"/>
                </a:ext>
              </a:extLst>
            </p:cNvPr>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a:extLst>
                <a:ext uri="{FF2B5EF4-FFF2-40B4-BE49-F238E27FC236}">
                  <a16:creationId xmlns:a16="http://schemas.microsoft.com/office/drawing/2014/main" id="{AB137DDC-3E8F-5AEB-6D02-1A08444E8D27}"/>
                </a:ext>
              </a:extLst>
            </p:cNvPr>
            <p:cNvGrpSpPr/>
            <p:nvPr/>
          </p:nvGrpSpPr>
          <p:grpSpPr>
            <a:xfrm>
              <a:off x="4710169" y="3478269"/>
              <a:ext cx="2771663" cy="2771663"/>
              <a:chOff x="2193191" y="1899415"/>
              <a:chExt cx="2421376" cy="2421376"/>
            </a:xfrm>
            <a:effectLst/>
          </p:grpSpPr>
          <p:sp>
            <p:nvSpPr>
              <p:cNvPr id="5" name="椭圆 4">
                <a:extLst>
                  <a:ext uri="{FF2B5EF4-FFF2-40B4-BE49-F238E27FC236}">
                    <a16:creationId xmlns:a16="http://schemas.microsoft.com/office/drawing/2014/main" id="{1D669B07-034F-BC96-6FCE-A7077968AD98}"/>
                  </a:ext>
                </a:extLst>
              </p:cNvPr>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a:extLst>
                  <a:ext uri="{FF2B5EF4-FFF2-40B4-BE49-F238E27FC236}">
                    <a16:creationId xmlns:a16="http://schemas.microsoft.com/office/drawing/2014/main" id="{E581BE19-CA51-1769-656F-FC58C083EEDD}"/>
                  </a:ext>
                </a:extLst>
              </p:cNvPr>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a:extLst>
              <a:ext uri="{FF2B5EF4-FFF2-40B4-BE49-F238E27FC236}">
                <a16:creationId xmlns:a16="http://schemas.microsoft.com/office/drawing/2014/main" id="{97870915-C759-2A73-EFCA-B4411A4A870C}"/>
              </a:ext>
            </a:extLst>
          </p:cNvPr>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a:extLst>
              <a:ext uri="{FF2B5EF4-FFF2-40B4-BE49-F238E27FC236}">
                <a16:creationId xmlns:a16="http://schemas.microsoft.com/office/drawing/2014/main" id="{F393F72A-8E8D-4A5F-5266-570F9469220A}"/>
              </a:ext>
            </a:extLst>
          </p:cNvPr>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a:extLst>
              <a:ext uri="{FF2B5EF4-FFF2-40B4-BE49-F238E27FC236}">
                <a16:creationId xmlns:a16="http://schemas.microsoft.com/office/drawing/2014/main" id="{4B6F7A24-A05D-4A67-4871-16EC88C103F1}"/>
              </a:ext>
            </a:extLst>
          </p:cNvPr>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05</a:t>
            </a:r>
            <a:endParaRPr lang="zh-CN" altLang="en-US" sz="7200" dirty="0">
              <a:solidFill>
                <a:srgbClr val="0070C0"/>
              </a:solidFill>
              <a:latin typeface="Impact" panose="020B0806030902050204" pitchFamily="34" charset="0"/>
            </a:endParaRPr>
          </a:p>
        </p:txBody>
      </p:sp>
      <p:sp>
        <p:nvSpPr>
          <p:cNvPr id="18" name="文本框 17">
            <a:extLst>
              <a:ext uri="{FF2B5EF4-FFF2-40B4-BE49-F238E27FC236}">
                <a16:creationId xmlns:a16="http://schemas.microsoft.com/office/drawing/2014/main" id="{01F10B6F-1386-8A09-B2B3-BAF27953821B}"/>
              </a:ext>
            </a:extLst>
          </p:cNvPr>
          <p:cNvSpPr txBox="1"/>
          <p:nvPr/>
        </p:nvSpPr>
        <p:spPr>
          <a:xfrm>
            <a:off x="2899391" y="2833300"/>
            <a:ext cx="2486156"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土地增值税法</a:t>
            </a:r>
          </a:p>
        </p:txBody>
      </p:sp>
      <p:grpSp>
        <p:nvGrpSpPr>
          <p:cNvPr id="29" name="组合 28">
            <a:extLst>
              <a:ext uri="{FF2B5EF4-FFF2-40B4-BE49-F238E27FC236}">
                <a16:creationId xmlns:a16="http://schemas.microsoft.com/office/drawing/2014/main" id="{BA652135-63CF-11A7-E327-0593C16CBD5D}"/>
              </a:ext>
            </a:extLst>
          </p:cNvPr>
          <p:cNvGrpSpPr/>
          <p:nvPr/>
        </p:nvGrpSpPr>
        <p:grpSpPr>
          <a:xfrm>
            <a:off x="1808118" y="1956295"/>
            <a:ext cx="518562" cy="353252"/>
            <a:chOff x="4895160" y="4287159"/>
            <a:chExt cx="571418" cy="389258"/>
          </a:xfrm>
          <a:solidFill>
            <a:srgbClr val="0070C0"/>
          </a:solidFill>
        </p:grpSpPr>
        <p:sp>
          <p:nvSpPr>
            <p:cNvPr id="30" name="Freeform 327">
              <a:extLst>
                <a:ext uri="{FF2B5EF4-FFF2-40B4-BE49-F238E27FC236}">
                  <a16:creationId xmlns:a16="http://schemas.microsoft.com/office/drawing/2014/main" id="{A2D13594-86AB-81F2-AFBE-1B2E1E021842}"/>
                </a:ext>
              </a:extLst>
            </p:cNvPr>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1" name="Rectangle 328">
              <a:extLst>
                <a:ext uri="{FF2B5EF4-FFF2-40B4-BE49-F238E27FC236}">
                  <a16:creationId xmlns:a16="http://schemas.microsoft.com/office/drawing/2014/main" id="{A2F2220F-5DC4-040D-2C4A-035080459EB9}"/>
                </a:ext>
              </a:extLst>
            </p:cNvPr>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2" name="Rectangle 329">
              <a:extLst>
                <a:ext uri="{FF2B5EF4-FFF2-40B4-BE49-F238E27FC236}">
                  <a16:creationId xmlns:a16="http://schemas.microsoft.com/office/drawing/2014/main" id="{E9DF41EC-F98E-025C-7F4A-AFA82797B6A2}"/>
                </a:ext>
              </a:extLst>
            </p:cNvPr>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3" name="Rectangle 330">
              <a:extLst>
                <a:ext uri="{FF2B5EF4-FFF2-40B4-BE49-F238E27FC236}">
                  <a16:creationId xmlns:a16="http://schemas.microsoft.com/office/drawing/2014/main" id="{015A77EE-4C8C-7BD2-0E3A-0793316C8DDA}"/>
                </a:ext>
              </a:extLst>
            </p:cNvPr>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4" name="Rectangle 331">
              <a:extLst>
                <a:ext uri="{FF2B5EF4-FFF2-40B4-BE49-F238E27FC236}">
                  <a16:creationId xmlns:a16="http://schemas.microsoft.com/office/drawing/2014/main" id="{F12B7BBC-6946-E95A-B8CF-438FA14EC6D7}"/>
                </a:ext>
              </a:extLst>
            </p:cNvPr>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5" name="Rectangle 332">
              <a:extLst>
                <a:ext uri="{FF2B5EF4-FFF2-40B4-BE49-F238E27FC236}">
                  <a16:creationId xmlns:a16="http://schemas.microsoft.com/office/drawing/2014/main" id="{EB01B326-F45F-F7D1-03A8-DF23DEF098C2}"/>
                </a:ext>
              </a:extLst>
            </p:cNvPr>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6" name="Freeform 333">
              <a:extLst>
                <a:ext uri="{FF2B5EF4-FFF2-40B4-BE49-F238E27FC236}">
                  <a16:creationId xmlns:a16="http://schemas.microsoft.com/office/drawing/2014/main" id="{877B2B07-2DEA-1F64-6279-7B75DD4C911C}"/>
                </a:ext>
              </a:extLst>
            </p:cNvPr>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7" name="Freeform 334">
              <a:extLst>
                <a:ext uri="{FF2B5EF4-FFF2-40B4-BE49-F238E27FC236}">
                  <a16:creationId xmlns:a16="http://schemas.microsoft.com/office/drawing/2014/main" id="{8B13EBD4-6992-F655-C5FF-8B2F10DD83C5}"/>
                </a:ext>
              </a:extLst>
            </p:cNvPr>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8" name="Freeform 335">
              <a:extLst>
                <a:ext uri="{FF2B5EF4-FFF2-40B4-BE49-F238E27FC236}">
                  <a16:creationId xmlns:a16="http://schemas.microsoft.com/office/drawing/2014/main" id="{9D91D841-F967-4C22-8879-D66CF2119CD7}"/>
                </a:ext>
              </a:extLst>
            </p:cNvPr>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Tree>
    <p:extLst>
      <p:ext uri="{BB962C8B-B14F-4D97-AF65-F5344CB8AC3E}">
        <p14:creationId xmlns:p14="http://schemas.microsoft.com/office/powerpoint/2010/main" val="1515769053"/>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75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25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85C1B8-53F8-1E40-B825-2EC3A74C8DE1}"/>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9B6B8EC2-913D-DF24-D831-D4B8248F60FF}"/>
              </a:ext>
            </a:extLst>
          </p:cNvPr>
          <p:cNvSpPr txBox="1"/>
          <p:nvPr/>
        </p:nvSpPr>
        <p:spPr>
          <a:xfrm>
            <a:off x="2403674" y="299722"/>
            <a:ext cx="4336652"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一、纳税义务人与征税范围</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13B2B912-57E6-2EE6-1E6D-E4900F3AB8F6}"/>
              </a:ext>
            </a:extLst>
          </p:cNvPr>
          <p:cNvSpPr txBox="1"/>
          <p:nvPr/>
        </p:nvSpPr>
        <p:spPr>
          <a:xfrm>
            <a:off x="612000" y="972000"/>
            <a:ext cx="7920000" cy="3314369"/>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（一）纳税义务人</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土地增值税的纳税义务人为转让国有土地使用权、地上的建筑及其附着物（以下简称转让房地产）并取得收入的单位和个人。单位包括各类企业、事业单位、国家机关和社会团体及其他组织；个人包括个体经营者和其他个人。</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（二）征税范围</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基本征税范围</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土地增值税是对转让国有土地使用权及其地上建筑物和附着物的行为征税，不包括国有土地使用权出让所取得的收入。</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土地增值税的基本范围包括：转让国有土地使用权、地上的建筑物及其附着物连同国有土地使用权一并转让和存量房地产的买卖。</a:t>
            </a:r>
          </a:p>
        </p:txBody>
      </p:sp>
    </p:spTree>
    <p:extLst>
      <p:ext uri="{BB962C8B-B14F-4D97-AF65-F5344CB8AC3E}">
        <p14:creationId xmlns:p14="http://schemas.microsoft.com/office/powerpoint/2010/main" val="180993576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43CAA9-E1AE-9FD0-7FD9-D988818C2740}"/>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661F3E29-679C-7997-A65D-4E22F8D3629E}"/>
              </a:ext>
            </a:extLst>
          </p:cNvPr>
          <p:cNvSpPr txBox="1"/>
          <p:nvPr/>
        </p:nvSpPr>
        <p:spPr>
          <a:xfrm>
            <a:off x="2403674" y="299722"/>
            <a:ext cx="4336652"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一、纳税义务人与征税范围</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3154EADF-A10A-8689-45CC-0E71709BE37B}"/>
              </a:ext>
            </a:extLst>
          </p:cNvPr>
          <p:cNvSpPr txBox="1"/>
          <p:nvPr/>
        </p:nvSpPr>
        <p:spPr>
          <a:xfrm>
            <a:off x="612000" y="972000"/>
            <a:ext cx="7920000" cy="3751412"/>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特殊征税范围。</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）房地产的继承，虽然发生了房地产的权属变更，但作为房产产权、土地使用权的原所有人（即被继承人）并没有因为权属变更而取得任何收入。不属于土地增值税的征税范围。</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房地产的赠与，仅针对以下情况：①房产所有人、土地使用权所有人将房屋产权、土地使用权赠与直系亲属或承担直接赡养义务人的。②房产所有人、土地使用权所有人通过中国境内非营利的社会团体、国家机关将房屋产权、土地使用权赠与教育、民政和其他社会福利、公益事业的。这样的房地产的赠与虽发生了房地产的权属变更，但作为房产所有人、土地使用权的所有人并没有因为权属的转让而取得任何收入。不属于土地增值税的征税范围。</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）房地产的出租，出租人虽取得了收入，但没有发生房产产权、土地使用权的转让。因此，不属于土地增值税的征税范围。</a:t>
            </a:r>
          </a:p>
        </p:txBody>
      </p:sp>
    </p:spTree>
    <p:extLst>
      <p:ext uri="{BB962C8B-B14F-4D97-AF65-F5344CB8AC3E}">
        <p14:creationId xmlns:p14="http://schemas.microsoft.com/office/powerpoint/2010/main" val="27525152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EAA3FB-FAAE-C63E-18A2-74E41331DA3C}"/>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E941BC09-2473-5B94-0071-646CFD6E3F6F}"/>
              </a:ext>
            </a:extLst>
          </p:cNvPr>
          <p:cNvSpPr txBox="1"/>
          <p:nvPr/>
        </p:nvSpPr>
        <p:spPr>
          <a:xfrm>
            <a:off x="2403674" y="299722"/>
            <a:ext cx="4336652"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一、纳税义务人与征税范围</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70B367DC-E419-DD47-DD4A-9CC13108783F}"/>
              </a:ext>
            </a:extLst>
          </p:cNvPr>
          <p:cNvSpPr txBox="1"/>
          <p:nvPr/>
        </p:nvSpPr>
        <p:spPr>
          <a:xfrm>
            <a:off x="612000" y="972000"/>
            <a:ext cx="7920000" cy="4200765"/>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房地产的抵押，这种情况由于房产的产权、土地使用权在抵押期间并没有发生权属的变更，因此，对房地产的抵押，在抵押期间不征收土地增值税。待抵押期满后，视该房地产是否转移占有而确定是否征收土地增值税。对于以房地产抵债而发生房地产权属转让的，应列入土地增值税的征税范围。</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）房地产的交换，属于土地增值税的征税范围。但对个人之间互换自有居住用房地产的，经当地税务机关核实，可以免征土地增值税。</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6</a:t>
            </a:r>
            <a:r>
              <a:rPr lang="zh-CN" altLang="en-US" sz="1600" dirty="0">
                <a:solidFill>
                  <a:schemeClr val="tx1">
                    <a:lumMod val="75000"/>
                    <a:lumOff val="25000"/>
                  </a:schemeClr>
                </a:solidFill>
                <a:latin typeface="微软雅黑" panose="020B0503020204020204" pitchFamily="34" charset="-122"/>
              </a:rPr>
              <a:t>）合作建房。对于一方出地，一方出资金，双方合作建房，建成后按比例分房自用的，暂免征收土地增值税；建成后转让的，应征收土地增值税。</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7</a:t>
            </a:r>
            <a:r>
              <a:rPr lang="zh-CN" altLang="en-US" sz="1600" dirty="0">
                <a:solidFill>
                  <a:schemeClr val="tx1">
                    <a:lumMod val="75000"/>
                    <a:lumOff val="25000"/>
                  </a:schemeClr>
                </a:solidFill>
                <a:latin typeface="微软雅黑" panose="020B0503020204020204" pitchFamily="34" charset="-122"/>
              </a:rPr>
              <a:t>）房地产的代建行为，对于房地产开发公司而言，虽然取得了收入，但没有发生房地产权属的转移，其收入属于劳务收入性质，故不属于土地增值税的征税范围。</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8</a:t>
            </a:r>
            <a:r>
              <a:rPr lang="zh-CN" altLang="en-US" sz="1600" dirty="0">
                <a:solidFill>
                  <a:schemeClr val="tx1">
                    <a:lumMod val="75000"/>
                    <a:lumOff val="25000"/>
                  </a:schemeClr>
                </a:solidFill>
                <a:latin typeface="微软雅黑" panose="020B0503020204020204" pitchFamily="34" charset="-122"/>
              </a:rPr>
              <a:t>）房地产的重新评估，房地产虽然有增值，但其既没有发生房地产权属的转移，房产产权、土地使用权人也未取得收入，所以不属于土地增值税的征税范围。</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183553984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8BF017-82CC-4251-DF63-C6D827678392}"/>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2F47E772-8429-2702-4FA7-E5601E8AAA18}"/>
              </a:ext>
            </a:extLst>
          </p:cNvPr>
          <p:cNvSpPr txBox="1"/>
          <p:nvPr/>
        </p:nvSpPr>
        <p:spPr>
          <a:xfrm>
            <a:off x="2403674" y="299722"/>
            <a:ext cx="4336652"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二、税率</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E4298AB9-BBAD-1DF3-89E6-D9E11B9D737D}"/>
              </a:ext>
            </a:extLst>
          </p:cNvPr>
          <p:cNvSpPr txBox="1"/>
          <p:nvPr/>
        </p:nvSpPr>
        <p:spPr>
          <a:xfrm>
            <a:off x="612000" y="972000"/>
            <a:ext cx="7920000" cy="2132507"/>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土地增值税实行四级超率累进税率：</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增值额未超过扣除项目金额</a:t>
            </a:r>
            <a:r>
              <a:rPr lang="en-US" altLang="zh-CN" sz="1600" dirty="0">
                <a:solidFill>
                  <a:schemeClr val="tx1">
                    <a:lumMod val="75000"/>
                    <a:lumOff val="25000"/>
                  </a:schemeClr>
                </a:solidFill>
                <a:latin typeface="微软雅黑" panose="020B0503020204020204" pitchFamily="34" charset="-122"/>
              </a:rPr>
              <a:t>50%</a:t>
            </a:r>
            <a:r>
              <a:rPr lang="zh-CN" altLang="en-US" sz="1600" dirty="0">
                <a:solidFill>
                  <a:schemeClr val="tx1">
                    <a:lumMod val="75000"/>
                    <a:lumOff val="25000"/>
                  </a:schemeClr>
                </a:solidFill>
                <a:latin typeface="微软雅黑" panose="020B0503020204020204" pitchFamily="34" charset="-122"/>
              </a:rPr>
              <a:t>部分，税率为</a:t>
            </a:r>
            <a:r>
              <a:rPr lang="en-US" altLang="zh-CN" sz="1600" dirty="0">
                <a:solidFill>
                  <a:schemeClr val="tx1">
                    <a:lumMod val="75000"/>
                    <a:lumOff val="25000"/>
                  </a:schemeClr>
                </a:solidFill>
                <a:latin typeface="微软雅黑" panose="020B0503020204020204" pitchFamily="34" charset="-122"/>
              </a:rPr>
              <a:t>30%</a:t>
            </a:r>
            <a:r>
              <a:rPr lang="zh-CN" altLang="en-US" sz="1600" dirty="0">
                <a:solidFill>
                  <a:schemeClr val="tx1">
                    <a:lumMod val="75000"/>
                    <a:lumOff val="25000"/>
                  </a:schemeClr>
                </a:solidFill>
                <a:latin typeface="微软雅黑" panose="020B0503020204020204" pitchFamily="34" charset="-122"/>
              </a:rPr>
              <a:t>。</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增值额超过扣除项目金额</a:t>
            </a:r>
            <a:r>
              <a:rPr lang="en-US" altLang="zh-CN" sz="1600" dirty="0">
                <a:solidFill>
                  <a:schemeClr val="tx1">
                    <a:lumMod val="75000"/>
                    <a:lumOff val="25000"/>
                  </a:schemeClr>
                </a:solidFill>
                <a:latin typeface="微软雅黑" panose="020B0503020204020204" pitchFamily="34" charset="-122"/>
              </a:rPr>
              <a:t>50%</a:t>
            </a:r>
            <a:r>
              <a:rPr lang="zh-CN" altLang="en-US" sz="1600" dirty="0">
                <a:solidFill>
                  <a:schemeClr val="tx1">
                    <a:lumMod val="75000"/>
                    <a:lumOff val="25000"/>
                  </a:schemeClr>
                </a:solidFill>
                <a:latin typeface="微软雅黑" panose="020B0503020204020204" pitchFamily="34" charset="-122"/>
              </a:rPr>
              <a:t>未超过扣除项目金额</a:t>
            </a:r>
            <a:r>
              <a:rPr lang="en-US" altLang="zh-CN" sz="1600" dirty="0">
                <a:solidFill>
                  <a:schemeClr val="tx1">
                    <a:lumMod val="75000"/>
                    <a:lumOff val="25000"/>
                  </a:schemeClr>
                </a:solidFill>
                <a:latin typeface="微软雅黑" panose="020B0503020204020204" pitchFamily="34" charset="-122"/>
              </a:rPr>
              <a:t>100%</a:t>
            </a:r>
            <a:r>
              <a:rPr lang="zh-CN" altLang="en-US" sz="1600" dirty="0">
                <a:solidFill>
                  <a:schemeClr val="tx1">
                    <a:lumMod val="75000"/>
                    <a:lumOff val="25000"/>
                  </a:schemeClr>
                </a:solidFill>
                <a:latin typeface="微软雅黑" panose="020B0503020204020204" pitchFamily="34" charset="-122"/>
              </a:rPr>
              <a:t>部分，税率为</a:t>
            </a:r>
            <a:r>
              <a:rPr lang="en-US" altLang="zh-CN" sz="1600" dirty="0">
                <a:solidFill>
                  <a:schemeClr val="tx1">
                    <a:lumMod val="75000"/>
                    <a:lumOff val="25000"/>
                  </a:schemeClr>
                </a:solidFill>
                <a:latin typeface="微软雅黑" panose="020B0503020204020204" pitchFamily="34" charset="-122"/>
              </a:rPr>
              <a:t>40%</a:t>
            </a:r>
            <a:r>
              <a:rPr lang="zh-CN" altLang="en-US" sz="1600" dirty="0">
                <a:solidFill>
                  <a:schemeClr val="tx1">
                    <a:lumMod val="75000"/>
                    <a:lumOff val="25000"/>
                  </a:schemeClr>
                </a:solidFill>
                <a:latin typeface="微软雅黑" panose="020B0503020204020204" pitchFamily="34" charset="-122"/>
              </a:rPr>
              <a:t>。</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增值额超过扣除项目金额</a:t>
            </a:r>
            <a:r>
              <a:rPr lang="en-US" altLang="zh-CN" sz="1600" dirty="0">
                <a:solidFill>
                  <a:schemeClr val="tx1">
                    <a:lumMod val="75000"/>
                    <a:lumOff val="25000"/>
                  </a:schemeClr>
                </a:solidFill>
                <a:latin typeface="微软雅黑" panose="020B0503020204020204" pitchFamily="34" charset="-122"/>
              </a:rPr>
              <a:t>100%</a:t>
            </a:r>
            <a:r>
              <a:rPr lang="zh-CN" altLang="en-US" sz="1600" dirty="0">
                <a:solidFill>
                  <a:schemeClr val="tx1">
                    <a:lumMod val="75000"/>
                    <a:lumOff val="25000"/>
                  </a:schemeClr>
                </a:solidFill>
                <a:latin typeface="微软雅黑" panose="020B0503020204020204" pitchFamily="34" charset="-122"/>
              </a:rPr>
              <a:t>未超过扣除项目金额</a:t>
            </a:r>
            <a:r>
              <a:rPr lang="en-US" altLang="zh-CN" sz="1600" dirty="0">
                <a:solidFill>
                  <a:schemeClr val="tx1">
                    <a:lumMod val="75000"/>
                    <a:lumOff val="25000"/>
                  </a:schemeClr>
                </a:solidFill>
                <a:latin typeface="微软雅黑" panose="020B0503020204020204" pitchFamily="34" charset="-122"/>
              </a:rPr>
              <a:t>200%</a:t>
            </a:r>
            <a:r>
              <a:rPr lang="zh-CN" altLang="en-US" sz="1600" dirty="0">
                <a:solidFill>
                  <a:schemeClr val="tx1">
                    <a:lumMod val="75000"/>
                    <a:lumOff val="25000"/>
                  </a:schemeClr>
                </a:solidFill>
                <a:latin typeface="微软雅黑" panose="020B0503020204020204" pitchFamily="34" charset="-122"/>
              </a:rPr>
              <a:t>部分，税率为</a:t>
            </a:r>
            <a:r>
              <a:rPr lang="en-US" altLang="zh-CN" sz="1600" dirty="0">
                <a:solidFill>
                  <a:schemeClr val="tx1">
                    <a:lumMod val="75000"/>
                    <a:lumOff val="25000"/>
                  </a:schemeClr>
                </a:solidFill>
                <a:latin typeface="微软雅黑" panose="020B0503020204020204" pitchFamily="34" charset="-122"/>
              </a:rPr>
              <a:t>50%</a:t>
            </a:r>
            <a:r>
              <a:rPr lang="zh-CN" altLang="en-US" sz="1600" dirty="0">
                <a:solidFill>
                  <a:schemeClr val="tx1">
                    <a:lumMod val="75000"/>
                    <a:lumOff val="25000"/>
                  </a:schemeClr>
                </a:solidFill>
                <a:latin typeface="微软雅黑" panose="020B0503020204020204" pitchFamily="34" charset="-122"/>
              </a:rPr>
              <a:t>。</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增值额超过扣除项目金额</a:t>
            </a:r>
            <a:r>
              <a:rPr lang="en-US" altLang="zh-CN" sz="1600" dirty="0">
                <a:solidFill>
                  <a:schemeClr val="tx1">
                    <a:lumMod val="75000"/>
                    <a:lumOff val="25000"/>
                  </a:schemeClr>
                </a:solidFill>
                <a:latin typeface="微软雅黑" panose="020B0503020204020204" pitchFamily="34" charset="-122"/>
              </a:rPr>
              <a:t>200%</a:t>
            </a:r>
            <a:r>
              <a:rPr lang="zh-CN" altLang="en-US" sz="1600" dirty="0">
                <a:solidFill>
                  <a:schemeClr val="tx1">
                    <a:lumMod val="75000"/>
                    <a:lumOff val="25000"/>
                  </a:schemeClr>
                </a:solidFill>
                <a:latin typeface="微软雅黑" panose="020B0503020204020204" pitchFamily="34" charset="-122"/>
              </a:rPr>
              <a:t>部分，税率为</a:t>
            </a:r>
            <a:r>
              <a:rPr lang="en-US" altLang="zh-CN" sz="1600" dirty="0">
                <a:solidFill>
                  <a:schemeClr val="tx1">
                    <a:lumMod val="75000"/>
                    <a:lumOff val="25000"/>
                  </a:schemeClr>
                </a:solidFill>
                <a:latin typeface="微软雅黑" panose="020B0503020204020204" pitchFamily="34" charset="-122"/>
              </a:rPr>
              <a:t>60%</a:t>
            </a:r>
            <a:r>
              <a:rPr lang="zh-CN" altLang="en-US" sz="1600" dirty="0">
                <a:solidFill>
                  <a:schemeClr val="tx1">
                    <a:lumMod val="75000"/>
                    <a:lumOff val="25000"/>
                  </a:schemeClr>
                </a:solidFill>
                <a:latin typeface="微软雅黑" panose="020B0503020204020204" pitchFamily="34" charset="-122"/>
              </a:rPr>
              <a:t>。</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graphicFrame>
        <p:nvGraphicFramePr>
          <p:cNvPr id="2" name="表格 1">
            <a:extLst>
              <a:ext uri="{FF2B5EF4-FFF2-40B4-BE49-F238E27FC236}">
                <a16:creationId xmlns:a16="http://schemas.microsoft.com/office/drawing/2014/main" id="{1B7CBFA6-2924-719A-212E-82017A8F3E8D}"/>
              </a:ext>
            </a:extLst>
          </p:cNvPr>
          <p:cNvGraphicFramePr>
            <a:graphicFrameLocks noGrp="1"/>
          </p:cNvGraphicFramePr>
          <p:nvPr>
            <p:extLst>
              <p:ext uri="{D42A27DB-BD31-4B8C-83A1-F6EECF244321}">
                <p14:modId xmlns:p14="http://schemas.microsoft.com/office/powerpoint/2010/main" val="3133957658"/>
              </p:ext>
            </p:extLst>
          </p:nvPr>
        </p:nvGraphicFramePr>
        <p:xfrm>
          <a:off x="612000" y="2848562"/>
          <a:ext cx="7340874" cy="2132505"/>
        </p:xfrm>
        <a:graphic>
          <a:graphicData uri="http://schemas.openxmlformats.org/drawingml/2006/table">
            <a:tbl>
              <a:tblPr firstRow="1" firstCol="1" bandRow="1"/>
              <a:tblGrid>
                <a:gridCol w="581447">
                  <a:extLst>
                    <a:ext uri="{9D8B030D-6E8A-4147-A177-3AD203B41FA5}">
                      <a16:colId xmlns:a16="http://schemas.microsoft.com/office/drawing/2014/main" val="1745940675"/>
                    </a:ext>
                  </a:extLst>
                </a:gridCol>
                <a:gridCol w="3088129">
                  <a:extLst>
                    <a:ext uri="{9D8B030D-6E8A-4147-A177-3AD203B41FA5}">
                      <a16:colId xmlns:a16="http://schemas.microsoft.com/office/drawing/2014/main" val="2125035058"/>
                    </a:ext>
                  </a:extLst>
                </a:gridCol>
                <a:gridCol w="1835649">
                  <a:extLst>
                    <a:ext uri="{9D8B030D-6E8A-4147-A177-3AD203B41FA5}">
                      <a16:colId xmlns:a16="http://schemas.microsoft.com/office/drawing/2014/main" val="3529704568"/>
                    </a:ext>
                  </a:extLst>
                </a:gridCol>
                <a:gridCol w="1835649">
                  <a:extLst>
                    <a:ext uri="{9D8B030D-6E8A-4147-A177-3AD203B41FA5}">
                      <a16:colId xmlns:a16="http://schemas.microsoft.com/office/drawing/2014/main" val="2753562767"/>
                    </a:ext>
                  </a:extLst>
                </a:gridCol>
              </a:tblGrid>
              <a:tr h="426501">
                <a:tc>
                  <a:txBody>
                    <a:bodyPr/>
                    <a:lstStyle/>
                    <a:p>
                      <a:pPr algn="ctr"/>
                      <a:r>
                        <a:rPr lang="zh-CN" sz="1400" kern="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级数</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zh-CN" sz="1400" kern="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增值额与扣除项目金额的比率</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zh-CN" sz="1400" kern="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税率</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228600" algn="ctr"/>
                      <a:r>
                        <a:rPr lang="zh-CN" sz="1400" kern="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速算扣除系数</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48373214"/>
                  </a:ext>
                </a:extLst>
              </a:tr>
              <a:tr h="426501">
                <a:tc>
                  <a:txBody>
                    <a:bodyPr/>
                    <a:lstStyle/>
                    <a:p>
                      <a:pPr algn="ctr"/>
                      <a:r>
                        <a:rPr lang="en-US" sz="1400" kern="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1</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r>
                        <a:rPr lang="zh-CN" sz="1400" kern="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不超过</a:t>
                      </a:r>
                      <a:r>
                        <a:rPr lang="en-US" sz="1400" kern="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50%</a:t>
                      </a:r>
                      <a:r>
                        <a:rPr lang="zh-CN" sz="1400" kern="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的部分</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400" kern="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30</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400" kern="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0</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94127880"/>
                  </a:ext>
                </a:extLst>
              </a:tr>
              <a:tr h="426501">
                <a:tc>
                  <a:txBody>
                    <a:bodyPr/>
                    <a:lstStyle/>
                    <a:p>
                      <a:pPr algn="ctr"/>
                      <a:r>
                        <a:rPr lang="en-US" sz="1400" kern="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2</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r>
                        <a:rPr lang="zh-CN" sz="1400" kern="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超过</a:t>
                      </a:r>
                      <a:r>
                        <a:rPr lang="en-US" sz="1400" kern="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50%~100%</a:t>
                      </a:r>
                      <a:r>
                        <a:rPr lang="zh-CN" sz="1400" kern="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的部分</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400" kern="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40</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400" kern="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5</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30938687"/>
                  </a:ext>
                </a:extLst>
              </a:tr>
              <a:tr h="426501">
                <a:tc>
                  <a:txBody>
                    <a:bodyPr/>
                    <a:lstStyle/>
                    <a:p>
                      <a:pPr algn="ctr"/>
                      <a:r>
                        <a:rPr lang="en-US" sz="1400" kern="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3</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r>
                        <a:rPr lang="zh-CN" sz="1400" kern="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超过</a:t>
                      </a:r>
                      <a:r>
                        <a:rPr lang="en-US" sz="1400" kern="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100%~200%</a:t>
                      </a:r>
                      <a:r>
                        <a:rPr lang="zh-CN" sz="1400" kern="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的部分</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400" kern="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50</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400" kern="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15</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00406117"/>
                  </a:ext>
                </a:extLst>
              </a:tr>
              <a:tr h="426501">
                <a:tc>
                  <a:txBody>
                    <a:bodyPr/>
                    <a:lstStyle/>
                    <a:p>
                      <a:pPr algn="ctr"/>
                      <a:r>
                        <a:rPr lang="en-US" sz="1400" kern="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4</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r>
                        <a:rPr lang="zh-CN" sz="1400" kern="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超过</a:t>
                      </a:r>
                      <a:r>
                        <a:rPr lang="en-US" sz="1400" kern="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200%</a:t>
                      </a:r>
                      <a:r>
                        <a:rPr lang="zh-CN" sz="1400" kern="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的部分</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400" kern="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60</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400" kern="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35</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87076808"/>
                  </a:ext>
                </a:extLst>
              </a:tr>
            </a:tbl>
          </a:graphicData>
        </a:graphic>
      </p:graphicFrame>
    </p:spTree>
    <p:extLst>
      <p:ext uri="{BB962C8B-B14F-4D97-AF65-F5344CB8AC3E}">
        <p14:creationId xmlns:p14="http://schemas.microsoft.com/office/powerpoint/2010/main" val="227561995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088C2E-5E4E-1903-17EA-0E947B3CB20B}"/>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C763AAE6-0474-E39C-7138-9F77A71F1F4F}"/>
              </a:ext>
            </a:extLst>
          </p:cNvPr>
          <p:cNvSpPr txBox="1"/>
          <p:nvPr/>
        </p:nvSpPr>
        <p:spPr>
          <a:xfrm>
            <a:off x="2403674" y="299722"/>
            <a:ext cx="4336652"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三、应税收入与扣除项目</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F810481F-575E-DE04-8B96-6DD70BBE282B}"/>
              </a:ext>
            </a:extLst>
          </p:cNvPr>
          <p:cNvSpPr txBox="1"/>
          <p:nvPr/>
        </p:nvSpPr>
        <p:spPr>
          <a:xfrm>
            <a:off x="612000" y="972000"/>
            <a:ext cx="7920000" cy="4508542"/>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（一）应税收入</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纳税人转让房地产取得的应税收入（不含增值税），应包括转让房地产的全部价款及有关的经济收益。从收入的形式来看，包括货币收入、实物收入和其他收入。</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（二）扣除项目</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依据税法规定，在计算土地增值税的增值额时，准予从房地产转让收入额中减除下列相关项目金额：</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取得土地使用权所支付的金额</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①纳税人为取得土地使用权所支付的地价款。</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②纳税人在取得土地使用权时按国家统一规定缴纳的有关费用。</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房地产开发成本。</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房地产开发成本是指纳税人房地产开发项目实际发生的成本，包括土地的征用及拆迁补偿费、前期工程费、建筑安装工程费、基础设施费、公共配套设施费、开发间接费用等。</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164560480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52121D-C78E-1EA6-CAAB-C454B4CCA856}"/>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491CBD3E-5F43-DDB0-D829-35CA4887AD29}"/>
              </a:ext>
            </a:extLst>
          </p:cNvPr>
          <p:cNvSpPr txBox="1"/>
          <p:nvPr/>
        </p:nvSpPr>
        <p:spPr>
          <a:xfrm>
            <a:off x="2403674" y="299722"/>
            <a:ext cx="4336652"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三、应税收入与扣除项目</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8C5E8CBD-4E28-8300-19B5-CFDDFA053AE0}"/>
              </a:ext>
            </a:extLst>
          </p:cNvPr>
          <p:cNvSpPr txBox="1"/>
          <p:nvPr/>
        </p:nvSpPr>
        <p:spPr>
          <a:xfrm>
            <a:off x="612000" y="972000"/>
            <a:ext cx="7920000" cy="4508542"/>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房地产开发费用。</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房地产开发费用，是指与房地产开发项目有关的销售费用、管理费用和财务费用。</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与转让房地产有关的税金。</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与转让房地产有关的税金，是指在转让房地产时缴纳的城市维护建设税、印花税。因转让房地产缴纳的教育费附加，也可视同税金予以扣除。</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财政部确定的其他扣除项目。</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对从事房地产开发的纳税人，允许按取得土地使用权所支付的金额和房地产开发成本之</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和，加计</a:t>
            </a:r>
            <a:r>
              <a:rPr lang="en-US" altLang="zh-CN" sz="1600" dirty="0">
                <a:solidFill>
                  <a:schemeClr val="tx1">
                    <a:lumMod val="75000"/>
                    <a:lumOff val="25000"/>
                  </a:schemeClr>
                </a:solidFill>
                <a:latin typeface="微软雅黑" panose="020B0503020204020204" pitchFamily="34" charset="-122"/>
              </a:rPr>
              <a:t>20%</a:t>
            </a:r>
            <a:r>
              <a:rPr lang="zh-CN" altLang="en-US" sz="1600" dirty="0">
                <a:solidFill>
                  <a:schemeClr val="tx1">
                    <a:lumMod val="75000"/>
                    <a:lumOff val="25000"/>
                  </a:schemeClr>
                </a:solidFill>
                <a:latin typeface="微软雅黑" panose="020B0503020204020204" pitchFamily="34" charset="-122"/>
              </a:rPr>
              <a:t>扣除。</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6.</a:t>
            </a:r>
            <a:r>
              <a:rPr lang="zh-CN" altLang="en-US" sz="1600" dirty="0">
                <a:solidFill>
                  <a:schemeClr val="tx1">
                    <a:lumMod val="75000"/>
                    <a:lumOff val="25000"/>
                  </a:schemeClr>
                </a:solidFill>
                <a:latin typeface="微软雅黑" panose="020B0503020204020204" pitchFamily="34" charset="-122"/>
              </a:rPr>
              <a:t>旧房及建筑物的评估价格。</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纳税人转让旧房的，应按房屋及建筑物的评估价格、取得土地使用权所支付的地价款或出让金、按国家统一规定缴纳的有关费用和转让环节缴纳的税金作为扣除项目金额计征土地增值税。</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16795940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1ECFEC-1898-3546-3E16-FAC87D117C50}"/>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6F5229B8-675D-E941-912E-B6F2E51C50B1}"/>
              </a:ext>
            </a:extLst>
          </p:cNvPr>
          <p:cNvSpPr txBox="1"/>
          <p:nvPr/>
        </p:nvSpPr>
        <p:spPr>
          <a:xfrm>
            <a:off x="2403674" y="299722"/>
            <a:ext cx="4336652"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四、应纳税额的计算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84A46158-072C-8273-846E-A015ED14B316}"/>
              </a:ext>
            </a:extLst>
          </p:cNvPr>
          <p:cNvSpPr txBox="1"/>
          <p:nvPr/>
        </p:nvSpPr>
        <p:spPr>
          <a:xfrm>
            <a:off x="612000" y="972000"/>
            <a:ext cx="7920000" cy="3095847"/>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确定增值额是计算土地增值税的基础，增值额为纳税人转让房地产所取得的收入减除规定的扣除项目金额后的余额。</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土地增值税的计算公式为：</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应纳税额</a:t>
            </a:r>
            <a:r>
              <a:rPr lang="en-US" altLang="zh-CN" sz="1600" b="1" dirty="0">
                <a:solidFill>
                  <a:schemeClr val="tx1">
                    <a:lumMod val="75000"/>
                    <a:lumOff val="25000"/>
                  </a:schemeClr>
                </a:solidFill>
                <a:latin typeface="微软雅黑" panose="020B0503020204020204" pitchFamily="34" charset="-122"/>
              </a:rPr>
              <a:t>=Σ</a:t>
            </a:r>
            <a:r>
              <a:rPr lang="zh-CN" altLang="en-US" sz="1600" b="1" dirty="0">
                <a:solidFill>
                  <a:schemeClr val="tx1">
                    <a:lumMod val="75000"/>
                    <a:lumOff val="25000"/>
                  </a:schemeClr>
                </a:solidFill>
                <a:latin typeface="微软雅黑" panose="020B0503020204020204" pitchFamily="34" charset="-122"/>
              </a:rPr>
              <a:t>（每级距的土地增值额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适用税率）</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但在实际工作中，分步计算比较烦琐，一般可以采用速算扣除法计算。即计算土地增值</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税税额，可按增值额乘以适用的税率减去扣除项目金额乘以速算扣除系数的简便方法计算，具体方法如下：</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应纳税额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土地增值额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适用税率－扣除项目金额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速算扣除系数</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42662751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0DE02C-AE95-B852-F392-55A63AC4951D}"/>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3BA35097-FC37-8494-75B5-0EE8A7C0DBFF}"/>
              </a:ext>
            </a:extLst>
          </p:cNvPr>
          <p:cNvSpPr txBox="1"/>
          <p:nvPr/>
        </p:nvSpPr>
        <p:spPr>
          <a:xfrm>
            <a:off x="2403674" y="299722"/>
            <a:ext cx="4336652"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四、应纳税额的计算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FBA05096-7B91-6313-1818-FD140FFEC514}"/>
              </a:ext>
            </a:extLst>
          </p:cNvPr>
          <p:cNvSpPr txBox="1"/>
          <p:nvPr/>
        </p:nvSpPr>
        <p:spPr>
          <a:xfrm>
            <a:off x="612000" y="972000"/>
            <a:ext cx="7920000" cy="4213076"/>
          </a:xfrm>
          <a:prstGeom prst="rect">
            <a:avLst/>
          </a:prstGeom>
          <a:noFill/>
        </p:spPr>
        <p:txBody>
          <a:bodyPr wrap="square" lIns="0" tIns="0" rIns="0" bIns="0" rtlCol="0">
            <a:spAutoFit/>
          </a:bodyPr>
          <a:lstStyle/>
          <a:p>
            <a:pPr algn="just">
              <a:lnSpc>
                <a:spcPct val="120000"/>
              </a:lnSpc>
              <a:spcAft>
                <a:spcPts val="600"/>
              </a:spcAft>
            </a:pP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例</a:t>
            </a:r>
            <a:r>
              <a:rPr lang="en-US" altLang="zh-CN" sz="1600" b="1" dirty="0">
                <a:solidFill>
                  <a:schemeClr val="tx1">
                    <a:lumMod val="75000"/>
                    <a:lumOff val="25000"/>
                  </a:schemeClr>
                </a:solidFill>
                <a:latin typeface="微软雅黑" panose="020B0503020204020204" pitchFamily="34" charset="-122"/>
              </a:rPr>
              <a:t>8-8】</a:t>
            </a:r>
            <a:r>
              <a:rPr lang="zh-CN" altLang="en-US" sz="1600" dirty="0">
                <a:solidFill>
                  <a:schemeClr val="tx1">
                    <a:lumMod val="75000"/>
                    <a:lumOff val="25000"/>
                  </a:schemeClr>
                </a:solidFill>
                <a:latin typeface="微软雅黑" panose="020B0503020204020204" pitchFamily="34" charset="-122"/>
              </a:rPr>
              <a:t>假定某房地产开发公司转让商品房一栋，取得收入总额为</a:t>
            </a:r>
            <a:r>
              <a:rPr lang="en-US" altLang="zh-CN" sz="1600" dirty="0">
                <a:solidFill>
                  <a:schemeClr val="tx1">
                    <a:lumMod val="75000"/>
                    <a:lumOff val="25000"/>
                  </a:schemeClr>
                </a:solidFill>
                <a:latin typeface="微软雅黑" panose="020B0503020204020204" pitchFamily="34" charset="-122"/>
              </a:rPr>
              <a:t>1 000</a:t>
            </a:r>
            <a:r>
              <a:rPr lang="zh-CN" altLang="en-US" sz="1600" dirty="0">
                <a:solidFill>
                  <a:schemeClr val="tx1">
                    <a:lumMod val="75000"/>
                    <a:lumOff val="25000"/>
                  </a:schemeClr>
                </a:solidFill>
                <a:latin typeface="微软雅黑" panose="020B0503020204020204" pitchFamily="34" charset="-122"/>
              </a:rPr>
              <a:t>万元，应扣除的购买土地的金额、开发成本的金额、开发费用的金额、相关税金的金额、其他扣除金额合计为</a:t>
            </a:r>
            <a:r>
              <a:rPr lang="en-US" altLang="zh-CN" sz="1600" dirty="0">
                <a:solidFill>
                  <a:schemeClr val="tx1">
                    <a:lumMod val="75000"/>
                    <a:lumOff val="25000"/>
                  </a:schemeClr>
                </a:solidFill>
                <a:latin typeface="微软雅黑" panose="020B0503020204020204" pitchFamily="34" charset="-122"/>
              </a:rPr>
              <a:t>400</a:t>
            </a:r>
            <a:r>
              <a:rPr lang="zh-CN" altLang="en-US" sz="1600" dirty="0">
                <a:solidFill>
                  <a:schemeClr val="tx1">
                    <a:lumMod val="75000"/>
                    <a:lumOff val="25000"/>
                  </a:schemeClr>
                </a:solidFill>
                <a:latin typeface="微软雅黑" panose="020B0503020204020204" pitchFamily="34" charset="-122"/>
              </a:rPr>
              <a:t>万元。请计算该房地产开发公司应缴纳的土地增值税。</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）首先计算增值额：</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增值额</a:t>
            </a:r>
            <a:r>
              <a:rPr lang="en-US" altLang="zh-CN" sz="1600" dirty="0">
                <a:solidFill>
                  <a:schemeClr val="tx1">
                    <a:lumMod val="75000"/>
                    <a:lumOff val="25000"/>
                  </a:schemeClr>
                </a:solidFill>
                <a:latin typeface="微软雅黑" panose="020B0503020204020204" pitchFamily="34" charset="-122"/>
              </a:rPr>
              <a:t>=1 000</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400=600</a:t>
            </a:r>
            <a:r>
              <a:rPr lang="zh-CN" altLang="en-US" sz="1600" dirty="0">
                <a:solidFill>
                  <a:schemeClr val="tx1">
                    <a:lumMod val="75000"/>
                    <a:lumOff val="25000"/>
                  </a:schemeClr>
                </a:solidFill>
                <a:latin typeface="微软雅黑" panose="020B0503020204020204" pitchFamily="34" charset="-122"/>
              </a:rPr>
              <a:t>（万元）</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）然后计算增值额与扣除项目金额的比率：</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增值额与扣除项目金额的比率</a:t>
            </a:r>
            <a:r>
              <a:rPr lang="en-US" altLang="zh-CN" sz="1600" dirty="0">
                <a:solidFill>
                  <a:schemeClr val="tx1">
                    <a:lumMod val="75000"/>
                    <a:lumOff val="25000"/>
                  </a:schemeClr>
                </a:solidFill>
                <a:latin typeface="微软雅黑" panose="020B0503020204020204" pitchFamily="34" charset="-122"/>
              </a:rPr>
              <a:t>=600÷400×100=150%</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根据上述计算方法，增值额超过扣除项目金额</a:t>
            </a:r>
            <a:r>
              <a:rPr lang="en-US" altLang="zh-CN" sz="1600" dirty="0">
                <a:solidFill>
                  <a:schemeClr val="tx1">
                    <a:lumMod val="75000"/>
                    <a:lumOff val="25000"/>
                  </a:schemeClr>
                </a:solidFill>
                <a:latin typeface="微软雅黑" panose="020B0503020204020204" pitchFamily="34" charset="-122"/>
              </a:rPr>
              <a:t>100%</a:t>
            </a:r>
            <a:r>
              <a:rPr lang="zh-CN" altLang="en-US" sz="1600" dirty="0">
                <a:solidFill>
                  <a:schemeClr val="tx1">
                    <a:lumMod val="75000"/>
                    <a:lumOff val="25000"/>
                  </a:schemeClr>
                </a:solidFill>
                <a:latin typeface="微软雅黑" panose="020B0503020204020204" pitchFamily="34" charset="-122"/>
              </a:rPr>
              <a:t>未超过</a:t>
            </a:r>
            <a:r>
              <a:rPr lang="en-US" altLang="zh-CN" sz="1600" dirty="0">
                <a:solidFill>
                  <a:schemeClr val="tx1">
                    <a:lumMod val="75000"/>
                    <a:lumOff val="25000"/>
                  </a:schemeClr>
                </a:solidFill>
                <a:latin typeface="微软雅黑" panose="020B0503020204020204" pitchFamily="34" charset="-122"/>
              </a:rPr>
              <a:t>200%</a:t>
            </a:r>
            <a:r>
              <a:rPr lang="zh-CN" altLang="en-US" sz="1600" dirty="0">
                <a:solidFill>
                  <a:schemeClr val="tx1">
                    <a:lumMod val="75000"/>
                    <a:lumOff val="25000"/>
                  </a:schemeClr>
                </a:solidFill>
                <a:latin typeface="微软雅黑" panose="020B0503020204020204" pitchFamily="34" charset="-122"/>
              </a:rPr>
              <a:t>，其适用的计算公式为：</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土地增值税税额</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增值额</a:t>
            </a:r>
            <a:r>
              <a:rPr lang="en-US" altLang="zh-CN" sz="1600" dirty="0">
                <a:solidFill>
                  <a:schemeClr val="tx1">
                    <a:lumMod val="75000"/>
                    <a:lumOff val="25000"/>
                  </a:schemeClr>
                </a:solidFill>
                <a:latin typeface="微软雅黑" panose="020B0503020204020204" pitchFamily="34" charset="-122"/>
              </a:rPr>
              <a:t>×50%</a:t>
            </a:r>
            <a:r>
              <a:rPr lang="zh-CN" altLang="en-US" sz="1600" dirty="0">
                <a:solidFill>
                  <a:schemeClr val="tx1">
                    <a:lumMod val="75000"/>
                    <a:lumOff val="25000"/>
                  </a:schemeClr>
                </a:solidFill>
                <a:latin typeface="微软雅黑" panose="020B0503020204020204" pitchFamily="34" charset="-122"/>
              </a:rPr>
              <a:t>－扣除项目金额</a:t>
            </a:r>
            <a:r>
              <a:rPr lang="en-US" altLang="zh-CN" sz="1600" dirty="0">
                <a:solidFill>
                  <a:schemeClr val="tx1">
                    <a:lumMod val="75000"/>
                    <a:lumOff val="25000"/>
                  </a:schemeClr>
                </a:solidFill>
                <a:latin typeface="微软雅黑" panose="020B0503020204020204" pitchFamily="34" charset="-122"/>
              </a:rPr>
              <a:t>×15%</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）最后计算该房地产开发公司应缴纳的土地增值税：</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应缴纳土地增值税</a:t>
            </a:r>
            <a:r>
              <a:rPr lang="en-US" altLang="zh-CN" sz="1600" dirty="0">
                <a:solidFill>
                  <a:schemeClr val="tx1">
                    <a:lumMod val="75000"/>
                    <a:lumOff val="25000"/>
                  </a:schemeClr>
                </a:solidFill>
                <a:latin typeface="微软雅黑" panose="020B0503020204020204" pitchFamily="34" charset="-122"/>
              </a:rPr>
              <a:t>=600×50%</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400×15%=240</a:t>
            </a:r>
            <a:r>
              <a:rPr lang="zh-CN" altLang="en-US" sz="1600" dirty="0">
                <a:solidFill>
                  <a:schemeClr val="tx1">
                    <a:lumMod val="75000"/>
                    <a:lumOff val="25000"/>
                  </a:schemeClr>
                </a:solidFill>
                <a:latin typeface="微软雅黑" panose="020B0503020204020204" pitchFamily="34" charset="-122"/>
              </a:rPr>
              <a:t>（万元）</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418590518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p:cNvSpPr/>
          <p:nvPr/>
        </p:nvSpPr>
        <p:spPr>
          <a:xfrm>
            <a:off x="0" y="-261258"/>
            <a:ext cx="2039217" cy="5562887"/>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01</a:t>
            </a:r>
            <a:endParaRPr lang="zh-CN" altLang="en-US" sz="7200" dirty="0">
              <a:solidFill>
                <a:srgbClr val="0070C0"/>
              </a:solidFill>
              <a:latin typeface="Impact" panose="020B0806030902050204" pitchFamily="34" charset="0"/>
            </a:endParaRPr>
          </a:p>
        </p:txBody>
      </p:sp>
      <p:sp>
        <p:nvSpPr>
          <p:cNvPr id="18" name="文本框 17"/>
          <p:cNvSpPr txBox="1"/>
          <p:nvPr/>
        </p:nvSpPr>
        <p:spPr>
          <a:xfrm>
            <a:off x="2899390" y="2833300"/>
            <a:ext cx="3124891"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资源税法</a:t>
            </a:r>
            <a:endParaRPr lang="en-US" altLang="zh-CN" sz="2000" b="1" dirty="0">
              <a:solidFill>
                <a:schemeClr val="tx1">
                  <a:lumMod val="75000"/>
                  <a:lumOff val="25000"/>
                </a:schemeClr>
              </a:solidFill>
              <a:latin typeface="ITC Avant Garde Std Bk" panose="020B0502020202020204" pitchFamily="34" charset="0"/>
            </a:endParaRPr>
          </a:p>
        </p:txBody>
      </p:sp>
      <p:grpSp>
        <p:nvGrpSpPr>
          <p:cNvPr id="25" name="组合 24"/>
          <p:cNvGrpSpPr/>
          <p:nvPr/>
        </p:nvGrpSpPr>
        <p:grpSpPr>
          <a:xfrm>
            <a:off x="1787045" y="1867537"/>
            <a:ext cx="527203" cy="530769"/>
            <a:chOff x="5042691" y="2273920"/>
            <a:chExt cx="702937" cy="707692"/>
          </a:xfrm>
          <a:solidFill>
            <a:srgbClr val="0070C0"/>
          </a:solidFill>
        </p:grpSpPr>
        <p:sp>
          <p:nvSpPr>
            <p:cNvPr id="26" name="Freeform 12"/>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8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E61639-F02C-CE89-37A5-605CBC188E8E}"/>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9A934717-5960-A17F-8453-CBCD05D71B17}"/>
              </a:ext>
            </a:extLst>
          </p:cNvPr>
          <p:cNvSpPr txBox="1"/>
          <p:nvPr/>
        </p:nvSpPr>
        <p:spPr>
          <a:xfrm>
            <a:off x="2403674" y="299722"/>
            <a:ext cx="4336652"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五、房地产开发企业土地增值税清算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D4DDD781-016A-A747-F093-01A693302C11}"/>
              </a:ext>
            </a:extLst>
          </p:cNvPr>
          <p:cNvSpPr txBox="1"/>
          <p:nvPr/>
        </p:nvSpPr>
        <p:spPr>
          <a:xfrm>
            <a:off x="612000" y="972000"/>
            <a:ext cx="7920000" cy="3545201"/>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（一）土地增值税的清算单位</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土地增值税以国家有关部门审批的房地产开发项目为单位进行清算，对于分期开发的项目，以分期项目为单位清算。</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开发项目中同时包含普通住宅和非普通住宅的，应分别计算增值额。</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（二）土地增值税的清算条件</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符合下列情形之一的，纳税人应进行土地增值税的清算：</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）房地产开发项目全部竣工、完成销售的。</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）整体转让未竣工决算房地产开发项目的。</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）直接转让土地使用权的。</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272228016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7C0744-A5A9-0068-F097-80EAFE0C10A8}"/>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9B5D2582-B210-C33A-0057-B98BD9EF922F}"/>
              </a:ext>
            </a:extLst>
          </p:cNvPr>
          <p:cNvSpPr txBox="1"/>
          <p:nvPr/>
        </p:nvSpPr>
        <p:spPr>
          <a:xfrm>
            <a:off x="2403674" y="299722"/>
            <a:ext cx="4336652"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五、房地产开发企业土地增值税清算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C3700C43-DB25-83FF-B621-45D59588AA44}"/>
              </a:ext>
            </a:extLst>
          </p:cNvPr>
          <p:cNvSpPr txBox="1"/>
          <p:nvPr/>
        </p:nvSpPr>
        <p:spPr>
          <a:xfrm>
            <a:off x="612000" y="972000"/>
            <a:ext cx="7920000" cy="4136132"/>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符合下列情形之一的，主管税务机关可要求纳税人进行土地增值税清算：</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）已竣工验收的房地产开发项目，已转让的房地产建筑面积占整个项目可售建筑面积的比例在</a:t>
            </a:r>
            <a:r>
              <a:rPr lang="en-US" altLang="zh-CN" sz="1600" dirty="0">
                <a:solidFill>
                  <a:schemeClr val="tx1">
                    <a:lumMod val="75000"/>
                    <a:lumOff val="25000"/>
                  </a:schemeClr>
                </a:solidFill>
                <a:latin typeface="微软雅黑" panose="020B0503020204020204" pitchFamily="34" charset="-122"/>
              </a:rPr>
              <a:t>85%</a:t>
            </a:r>
            <a:r>
              <a:rPr lang="zh-CN" altLang="en-US" sz="1600" dirty="0">
                <a:solidFill>
                  <a:schemeClr val="tx1">
                    <a:lumMod val="75000"/>
                    <a:lumOff val="25000"/>
                  </a:schemeClr>
                </a:solidFill>
                <a:latin typeface="微软雅黑" panose="020B0503020204020204" pitchFamily="34" charset="-122"/>
              </a:rPr>
              <a:t>上，或该比例虽未超过</a:t>
            </a:r>
            <a:r>
              <a:rPr lang="en-US" altLang="zh-CN" sz="1600" dirty="0">
                <a:solidFill>
                  <a:schemeClr val="tx1">
                    <a:lumMod val="75000"/>
                    <a:lumOff val="25000"/>
                  </a:schemeClr>
                </a:solidFill>
                <a:latin typeface="微软雅黑" panose="020B0503020204020204" pitchFamily="34" charset="-122"/>
              </a:rPr>
              <a:t>85%</a:t>
            </a:r>
            <a:r>
              <a:rPr lang="zh-CN" altLang="en-US" sz="1600" dirty="0">
                <a:solidFill>
                  <a:schemeClr val="tx1">
                    <a:lumMod val="75000"/>
                    <a:lumOff val="25000"/>
                  </a:schemeClr>
                </a:solidFill>
                <a:latin typeface="微软雅黑" panose="020B0503020204020204" pitchFamily="34" charset="-122"/>
              </a:rPr>
              <a:t>但剩余的可售建筑面积已经出租或自用的。</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）取得销售（预售）许可证满</a:t>
            </a: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年仍未销售完毕的。</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）纳税人申请注销税务登记但未办理土地增值税清算手续的。</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）省税务机关规定的其他情况。</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（三）土地增值税的清算时间</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凡符合应办理土地增值税清算条件的项目，纳税人应当在满足条件之日起</a:t>
            </a:r>
            <a:r>
              <a:rPr lang="en-US" altLang="zh-CN" sz="1600" dirty="0">
                <a:solidFill>
                  <a:schemeClr val="tx1">
                    <a:lumMod val="75000"/>
                    <a:lumOff val="25000"/>
                  </a:schemeClr>
                </a:solidFill>
                <a:latin typeface="微软雅黑" panose="020B0503020204020204" pitchFamily="34" charset="-122"/>
              </a:rPr>
              <a:t>90</a:t>
            </a:r>
            <a:r>
              <a:rPr lang="zh-CN" altLang="en-US" sz="1600" dirty="0">
                <a:solidFill>
                  <a:schemeClr val="tx1">
                    <a:lumMod val="75000"/>
                    <a:lumOff val="25000"/>
                  </a:schemeClr>
                </a:solidFill>
                <a:latin typeface="微软雅黑" panose="020B0503020204020204" pitchFamily="34" charset="-122"/>
              </a:rPr>
              <a:t>日内到主管税务机关办理清算手续。</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凡属税务机关要求纳税人进行土地增值税清算的项目，纳税人应当在接到主管税务机关下发的清算通知之日起</a:t>
            </a:r>
            <a:r>
              <a:rPr lang="en-US" altLang="zh-CN" sz="1600" dirty="0">
                <a:solidFill>
                  <a:schemeClr val="tx1">
                    <a:lumMod val="75000"/>
                    <a:lumOff val="25000"/>
                  </a:schemeClr>
                </a:solidFill>
                <a:latin typeface="微软雅黑" panose="020B0503020204020204" pitchFamily="34" charset="-122"/>
              </a:rPr>
              <a:t>90</a:t>
            </a:r>
            <a:r>
              <a:rPr lang="zh-CN" altLang="en-US" sz="1600" dirty="0">
                <a:solidFill>
                  <a:schemeClr val="tx1">
                    <a:lumMod val="75000"/>
                    <a:lumOff val="25000"/>
                  </a:schemeClr>
                </a:solidFill>
                <a:latin typeface="微软雅黑" panose="020B0503020204020204" pitchFamily="34" charset="-122"/>
              </a:rPr>
              <a:t>日内，到主管税务机关办理清算手续。</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358528072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826CD1-877C-BFE4-17B6-1ACD12F0C346}"/>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499C5B4C-800D-A717-87EE-15992C8594D4}"/>
              </a:ext>
            </a:extLst>
          </p:cNvPr>
          <p:cNvSpPr txBox="1"/>
          <p:nvPr/>
        </p:nvSpPr>
        <p:spPr>
          <a:xfrm>
            <a:off x="2403674" y="299722"/>
            <a:ext cx="4336652"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六、税收优惠</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93B07028-52B6-1682-C819-74D50EFE0736}"/>
              </a:ext>
            </a:extLst>
          </p:cNvPr>
          <p:cNvSpPr txBox="1"/>
          <p:nvPr/>
        </p:nvSpPr>
        <p:spPr>
          <a:xfrm>
            <a:off x="612000" y="972000"/>
            <a:ext cx="7920000" cy="2351028"/>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纳税人建造普通标准住宅出售，增值额未超过扣除项目金额</a:t>
            </a:r>
            <a:r>
              <a:rPr lang="en-US" altLang="zh-CN" sz="1600" dirty="0">
                <a:solidFill>
                  <a:schemeClr val="tx1">
                    <a:lumMod val="75000"/>
                    <a:lumOff val="25000"/>
                  </a:schemeClr>
                </a:solidFill>
                <a:latin typeface="微软雅黑" panose="020B0503020204020204" pitchFamily="34" charset="-122"/>
              </a:rPr>
              <a:t>20%</a:t>
            </a:r>
            <a:r>
              <a:rPr lang="zh-CN" altLang="en-US" sz="1600" dirty="0">
                <a:solidFill>
                  <a:schemeClr val="tx1">
                    <a:lumMod val="75000"/>
                    <a:lumOff val="25000"/>
                  </a:schemeClr>
                </a:solidFill>
                <a:latin typeface="微软雅黑" panose="020B0503020204020204" pitchFamily="34" charset="-122"/>
              </a:rPr>
              <a:t>，免征土地增值税。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因国家建设需要依法征用、收回的房地产，免征土地增值税。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因城市实施规划、国家建设的需要而搬迁，由纳税人自行转让原房地产的，免征土地增值税。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对企事业单位、社会团体以及其他组织转让旧房作为改造安置住房、公共租赁住房或保障性住房房源且增值额未超过扣除项目金额</a:t>
            </a:r>
            <a:r>
              <a:rPr lang="en-US" altLang="zh-CN" sz="1600" dirty="0">
                <a:solidFill>
                  <a:schemeClr val="tx1">
                    <a:lumMod val="75000"/>
                    <a:lumOff val="25000"/>
                  </a:schemeClr>
                </a:solidFill>
                <a:latin typeface="微软雅黑" panose="020B0503020204020204" pitchFamily="34" charset="-122"/>
              </a:rPr>
              <a:t>20%</a:t>
            </a:r>
            <a:r>
              <a:rPr lang="zh-CN" altLang="en-US" sz="1600" dirty="0">
                <a:solidFill>
                  <a:schemeClr val="tx1">
                    <a:lumMod val="75000"/>
                    <a:lumOff val="25000"/>
                  </a:schemeClr>
                </a:solidFill>
                <a:latin typeface="微软雅黑" panose="020B0503020204020204" pitchFamily="34" charset="-122"/>
              </a:rPr>
              <a:t>，免征土地增值税。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自</a:t>
            </a:r>
            <a:r>
              <a:rPr lang="en-US" altLang="zh-CN" sz="1600" dirty="0">
                <a:solidFill>
                  <a:schemeClr val="tx1">
                    <a:lumMod val="75000"/>
                    <a:lumOff val="25000"/>
                  </a:schemeClr>
                </a:solidFill>
                <a:latin typeface="微软雅黑" panose="020B0503020204020204" pitchFamily="34" charset="-122"/>
              </a:rPr>
              <a:t>2008</a:t>
            </a:r>
            <a:r>
              <a:rPr lang="zh-CN" altLang="en-US" sz="1600" dirty="0">
                <a:solidFill>
                  <a:schemeClr val="tx1">
                    <a:lumMod val="75000"/>
                    <a:lumOff val="25000"/>
                  </a:schemeClr>
                </a:solidFill>
                <a:latin typeface="微软雅黑" panose="020B0503020204020204" pitchFamily="34" charset="-122"/>
              </a:rPr>
              <a:t>年</a:t>
            </a:r>
            <a:r>
              <a:rPr lang="en-US" altLang="zh-CN" sz="1600" dirty="0">
                <a:solidFill>
                  <a:schemeClr val="tx1">
                    <a:lumMod val="75000"/>
                    <a:lumOff val="25000"/>
                  </a:schemeClr>
                </a:solidFill>
                <a:latin typeface="微软雅黑" panose="020B0503020204020204" pitchFamily="34" charset="-122"/>
              </a:rPr>
              <a:t>11</a:t>
            </a:r>
            <a:r>
              <a:rPr lang="zh-CN" altLang="en-US" sz="1600" dirty="0">
                <a:solidFill>
                  <a:schemeClr val="tx1">
                    <a:lumMod val="75000"/>
                    <a:lumOff val="25000"/>
                  </a:schemeClr>
                </a:solidFill>
                <a:latin typeface="微软雅黑" panose="020B0503020204020204" pitchFamily="34" charset="-122"/>
              </a:rPr>
              <a:t>月</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日，对个人销售住房暂免征收土地增值税。</a:t>
            </a:r>
          </a:p>
        </p:txBody>
      </p:sp>
    </p:spTree>
    <p:extLst>
      <p:ext uri="{BB962C8B-B14F-4D97-AF65-F5344CB8AC3E}">
        <p14:creationId xmlns:p14="http://schemas.microsoft.com/office/powerpoint/2010/main" val="92980097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199298-E5C1-A0D9-28D6-FA6D3763C104}"/>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D4FB7C0F-638E-756E-2C9E-F6B39DFA8179}"/>
              </a:ext>
            </a:extLst>
          </p:cNvPr>
          <p:cNvSpPr txBox="1"/>
          <p:nvPr/>
        </p:nvSpPr>
        <p:spPr>
          <a:xfrm>
            <a:off x="2403674" y="299722"/>
            <a:ext cx="4336652"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七、征收管理</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FB920A5B-B96B-306C-7769-16846FE9DA64}"/>
              </a:ext>
            </a:extLst>
          </p:cNvPr>
          <p:cNvSpPr txBox="1"/>
          <p:nvPr/>
        </p:nvSpPr>
        <p:spPr>
          <a:xfrm>
            <a:off x="612000" y="972000"/>
            <a:ext cx="7920000" cy="3314369"/>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（一）预征管理</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除保障性住房外，东部地区省份预征率不得低于</a:t>
            </a: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，中部和东北地区省份不得低于</a:t>
            </a:r>
            <a:r>
              <a:rPr lang="en-US" altLang="zh-CN" sz="1600" dirty="0">
                <a:solidFill>
                  <a:schemeClr val="tx1">
                    <a:lumMod val="75000"/>
                    <a:lumOff val="25000"/>
                  </a:schemeClr>
                </a:solidFill>
                <a:latin typeface="微软雅黑" panose="020B0503020204020204" pitchFamily="34" charset="-122"/>
              </a:rPr>
              <a:t>1.5%</a:t>
            </a:r>
            <a:r>
              <a:rPr lang="zh-CN" altLang="en-US" sz="1600" dirty="0">
                <a:solidFill>
                  <a:schemeClr val="tx1">
                    <a:lumMod val="75000"/>
                    <a:lumOff val="25000"/>
                  </a:schemeClr>
                </a:solidFill>
                <a:latin typeface="微软雅黑" panose="020B0503020204020204" pitchFamily="34" charset="-122"/>
              </a:rPr>
              <a:t>，西部地区省份不得低于</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（二）纳税地点</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土地增值税的纳税人应向房地产所在地主管税务机关办理纳税申报，并在税务机关核定的期限内缴纳土地增值税。房地产所在地，是指房地产的坐落地。纳税人转让的房地产坐落在两个或两个以上地区的，应按房地产所在地分别申报纳税。</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（三）纳税申报</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土地增值税的纳税人应在转让房地产合同签订后的</a:t>
            </a:r>
            <a:r>
              <a:rPr lang="en-US" altLang="zh-CN" sz="1600" dirty="0">
                <a:solidFill>
                  <a:schemeClr val="tx1">
                    <a:lumMod val="75000"/>
                    <a:lumOff val="25000"/>
                  </a:schemeClr>
                </a:solidFill>
                <a:latin typeface="微软雅黑" panose="020B0503020204020204" pitchFamily="34" charset="-122"/>
              </a:rPr>
              <a:t>7</a:t>
            </a:r>
            <a:r>
              <a:rPr lang="zh-CN" altLang="en-US" sz="1600" dirty="0">
                <a:solidFill>
                  <a:schemeClr val="tx1">
                    <a:lumMod val="75000"/>
                    <a:lumOff val="25000"/>
                  </a:schemeClr>
                </a:solidFill>
                <a:latin typeface="微软雅黑" panose="020B0503020204020204" pitchFamily="34" charset="-122"/>
              </a:rPr>
              <a:t>日内，到房地产所在地主管税务机关办理纳税申报，如实填写</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财产和行为税纳税申报表</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及相应的税源明细表。</a:t>
            </a:r>
          </a:p>
        </p:txBody>
      </p:sp>
    </p:spTree>
    <p:extLst>
      <p:ext uri="{BB962C8B-B14F-4D97-AF65-F5344CB8AC3E}">
        <p14:creationId xmlns:p14="http://schemas.microsoft.com/office/powerpoint/2010/main" val="161170041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0F24C0-E9F1-0458-662B-E9281B004E0F}"/>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59FCDEAB-D277-353C-0677-7DBA02C9ADF7}"/>
              </a:ext>
            </a:extLst>
          </p:cNvPr>
          <p:cNvGrpSpPr/>
          <p:nvPr/>
        </p:nvGrpSpPr>
        <p:grpSpPr>
          <a:xfrm>
            <a:off x="1145002" y="1249593"/>
            <a:ext cx="1788430" cy="1788430"/>
            <a:chOff x="4240335" y="3008435"/>
            <a:chExt cx="3711332" cy="3711332"/>
          </a:xfrm>
        </p:grpSpPr>
        <p:sp>
          <p:nvSpPr>
            <p:cNvPr id="3" name="椭圆 2">
              <a:extLst>
                <a:ext uri="{FF2B5EF4-FFF2-40B4-BE49-F238E27FC236}">
                  <a16:creationId xmlns:a16="http://schemas.microsoft.com/office/drawing/2014/main" id="{F8960576-8624-521E-65C9-F46B94246B19}"/>
                </a:ext>
              </a:extLst>
            </p:cNvPr>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a:extLst>
                <a:ext uri="{FF2B5EF4-FFF2-40B4-BE49-F238E27FC236}">
                  <a16:creationId xmlns:a16="http://schemas.microsoft.com/office/drawing/2014/main" id="{42B2DEAF-B31C-A22B-BD83-E9E87D303A54}"/>
                </a:ext>
              </a:extLst>
            </p:cNvPr>
            <p:cNvGrpSpPr/>
            <p:nvPr/>
          </p:nvGrpSpPr>
          <p:grpSpPr>
            <a:xfrm>
              <a:off x="4710169" y="3478269"/>
              <a:ext cx="2771663" cy="2771663"/>
              <a:chOff x="2193191" y="1899415"/>
              <a:chExt cx="2421376" cy="2421376"/>
            </a:xfrm>
            <a:effectLst/>
          </p:grpSpPr>
          <p:sp>
            <p:nvSpPr>
              <p:cNvPr id="5" name="椭圆 4">
                <a:extLst>
                  <a:ext uri="{FF2B5EF4-FFF2-40B4-BE49-F238E27FC236}">
                    <a16:creationId xmlns:a16="http://schemas.microsoft.com/office/drawing/2014/main" id="{E24EC9AF-CD0D-76C6-B13F-F6D52B28A54D}"/>
                  </a:ext>
                </a:extLst>
              </p:cNvPr>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a:extLst>
                  <a:ext uri="{FF2B5EF4-FFF2-40B4-BE49-F238E27FC236}">
                    <a16:creationId xmlns:a16="http://schemas.microsoft.com/office/drawing/2014/main" id="{FFD71820-3834-8470-720E-30C2E8BFD1F2}"/>
                  </a:ext>
                </a:extLst>
              </p:cNvPr>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a:extLst>
              <a:ext uri="{FF2B5EF4-FFF2-40B4-BE49-F238E27FC236}">
                <a16:creationId xmlns:a16="http://schemas.microsoft.com/office/drawing/2014/main" id="{296CF1B8-3574-7631-9A25-8043195D08C3}"/>
              </a:ext>
            </a:extLst>
          </p:cNvPr>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a:extLst>
              <a:ext uri="{FF2B5EF4-FFF2-40B4-BE49-F238E27FC236}">
                <a16:creationId xmlns:a16="http://schemas.microsoft.com/office/drawing/2014/main" id="{0E38823E-655C-8CAC-1446-C1CC577C2766}"/>
              </a:ext>
            </a:extLst>
          </p:cNvPr>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a:extLst>
              <a:ext uri="{FF2B5EF4-FFF2-40B4-BE49-F238E27FC236}">
                <a16:creationId xmlns:a16="http://schemas.microsoft.com/office/drawing/2014/main" id="{456C5910-F21D-47B2-3C81-7A38D163F21D}"/>
              </a:ext>
            </a:extLst>
          </p:cNvPr>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06</a:t>
            </a:r>
            <a:endParaRPr lang="zh-CN" altLang="en-US" sz="7200" dirty="0">
              <a:solidFill>
                <a:srgbClr val="0070C0"/>
              </a:solidFill>
              <a:latin typeface="Impact" panose="020B0806030902050204" pitchFamily="34" charset="0"/>
            </a:endParaRPr>
          </a:p>
        </p:txBody>
      </p:sp>
      <p:sp>
        <p:nvSpPr>
          <p:cNvPr id="18" name="文本框 17">
            <a:extLst>
              <a:ext uri="{FF2B5EF4-FFF2-40B4-BE49-F238E27FC236}">
                <a16:creationId xmlns:a16="http://schemas.microsoft.com/office/drawing/2014/main" id="{562DA199-E24E-A0E8-0496-A8FCED2D19E3}"/>
              </a:ext>
            </a:extLst>
          </p:cNvPr>
          <p:cNvSpPr txBox="1"/>
          <p:nvPr/>
        </p:nvSpPr>
        <p:spPr>
          <a:xfrm>
            <a:off x="2899391" y="2833300"/>
            <a:ext cx="2486156"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房产税法</a:t>
            </a:r>
          </a:p>
        </p:txBody>
      </p:sp>
      <p:grpSp>
        <p:nvGrpSpPr>
          <p:cNvPr id="29" name="组合 28">
            <a:extLst>
              <a:ext uri="{FF2B5EF4-FFF2-40B4-BE49-F238E27FC236}">
                <a16:creationId xmlns:a16="http://schemas.microsoft.com/office/drawing/2014/main" id="{32B738A5-5A09-2AC8-CB7D-F2E2AAD4476C}"/>
              </a:ext>
            </a:extLst>
          </p:cNvPr>
          <p:cNvGrpSpPr/>
          <p:nvPr/>
        </p:nvGrpSpPr>
        <p:grpSpPr>
          <a:xfrm>
            <a:off x="1808118" y="1956295"/>
            <a:ext cx="518562" cy="353252"/>
            <a:chOff x="4895160" y="4287159"/>
            <a:chExt cx="571418" cy="389258"/>
          </a:xfrm>
          <a:solidFill>
            <a:srgbClr val="0070C0"/>
          </a:solidFill>
        </p:grpSpPr>
        <p:sp>
          <p:nvSpPr>
            <p:cNvPr id="30" name="Freeform 327">
              <a:extLst>
                <a:ext uri="{FF2B5EF4-FFF2-40B4-BE49-F238E27FC236}">
                  <a16:creationId xmlns:a16="http://schemas.microsoft.com/office/drawing/2014/main" id="{8F5CCBB5-2739-4AC3-6E74-410DC70719C7}"/>
                </a:ext>
              </a:extLst>
            </p:cNvPr>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1" name="Rectangle 328">
              <a:extLst>
                <a:ext uri="{FF2B5EF4-FFF2-40B4-BE49-F238E27FC236}">
                  <a16:creationId xmlns:a16="http://schemas.microsoft.com/office/drawing/2014/main" id="{F781832B-BA45-0327-CA03-1BF877B02009}"/>
                </a:ext>
              </a:extLst>
            </p:cNvPr>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2" name="Rectangle 329">
              <a:extLst>
                <a:ext uri="{FF2B5EF4-FFF2-40B4-BE49-F238E27FC236}">
                  <a16:creationId xmlns:a16="http://schemas.microsoft.com/office/drawing/2014/main" id="{ACCCB1F3-09A0-1C45-DD09-A134EEA3C76D}"/>
                </a:ext>
              </a:extLst>
            </p:cNvPr>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3" name="Rectangle 330">
              <a:extLst>
                <a:ext uri="{FF2B5EF4-FFF2-40B4-BE49-F238E27FC236}">
                  <a16:creationId xmlns:a16="http://schemas.microsoft.com/office/drawing/2014/main" id="{735A8D98-D0ED-BB08-E186-5923597174B7}"/>
                </a:ext>
              </a:extLst>
            </p:cNvPr>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4" name="Rectangle 331">
              <a:extLst>
                <a:ext uri="{FF2B5EF4-FFF2-40B4-BE49-F238E27FC236}">
                  <a16:creationId xmlns:a16="http://schemas.microsoft.com/office/drawing/2014/main" id="{870856B6-D53C-AEA3-7361-026AE4F68853}"/>
                </a:ext>
              </a:extLst>
            </p:cNvPr>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5" name="Rectangle 332">
              <a:extLst>
                <a:ext uri="{FF2B5EF4-FFF2-40B4-BE49-F238E27FC236}">
                  <a16:creationId xmlns:a16="http://schemas.microsoft.com/office/drawing/2014/main" id="{BC4A3330-2B51-DD32-6E82-CA84038EE890}"/>
                </a:ext>
              </a:extLst>
            </p:cNvPr>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6" name="Freeform 333">
              <a:extLst>
                <a:ext uri="{FF2B5EF4-FFF2-40B4-BE49-F238E27FC236}">
                  <a16:creationId xmlns:a16="http://schemas.microsoft.com/office/drawing/2014/main" id="{A305EF8E-F428-503C-36BC-926C9472BF99}"/>
                </a:ext>
              </a:extLst>
            </p:cNvPr>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7" name="Freeform 334">
              <a:extLst>
                <a:ext uri="{FF2B5EF4-FFF2-40B4-BE49-F238E27FC236}">
                  <a16:creationId xmlns:a16="http://schemas.microsoft.com/office/drawing/2014/main" id="{7EC7B6F1-15FF-74D1-5CD5-3CAD0523B2DB}"/>
                </a:ext>
              </a:extLst>
            </p:cNvPr>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8" name="Freeform 335">
              <a:extLst>
                <a:ext uri="{FF2B5EF4-FFF2-40B4-BE49-F238E27FC236}">
                  <a16:creationId xmlns:a16="http://schemas.microsoft.com/office/drawing/2014/main" id="{E5255439-3B12-386C-66CA-69384D95B298}"/>
                </a:ext>
              </a:extLst>
            </p:cNvPr>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Tree>
    <p:extLst>
      <p:ext uri="{BB962C8B-B14F-4D97-AF65-F5344CB8AC3E}">
        <p14:creationId xmlns:p14="http://schemas.microsoft.com/office/powerpoint/2010/main" val="2250082993"/>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75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25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FFF8AB-62B8-6F03-EAB9-A3242F3466B5}"/>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4B2E35EC-1F1B-24E5-4EB7-016FEE5CAF2D}"/>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一、纳税义务人</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9AD057BB-EE0C-EF33-25BE-564B42B814A3}"/>
              </a:ext>
            </a:extLst>
          </p:cNvPr>
          <p:cNvSpPr txBox="1"/>
          <p:nvPr/>
        </p:nvSpPr>
        <p:spPr>
          <a:xfrm>
            <a:off x="612000" y="972000"/>
            <a:ext cx="7920000" cy="3314369"/>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房产税是以房屋为征税对象，按照房屋的计税余值或租金收入，向产权所有人征收的一种财产税。房产税以在征税范围内的房屋产权所有人为纳税人。</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产权属国家所有的，由经营管理单位纳税；产权属集体和个人所有的，由集体单位和个人纳税。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产权出典的，由承典人纳税。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产权所有人、承典人不在房屋所在地的，或者产权未确定及租典纠纷未解决的，由房产代管人或者使用人纳税。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无租使用其他房产的问题。无租使用其他单位房产的应税单位和个人，依照房产余值代缴纳房产税。</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132571622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00282B-3A92-F013-9325-077F153AC020}"/>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E59BBB9A-7A5F-3462-5216-8182422F82C0}"/>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二、征税范围</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CE283BDB-E85F-10C9-0D2F-094FA950818D}"/>
              </a:ext>
            </a:extLst>
          </p:cNvPr>
          <p:cNvSpPr txBox="1"/>
          <p:nvPr/>
        </p:nvSpPr>
        <p:spPr>
          <a:xfrm>
            <a:off x="612000" y="972000"/>
            <a:ext cx="7920000" cy="1683153"/>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房产税以房产为征税对象。</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房产税的征税范围为城市、县城、建制镇和工矿区。</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房产税的征税范围不包括农村，主要是因为农村的房屋，除农副业生产用房外，大部分是农民居住用房。</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246095366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9A99E7-9AAE-D657-1CA7-A462C7C85AD2}"/>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87F9E043-FC1A-B9CE-538E-7F7863FA69E9}"/>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三、税率</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B553FEB4-9D8B-F1F8-5248-3C1CC4B45990}"/>
              </a:ext>
            </a:extLst>
          </p:cNvPr>
          <p:cNvSpPr txBox="1"/>
          <p:nvPr/>
        </p:nvSpPr>
        <p:spPr>
          <a:xfrm>
            <a:off x="612000" y="972000"/>
            <a:ext cx="7920000" cy="2646494"/>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我国现行房产税采用的是比例税率。</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由于房产税的计税依据分为从价计征和从租计征两种形式，所以房产税的税率也有两种：一种是按房产原值一次减除</a:t>
            </a:r>
            <a:r>
              <a:rPr lang="en-US" altLang="zh-CN" sz="1600" dirty="0">
                <a:solidFill>
                  <a:schemeClr val="tx1">
                    <a:lumMod val="75000"/>
                    <a:lumOff val="25000"/>
                  </a:schemeClr>
                </a:solidFill>
                <a:latin typeface="微软雅黑" panose="020B0503020204020204" pitchFamily="34" charset="-122"/>
              </a:rPr>
              <a:t>10%~30%</a:t>
            </a:r>
            <a:r>
              <a:rPr lang="zh-CN" altLang="en-US" sz="1600" dirty="0">
                <a:solidFill>
                  <a:schemeClr val="tx1">
                    <a:lumMod val="75000"/>
                    <a:lumOff val="25000"/>
                  </a:schemeClr>
                </a:solidFill>
                <a:latin typeface="微软雅黑" panose="020B0503020204020204" pitchFamily="34" charset="-122"/>
              </a:rPr>
              <a:t>后的余值计征，税率为</a:t>
            </a:r>
            <a:r>
              <a:rPr lang="en-US" altLang="zh-CN" sz="1600" dirty="0">
                <a:solidFill>
                  <a:schemeClr val="tx1">
                    <a:lumMod val="75000"/>
                    <a:lumOff val="25000"/>
                  </a:schemeClr>
                </a:solidFill>
                <a:latin typeface="微软雅黑" panose="020B0503020204020204" pitchFamily="34" charset="-122"/>
              </a:rPr>
              <a:t>1.2%</a:t>
            </a:r>
            <a:r>
              <a:rPr lang="zh-CN" altLang="en-US" sz="1600" dirty="0">
                <a:solidFill>
                  <a:schemeClr val="tx1">
                    <a:lumMod val="75000"/>
                    <a:lumOff val="25000"/>
                  </a:schemeClr>
                </a:solidFill>
                <a:latin typeface="微软雅黑" panose="020B0503020204020204" pitchFamily="34" charset="-122"/>
              </a:rPr>
              <a:t>；另一种是按房产出租的租金收入计征，税率为</a:t>
            </a:r>
            <a:r>
              <a:rPr lang="en-US" altLang="zh-CN" sz="1600" dirty="0">
                <a:solidFill>
                  <a:schemeClr val="tx1">
                    <a:lumMod val="75000"/>
                    <a:lumOff val="25000"/>
                  </a:schemeClr>
                </a:solidFill>
                <a:latin typeface="微软雅黑" panose="020B0503020204020204" pitchFamily="34" charset="-122"/>
              </a:rPr>
              <a:t>12%</a:t>
            </a:r>
            <a:r>
              <a:rPr lang="zh-CN" altLang="en-US" sz="1600" dirty="0">
                <a:solidFill>
                  <a:schemeClr val="tx1">
                    <a:lumMod val="75000"/>
                    <a:lumOff val="25000"/>
                  </a:schemeClr>
                </a:solidFill>
                <a:latin typeface="微软雅黑" panose="020B0503020204020204" pitchFamily="34" charset="-122"/>
              </a:rPr>
              <a:t>。</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自</a:t>
            </a:r>
            <a:r>
              <a:rPr lang="en-US" altLang="zh-CN" sz="1600" dirty="0">
                <a:solidFill>
                  <a:schemeClr val="tx1">
                    <a:lumMod val="75000"/>
                    <a:lumOff val="25000"/>
                  </a:schemeClr>
                </a:solidFill>
                <a:latin typeface="微软雅黑" panose="020B0503020204020204" pitchFamily="34" charset="-122"/>
              </a:rPr>
              <a:t>2008</a:t>
            </a:r>
            <a:r>
              <a:rPr lang="zh-CN" altLang="en-US" sz="1600" dirty="0">
                <a:solidFill>
                  <a:schemeClr val="tx1">
                    <a:lumMod val="75000"/>
                    <a:lumOff val="25000"/>
                  </a:schemeClr>
                </a:solidFill>
                <a:latin typeface="微软雅黑" panose="020B0503020204020204" pitchFamily="34" charset="-122"/>
              </a:rPr>
              <a:t>年</a:t>
            </a: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月</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日起，对个人出租住房，不区分用途，均按</a:t>
            </a: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的税率征收房产税。</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对企事业单位、社会团体以及其他组织向个人、专业化规模化住房租赁企业出租住房的，减按</a:t>
            </a: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的税率征收房产税。</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172072658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B4CEBA-6CE6-70D7-1B5A-EC538598C71C}"/>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421912EE-E2CD-BC16-972F-AEB35076AF30}"/>
              </a:ext>
            </a:extLst>
          </p:cNvPr>
          <p:cNvSpPr txBox="1"/>
          <p:nvPr/>
        </p:nvSpPr>
        <p:spPr>
          <a:xfrm>
            <a:off x="2635105" y="287690"/>
            <a:ext cx="387379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四、计税依据和应纳税额的计算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F4393FDA-6B91-068C-6C7A-ADD7828EFDC3}"/>
              </a:ext>
            </a:extLst>
          </p:cNvPr>
          <p:cNvSpPr txBox="1"/>
          <p:nvPr/>
        </p:nvSpPr>
        <p:spPr>
          <a:xfrm>
            <a:off x="612000" y="972000"/>
            <a:ext cx="7920000" cy="2723438"/>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（二）从租计征</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房产出租的，以房产租金收入为房产税的计税依据。</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所谓房产的租金收入，是房屋产权所有人出租房产使用权所得的报酬，包括货币收入和实物收入</a:t>
            </a:r>
          </a:p>
          <a:p>
            <a:pPr algn="just">
              <a:lnSpc>
                <a:spcPct val="120000"/>
              </a:lnSpc>
              <a:spcAft>
                <a:spcPts val="600"/>
              </a:spcAft>
            </a:pP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例</a:t>
            </a:r>
            <a:r>
              <a:rPr lang="en-US" altLang="zh-CN" sz="1600" b="1" dirty="0">
                <a:solidFill>
                  <a:schemeClr val="tx1">
                    <a:lumMod val="75000"/>
                    <a:lumOff val="25000"/>
                  </a:schemeClr>
                </a:solidFill>
                <a:latin typeface="微软雅黑" panose="020B0503020204020204" pitchFamily="34" charset="-122"/>
              </a:rPr>
              <a:t>8-10】</a:t>
            </a:r>
            <a:r>
              <a:rPr lang="zh-CN" altLang="en-US" sz="1600" dirty="0">
                <a:solidFill>
                  <a:schemeClr val="tx1">
                    <a:lumMod val="75000"/>
                    <a:lumOff val="25000"/>
                  </a:schemeClr>
                </a:solidFill>
                <a:latin typeface="微软雅黑" panose="020B0503020204020204" pitchFamily="34" charset="-122"/>
              </a:rPr>
              <a:t>某公司出租房屋</a:t>
            </a:r>
            <a:r>
              <a:rPr lang="en-US" altLang="zh-CN" sz="1600" dirty="0">
                <a:solidFill>
                  <a:schemeClr val="tx1">
                    <a:lumMod val="75000"/>
                    <a:lumOff val="25000"/>
                  </a:schemeClr>
                </a:solidFill>
                <a:latin typeface="微软雅黑" panose="020B0503020204020204" pitchFamily="34" charset="-122"/>
              </a:rPr>
              <a:t>10</a:t>
            </a:r>
            <a:r>
              <a:rPr lang="zh-CN" altLang="en-US" sz="1600" dirty="0">
                <a:solidFill>
                  <a:schemeClr val="tx1">
                    <a:lumMod val="75000"/>
                    <a:lumOff val="25000"/>
                  </a:schemeClr>
                </a:solidFill>
                <a:latin typeface="微软雅黑" panose="020B0503020204020204" pitchFamily="34" charset="-122"/>
              </a:rPr>
              <a:t>间，年租金收入为</a:t>
            </a:r>
            <a:r>
              <a:rPr lang="en-US" altLang="zh-CN" sz="1600" dirty="0">
                <a:solidFill>
                  <a:schemeClr val="tx1">
                    <a:lumMod val="75000"/>
                    <a:lumOff val="25000"/>
                  </a:schemeClr>
                </a:solidFill>
                <a:latin typeface="微软雅黑" panose="020B0503020204020204" pitchFamily="34" charset="-122"/>
              </a:rPr>
              <a:t>300 000</a:t>
            </a:r>
            <a:r>
              <a:rPr lang="zh-CN" altLang="en-US" sz="1600" dirty="0">
                <a:solidFill>
                  <a:schemeClr val="tx1">
                    <a:lumMod val="75000"/>
                    <a:lumOff val="25000"/>
                  </a:schemeClr>
                </a:solidFill>
                <a:latin typeface="微软雅黑" panose="020B0503020204020204" pitchFamily="34" charset="-122"/>
              </a:rPr>
              <a:t>元，适用税率为</a:t>
            </a:r>
            <a:r>
              <a:rPr lang="en-US" altLang="zh-CN" sz="1600" dirty="0">
                <a:solidFill>
                  <a:schemeClr val="tx1">
                    <a:lumMod val="75000"/>
                    <a:lumOff val="25000"/>
                  </a:schemeClr>
                </a:solidFill>
                <a:latin typeface="微软雅黑" panose="020B0503020204020204" pitchFamily="34" charset="-122"/>
              </a:rPr>
              <a:t>12%</a:t>
            </a:r>
            <a:r>
              <a:rPr lang="zh-CN" altLang="en-US" sz="1600" dirty="0">
                <a:solidFill>
                  <a:schemeClr val="tx1">
                    <a:lumMod val="75000"/>
                    <a:lumOff val="25000"/>
                  </a:schemeClr>
                </a:solidFill>
                <a:latin typeface="微软雅黑" panose="020B0503020204020204" pitchFamily="34" charset="-122"/>
              </a:rPr>
              <a:t>。请计算其应纳房产税税额。</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应纳税额</a:t>
            </a:r>
            <a:r>
              <a:rPr lang="en-US" altLang="zh-CN" sz="1600" dirty="0">
                <a:solidFill>
                  <a:schemeClr val="tx1">
                    <a:lumMod val="75000"/>
                    <a:lumOff val="25000"/>
                  </a:schemeClr>
                </a:solidFill>
                <a:latin typeface="微软雅黑" panose="020B0503020204020204" pitchFamily="34" charset="-122"/>
              </a:rPr>
              <a:t>=300 000×12%=36 000</a:t>
            </a:r>
            <a:r>
              <a:rPr lang="zh-CN" altLang="en-US" sz="1600" dirty="0">
                <a:solidFill>
                  <a:schemeClr val="tx1">
                    <a:lumMod val="75000"/>
                    <a:lumOff val="25000"/>
                  </a:schemeClr>
                </a:solidFill>
                <a:latin typeface="微软雅黑" panose="020B0503020204020204" pitchFamily="34" charset="-122"/>
              </a:rPr>
              <a:t>（元）</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60864621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2D20E5-2C12-B1B2-5EFA-D0281DB76B9D}"/>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AEE76E3A-82B9-A230-961B-B74E4C761778}"/>
              </a:ext>
            </a:extLst>
          </p:cNvPr>
          <p:cNvSpPr txBox="1"/>
          <p:nvPr/>
        </p:nvSpPr>
        <p:spPr>
          <a:xfrm>
            <a:off x="2635105" y="287690"/>
            <a:ext cx="387379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五、税收优惠</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805A2066-2BC3-4300-0BBE-C552AE209A47}"/>
              </a:ext>
            </a:extLst>
          </p:cNvPr>
          <p:cNvSpPr txBox="1"/>
          <p:nvPr/>
        </p:nvSpPr>
        <p:spPr>
          <a:xfrm>
            <a:off x="612000" y="972000"/>
            <a:ext cx="7920000" cy="4213076"/>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目前，房产税的税收优惠政策主要有：</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国家机关、人民团体、军队自用的房产免征房产税。但上述免税单位的出租房产以及非自身业务使用的生产、营业用房不属于免税范围。</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由国家财政部门拨付事业经费的单位，</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或差额预算管理的事业单位所有的，本身业务范围内使</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用的房产免征房产税。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宗教寺庙、公园、名胜古迹自用的房产免征房产税。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个人所有非营业用的房产免征房产税。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对非营利性医疗机构、疾病控制机构和妇幼保健机构等卫生机构自用的房产，免征房产税。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6.</a:t>
            </a:r>
            <a:r>
              <a:rPr lang="zh-CN" altLang="en-US" sz="1600" dirty="0">
                <a:solidFill>
                  <a:schemeClr val="tx1">
                    <a:lumMod val="75000"/>
                    <a:lumOff val="25000"/>
                  </a:schemeClr>
                </a:solidFill>
                <a:latin typeface="微软雅黑" panose="020B0503020204020204" pitchFamily="34" charset="-122"/>
              </a:rPr>
              <a:t>企业办的各类学校、医院、托儿所、幼儿园自用的房产，免征房产税。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7.</a:t>
            </a:r>
            <a:r>
              <a:rPr lang="zh-CN" altLang="en-US" sz="1600" dirty="0">
                <a:solidFill>
                  <a:schemeClr val="tx1">
                    <a:lumMod val="75000"/>
                    <a:lumOff val="25000"/>
                  </a:schemeClr>
                </a:solidFill>
                <a:latin typeface="微软雅黑" panose="020B0503020204020204" pitchFamily="34" charset="-122"/>
              </a:rPr>
              <a:t>经有关部门鉴定，对毁损不堪居住的房屋和危险房屋，在停止使用后，可免征房产税。</a:t>
            </a:r>
          </a:p>
        </p:txBody>
      </p:sp>
    </p:spTree>
    <p:extLst>
      <p:ext uri="{BB962C8B-B14F-4D97-AF65-F5344CB8AC3E}">
        <p14:creationId xmlns:p14="http://schemas.microsoft.com/office/powerpoint/2010/main" val="83710492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一、纳税义务人</a:t>
            </a:r>
            <a:endParaRPr lang="en-US" altLang="zh-CN" sz="2000" b="1" dirty="0">
              <a:solidFill>
                <a:schemeClr val="tx1">
                  <a:lumMod val="65000"/>
                  <a:lumOff val="35000"/>
                </a:schemeClr>
              </a:solidFill>
              <a:latin typeface="+mn-ea"/>
            </a:endParaRPr>
          </a:p>
        </p:txBody>
      </p:sp>
      <p:sp>
        <p:nvSpPr>
          <p:cNvPr id="43" name="TextBox 42"/>
          <p:cNvSpPr txBox="1"/>
          <p:nvPr/>
        </p:nvSpPr>
        <p:spPr>
          <a:xfrm>
            <a:off x="612000" y="972000"/>
            <a:ext cx="7920000" cy="2646494"/>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资源税的纳税义务人是指在中华人民共和国领域及管辖的其他海域开发应税资源的单位和个人。</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资源税规定仅对在中国境内开发应税资源的单位和个人征收，因此，进口的矿产品和盐</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不征收资源税。</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纳税人自用应税产品应当缴纳资源税的情形包括：纳税人以应税产品用于非货币性资产交换、捐赠、偿债、赞助、集资、投资、广告、样品、职工福利、利润分配或者连续生产非应税产品等。</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纳税人开采或者生产应税产品自用于连续生产应税产品的，不缴纳资源税。</a:t>
            </a:r>
          </a:p>
        </p:txBody>
      </p:sp>
    </p:spTree>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31F497-D150-5F06-0823-A60BCB28F7BD}"/>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6A44AC3F-1CB3-56DC-8E40-93B3B92AB80F}"/>
              </a:ext>
            </a:extLst>
          </p:cNvPr>
          <p:cNvSpPr txBox="1"/>
          <p:nvPr/>
        </p:nvSpPr>
        <p:spPr>
          <a:xfrm>
            <a:off x="2635105" y="287690"/>
            <a:ext cx="387379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五、税收优惠</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1287BF00-DAA5-EA92-2AD6-AD0B7D587991}"/>
              </a:ext>
            </a:extLst>
          </p:cNvPr>
          <p:cNvSpPr txBox="1"/>
          <p:nvPr/>
        </p:nvSpPr>
        <p:spPr>
          <a:xfrm>
            <a:off x="612000" y="972000"/>
            <a:ext cx="7920000" cy="1978619"/>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8.</a:t>
            </a:r>
            <a:r>
              <a:rPr lang="zh-CN" altLang="en-US" sz="1600" dirty="0">
                <a:solidFill>
                  <a:schemeClr val="tx1">
                    <a:lumMod val="75000"/>
                    <a:lumOff val="25000"/>
                  </a:schemeClr>
                </a:solidFill>
                <a:latin typeface="微软雅黑" panose="020B0503020204020204" pitchFamily="34" charset="-122"/>
              </a:rPr>
              <a:t>自</a:t>
            </a:r>
            <a:r>
              <a:rPr lang="en-US" altLang="zh-CN" sz="1600" dirty="0">
                <a:solidFill>
                  <a:schemeClr val="tx1">
                    <a:lumMod val="75000"/>
                    <a:lumOff val="25000"/>
                  </a:schemeClr>
                </a:solidFill>
                <a:latin typeface="微软雅黑" panose="020B0503020204020204" pitchFamily="34" charset="-122"/>
              </a:rPr>
              <a:t>2004</a:t>
            </a:r>
            <a:r>
              <a:rPr lang="zh-CN" altLang="en-US" sz="1600" dirty="0">
                <a:solidFill>
                  <a:schemeClr val="tx1">
                    <a:lumMod val="75000"/>
                    <a:lumOff val="25000"/>
                  </a:schemeClr>
                </a:solidFill>
                <a:latin typeface="微软雅黑" panose="020B0503020204020204" pitchFamily="34" charset="-122"/>
              </a:rPr>
              <a:t>年</a:t>
            </a:r>
            <a:r>
              <a:rPr lang="en-US" altLang="zh-CN" sz="1600" dirty="0">
                <a:solidFill>
                  <a:schemeClr val="tx1">
                    <a:lumMod val="75000"/>
                    <a:lumOff val="25000"/>
                  </a:schemeClr>
                </a:solidFill>
                <a:latin typeface="微软雅黑" panose="020B0503020204020204" pitchFamily="34" charset="-122"/>
              </a:rPr>
              <a:t>7</a:t>
            </a:r>
            <a:r>
              <a:rPr lang="zh-CN" altLang="en-US" sz="1600" dirty="0">
                <a:solidFill>
                  <a:schemeClr val="tx1">
                    <a:lumMod val="75000"/>
                    <a:lumOff val="25000"/>
                  </a:schemeClr>
                </a:solidFill>
                <a:latin typeface="微软雅黑" panose="020B0503020204020204" pitchFamily="34" charset="-122"/>
              </a:rPr>
              <a:t>月</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日起，纳税人因房屋大修导致连续停用半年以上的，在房屋大修期</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间免征房产税。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9.</a:t>
            </a:r>
            <a:r>
              <a:rPr lang="zh-CN" altLang="en-US" sz="1600" dirty="0">
                <a:solidFill>
                  <a:schemeClr val="tx1">
                    <a:lumMod val="75000"/>
                    <a:lumOff val="25000"/>
                  </a:schemeClr>
                </a:solidFill>
                <a:latin typeface="微软雅黑" panose="020B0503020204020204" pitchFamily="34" charset="-122"/>
              </a:rPr>
              <a:t>纳税单位与免税单位共同使用的房屋，按各自使用的部分分别征收或免征房产税。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10.</a:t>
            </a:r>
            <a:r>
              <a:rPr lang="zh-CN" altLang="en-US" sz="1600" dirty="0">
                <a:solidFill>
                  <a:schemeClr val="tx1">
                    <a:lumMod val="75000"/>
                    <a:lumOff val="25000"/>
                  </a:schemeClr>
                </a:solidFill>
                <a:latin typeface="微软雅黑" panose="020B0503020204020204" pitchFamily="34" charset="-122"/>
              </a:rPr>
              <a:t>自</a:t>
            </a:r>
            <a:r>
              <a:rPr lang="en-US" altLang="zh-CN" sz="1600" dirty="0">
                <a:solidFill>
                  <a:schemeClr val="tx1">
                    <a:lumMod val="75000"/>
                    <a:lumOff val="25000"/>
                  </a:schemeClr>
                </a:solidFill>
                <a:latin typeface="微软雅黑" panose="020B0503020204020204" pitchFamily="34" charset="-122"/>
              </a:rPr>
              <a:t>2019</a:t>
            </a:r>
            <a:r>
              <a:rPr lang="zh-CN" altLang="en-US" sz="1600" dirty="0">
                <a:solidFill>
                  <a:schemeClr val="tx1">
                    <a:lumMod val="75000"/>
                    <a:lumOff val="25000"/>
                  </a:schemeClr>
                </a:solidFill>
                <a:latin typeface="微软雅黑" panose="020B0503020204020204" pitchFamily="34" charset="-122"/>
              </a:rPr>
              <a:t>年</a:t>
            </a:r>
            <a:r>
              <a:rPr lang="en-US" altLang="zh-CN" sz="1600" dirty="0">
                <a:solidFill>
                  <a:schemeClr val="tx1">
                    <a:lumMod val="75000"/>
                    <a:lumOff val="25000"/>
                  </a:schemeClr>
                </a:solidFill>
                <a:latin typeface="微软雅黑" panose="020B0503020204020204" pitchFamily="34" charset="-122"/>
              </a:rPr>
              <a:t>6</a:t>
            </a:r>
            <a:r>
              <a:rPr lang="zh-CN" altLang="en-US" sz="1600" dirty="0">
                <a:solidFill>
                  <a:schemeClr val="tx1">
                    <a:lumMod val="75000"/>
                    <a:lumOff val="25000"/>
                  </a:schemeClr>
                </a:solidFill>
                <a:latin typeface="微软雅黑" panose="020B0503020204020204" pitchFamily="34" charset="-122"/>
              </a:rPr>
              <a:t>月</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日至</a:t>
            </a:r>
            <a:r>
              <a:rPr lang="en-US" altLang="zh-CN" sz="1600" dirty="0">
                <a:solidFill>
                  <a:schemeClr val="tx1">
                    <a:lumMod val="75000"/>
                    <a:lumOff val="25000"/>
                  </a:schemeClr>
                </a:solidFill>
                <a:latin typeface="微软雅黑" panose="020B0503020204020204" pitchFamily="34" charset="-122"/>
              </a:rPr>
              <a:t>2025</a:t>
            </a:r>
            <a:r>
              <a:rPr lang="zh-CN" altLang="en-US" sz="1600" dirty="0">
                <a:solidFill>
                  <a:schemeClr val="tx1">
                    <a:lumMod val="75000"/>
                    <a:lumOff val="25000"/>
                  </a:schemeClr>
                </a:solidFill>
                <a:latin typeface="微软雅黑" panose="020B0503020204020204" pitchFamily="34" charset="-122"/>
              </a:rPr>
              <a:t>年</a:t>
            </a:r>
            <a:r>
              <a:rPr lang="en-US" altLang="zh-CN" sz="1600" dirty="0">
                <a:solidFill>
                  <a:schemeClr val="tx1">
                    <a:lumMod val="75000"/>
                    <a:lumOff val="25000"/>
                  </a:schemeClr>
                </a:solidFill>
                <a:latin typeface="微软雅黑" panose="020B0503020204020204" pitchFamily="34" charset="-122"/>
              </a:rPr>
              <a:t>12</a:t>
            </a:r>
            <a:r>
              <a:rPr lang="zh-CN" altLang="en-US" sz="1600" dirty="0">
                <a:solidFill>
                  <a:schemeClr val="tx1">
                    <a:lumMod val="75000"/>
                    <a:lumOff val="25000"/>
                  </a:schemeClr>
                </a:solidFill>
                <a:latin typeface="微软雅黑" panose="020B0503020204020204" pitchFamily="34" charset="-122"/>
              </a:rPr>
              <a:t>月</a:t>
            </a:r>
            <a:r>
              <a:rPr lang="en-US" altLang="zh-CN" sz="1600" dirty="0">
                <a:solidFill>
                  <a:schemeClr val="tx1">
                    <a:lumMod val="75000"/>
                    <a:lumOff val="25000"/>
                  </a:schemeClr>
                </a:solidFill>
                <a:latin typeface="微软雅黑" panose="020B0503020204020204" pitchFamily="34" charset="-122"/>
              </a:rPr>
              <a:t>31</a:t>
            </a:r>
            <a:r>
              <a:rPr lang="zh-CN" altLang="en-US" sz="1600" dirty="0">
                <a:solidFill>
                  <a:schemeClr val="tx1">
                    <a:lumMod val="75000"/>
                    <a:lumOff val="25000"/>
                  </a:schemeClr>
                </a:solidFill>
                <a:latin typeface="微软雅黑" panose="020B0503020204020204" pitchFamily="34" charset="-122"/>
              </a:rPr>
              <a:t>日，为社区提供养老、托育、家政等服务的机构自用或其通过承租、无偿使用等方式取得并用于提供社区养老、托育、家政服务的房产免征房产税。</a:t>
            </a:r>
          </a:p>
        </p:txBody>
      </p:sp>
    </p:spTree>
    <p:extLst>
      <p:ext uri="{BB962C8B-B14F-4D97-AF65-F5344CB8AC3E}">
        <p14:creationId xmlns:p14="http://schemas.microsoft.com/office/powerpoint/2010/main" val="105709065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DCA88B-2C2C-241B-59A6-EB8933AA4B72}"/>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413A4950-6543-822A-B07F-9EBC73DEF5A1}"/>
              </a:ext>
            </a:extLst>
          </p:cNvPr>
          <p:cNvSpPr txBox="1"/>
          <p:nvPr/>
        </p:nvSpPr>
        <p:spPr>
          <a:xfrm>
            <a:off x="2635105" y="287690"/>
            <a:ext cx="387379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六、征收管理</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BA7A1FA8-D11E-C3DD-2371-39453196292F}"/>
              </a:ext>
            </a:extLst>
          </p:cNvPr>
          <p:cNvSpPr txBox="1"/>
          <p:nvPr/>
        </p:nvSpPr>
        <p:spPr>
          <a:xfrm>
            <a:off x="612000" y="972000"/>
            <a:ext cx="7920000" cy="4136132"/>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（一）纳税义务发生时间</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纳税人将原有房产用于生产经营，从生产经营之月起，缴纳房产税。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纳税人自行新建房屋用于生产经营，从建成之次月起，缴纳房产税。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纳税人委托施工企业建设的房屋，从办理验收手续之次月起，缴纳房产税。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纳税人购置新建商品房，自房屋交付使用之次月起，缴纳房产税。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纳税人购置存量房，自办理房屋权属转移、变更登记手续，房地产权属登记机关签发房屋权属证书之次月起，缴纳房产税。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6.</a:t>
            </a:r>
            <a:r>
              <a:rPr lang="zh-CN" altLang="en-US" sz="1600" dirty="0">
                <a:solidFill>
                  <a:schemeClr val="tx1">
                    <a:lumMod val="75000"/>
                    <a:lumOff val="25000"/>
                  </a:schemeClr>
                </a:solidFill>
                <a:latin typeface="微软雅黑" panose="020B0503020204020204" pitchFamily="34" charset="-122"/>
              </a:rPr>
              <a:t>纳税人出租、出借房产，自交付出租、出借房产之次月起，缴纳房产税。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7.</a:t>
            </a:r>
            <a:r>
              <a:rPr lang="zh-CN" altLang="en-US" sz="1600" dirty="0">
                <a:solidFill>
                  <a:schemeClr val="tx1">
                    <a:lumMod val="75000"/>
                    <a:lumOff val="25000"/>
                  </a:schemeClr>
                </a:solidFill>
                <a:latin typeface="微软雅黑" panose="020B0503020204020204" pitchFamily="34" charset="-122"/>
              </a:rPr>
              <a:t>房地产开发企业自用、出租、出借本企业建造的商品房，自房屋使用或交付之次月起，缴纳房产税。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8.</a:t>
            </a:r>
            <a:r>
              <a:rPr lang="zh-CN" altLang="en-US" sz="1600" dirty="0">
                <a:solidFill>
                  <a:schemeClr val="tx1">
                    <a:lumMod val="75000"/>
                    <a:lumOff val="25000"/>
                  </a:schemeClr>
                </a:solidFill>
                <a:latin typeface="微软雅黑" panose="020B0503020204020204" pitchFamily="34" charset="-122"/>
              </a:rPr>
              <a:t>纳税人因房产的实物或权利状态发生变化而依法终止房产税纳税义务的，其应纳税款的计算应截止到房产的实物或权利状态发生变化的当月末。</a:t>
            </a:r>
          </a:p>
        </p:txBody>
      </p:sp>
    </p:spTree>
    <p:extLst>
      <p:ext uri="{BB962C8B-B14F-4D97-AF65-F5344CB8AC3E}">
        <p14:creationId xmlns:p14="http://schemas.microsoft.com/office/powerpoint/2010/main" val="23216464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F8E867-4A28-E7D1-3BAF-9BB09CC23672}"/>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9A461A71-2255-DD0E-D3E4-3DEDA855870E}"/>
              </a:ext>
            </a:extLst>
          </p:cNvPr>
          <p:cNvSpPr txBox="1"/>
          <p:nvPr/>
        </p:nvSpPr>
        <p:spPr>
          <a:xfrm>
            <a:off x="2635105" y="287690"/>
            <a:ext cx="387379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六、征收管理</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3F2818AB-5F45-D243-4776-2EC07D21A3D9}"/>
              </a:ext>
            </a:extLst>
          </p:cNvPr>
          <p:cNvSpPr txBox="1"/>
          <p:nvPr/>
        </p:nvSpPr>
        <p:spPr>
          <a:xfrm>
            <a:off x="612000" y="972000"/>
            <a:ext cx="7920000" cy="1978619"/>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（二）纳税期限</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房产税实行按年计算、分期缴纳的征收方法，具体纳税期限由省、自治区、直辖市人民政府确定。</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（三）纳税地点</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房产税在房产所在地缴纳。房产不在同一地方的纳税人，应按房产的坐落地点分别向房产所在地的税务机关申报纳税。</a:t>
            </a:r>
          </a:p>
        </p:txBody>
      </p:sp>
    </p:spTree>
    <p:extLst>
      <p:ext uri="{BB962C8B-B14F-4D97-AF65-F5344CB8AC3E}">
        <p14:creationId xmlns:p14="http://schemas.microsoft.com/office/powerpoint/2010/main" val="30157390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0F898A-08F7-48E7-9A6D-B2AA41FDF7CF}"/>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3C4BE6D5-6927-A555-16B7-D66C3781C500}"/>
              </a:ext>
            </a:extLst>
          </p:cNvPr>
          <p:cNvGrpSpPr/>
          <p:nvPr/>
        </p:nvGrpSpPr>
        <p:grpSpPr>
          <a:xfrm>
            <a:off x="1145002" y="1249593"/>
            <a:ext cx="1788430" cy="1788430"/>
            <a:chOff x="4240335" y="3008435"/>
            <a:chExt cx="3711332" cy="3711332"/>
          </a:xfrm>
        </p:grpSpPr>
        <p:sp>
          <p:nvSpPr>
            <p:cNvPr id="3" name="椭圆 2">
              <a:extLst>
                <a:ext uri="{FF2B5EF4-FFF2-40B4-BE49-F238E27FC236}">
                  <a16:creationId xmlns:a16="http://schemas.microsoft.com/office/drawing/2014/main" id="{D65896F9-4B1D-93D7-8F4A-264F643A53F6}"/>
                </a:ext>
              </a:extLst>
            </p:cNvPr>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a:extLst>
                <a:ext uri="{FF2B5EF4-FFF2-40B4-BE49-F238E27FC236}">
                  <a16:creationId xmlns:a16="http://schemas.microsoft.com/office/drawing/2014/main" id="{91EC78C6-0271-EB61-5D58-EFAA93D58C24}"/>
                </a:ext>
              </a:extLst>
            </p:cNvPr>
            <p:cNvGrpSpPr/>
            <p:nvPr/>
          </p:nvGrpSpPr>
          <p:grpSpPr>
            <a:xfrm>
              <a:off x="4710169" y="3478269"/>
              <a:ext cx="2771663" cy="2771663"/>
              <a:chOff x="2193191" y="1899415"/>
              <a:chExt cx="2421376" cy="2421376"/>
            </a:xfrm>
            <a:effectLst/>
          </p:grpSpPr>
          <p:sp>
            <p:nvSpPr>
              <p:cNvPr id="5" name="椭圆 4">
                <a:extLst>
                  <a:ext uri="{FF2B5EF4-FFF2-40B4-BE49-F238E27FC236}">
                    <a16:creationId xmlns:a16="http://schemas.microsoft.com/office/drawing/2014/main" id="{E921FE48-29EF-713E-7920-5715D23A3239}"/>
                  </a:ext>
                </a:extLst>
              </p:cNvPr>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a:extLst>
                  <a:ext uri="{FF2B5EF4-FFF2-40B4-BE49-F238E27FC236}">
                    <a16:creationId xmlns:a16="http://schemas.microsoft.com/office/drawing/2014/main" id="{8D74CBE5-46D5-8687-5FC1-0A303B287F1A}"/>
                  </a:ext>
                </a:extLst>
              </p:cNvPr>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a:extLst>
              <a:ext uri="{FF2B5EF4-FFF2-40B4-BE49-F238E27FC236}">
                <a16:creationId xmlns:a16="http://schemas.microsoft.com/office/drawing/2014/main" id="{4352B7E1-B4B6-B90C-9FED-9B5EDD996645}"/>
              </a:ext>
            </a:extLst>
          </p:cNvPr>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a:extLst>
              <a:ext uri="{FF2B5EF4-FFF2-40B4-BE49-F238E27FC236}">
                <a16:creationId xmlns:a16="http://schemas.microsoft.com/office/drawing/2014/main" id="{8973C08C-5ED6-92A6-EDB5-4CA4E6909FE2}"/>
              </a:ext>
            </a:extLst>
          </p:cNvPr>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a:extLst>
              <a:ext uri="{FF2B5EF4-FFF2-40B4-BE49-F238E27FC236}">
                <a16:creationId xmlns:a16="http://schemas.microsoft.com/office/drawing/2014/main" id="{A27302D4-8CB4-ADD4-A83E-775FD9307949}"/>
              </a:ext>
            </a:extLst>
          </p:cNvPr>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07</a:t>
            </a:r>
            <a:endParaRPr lang="zh-CN" altLang="en-US" sz="7200" dirty="0">
              <a:solidFill>
                <a:srgbClr val="0070C0"/>
              </a:solidFill>
              <a:latin typeface="Impact" panose="020B0806030902050204" pitchFamily="34" charset="0"/>
            </a:endParaRPr>
          </a:p>
        </p:txBody>
      </p:sp>
      <p:sp>
        <p:nvSpPr>
          <p:cNvPr id="18" name="文本框 17">
            <a:extLst>
              <a:ext uri="{FF2B5EF4-FFF2-40B4-BE49-F238E27FC236}">
                <a16:creationId xmlns:a16="http://schemas.microsoft.com/office/drawing/2014/main" id="{1FA4B5FF-B19D-0F01-90A5-BF54016F4A74}"/>
              </a:ext>
            </a:extLst>
          </p:cNvPr>
          <p:cNvSpPr txBox="1"/>
          <p:nvPr/>
        </p:nvSpPr>
        <p:spPr>
          <a:xfrm>
            <a:off x="2899391" y="2833300"/>
            <a:ext cx="2486156"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契税法</a:t>
            </a:r>
          </a:p>
        </p:txBody>
      </p:sp>
      <p:grpSp>
        <p:nvGrpSpPr>
          <p:cNvPr id="29" name="组合 28">
            <a:extLst>
              <a:ext uri="{FF2B5EF4-FFF2-40B4-BE49-F238E27FC236}">
                <a16:creationId xmlns:a16="http://schemas.microsoft.com/office/drawing/2014/main" id="{4FB716E1-3034-A3B1-8705-1A691B5032CB}"/>
              </a:ext>
            </a:extLst>
          </p:cNvPr>
          <p:cNvGrpSpPr/>
          <p:nvPr/>
        </p:nvGrpSpPr>
        <p:grpSpPr>
          <a:xfrm>
            <a:off x="1808118" y="1956295"/>
            <a:ext cx="518562" cy="353252"/>
            <a:chOff x="4895160" y="4287159"/>
            <a:chExt cx="571418" cy="389258"/>
          </a:xfrm>
          <a:solidFill>
            <a:srgbClr val="0070C0"/>
          </a:solidFill>
        </p:grpSpPr>
        <p:sp>
          <p:nvSpPr>
            <p:cNvPr id="30" name="Freeform 327">
              <a:extLst>
                <a:ext uri="{FF2B5EF4-FFF2-40B4-BE49-F238E27FC236}">
                  <a16:creationId xmlns:a16="http://schemas.microsoft.com/office/drawing/2014/main" id="{70E19E24-5019-62EA-265E-D624063AA9B1}"/>
                </a:ext>
              </a:extLst>
            </p:cNvPr>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1" name="Rectangle 328">
              <a:extLst>
                <a:ext uri="{FF2B5EF4-FFF2-40B4-BE49-F238E27FC236}">
                  <a16:creationId xmlns:a16="http://schemas.microsoft.com/office/drawing/2014/main" id="{44AD1281-93C4-53E5-8E98-E6D3C332E188}"/>
                </a:ext>
              </a:extLst>
            </p:cNvPr>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2" name="Rectangle 329">
              <a:extLst>
                <a:ext uri="{FF2B5EF4-FFF2-40B4-BE49-F238E27FC236}">
                  <a16:creationId xmlns:a16="http://schemas.microsoft.com/office/drawing/2014/main" id="{63D5D420-3589-8B45-99C5-0526C0CC605E}"/>
                </a:ext>
              </a:extLst>
            </p:cNvPr>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3" name="Rectangle 330">
              <a:extLst>
                <a:ext uri="{FF2B5EF4-FFF2-40B4-BE49-F238E27FC236}">
                  <a16:creationId xmlns:a16="http://schemas.microsoft.com/office/drawing/2014/main" id="{91672157-8850-8F0D-B4E9-E67E07D3E728}"/>
                </a:ext>
              </a:extLst>
            </p:cNvPr>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4" name="Rectangle 331">
              <a:extLst>
                <a:ext uri="{FF2B5EF4-FFF2-40B4-BE49-F238E27FC236}">
                  <a16:creationId xmlns:a16="http://schemas.microsoft.com/office/drawing/2014/main" id="{9E78C628-1391-C835-05EE-4904E8EAA27F}"/>
                </a:ext>
              </a:extLst>
            </p:cNvPr>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5" name="Rectangle 332">
              <a:extLst>
                <a:ext uri="{FF2B5EF4-FFF2-40B4-BE49-F238E27FC236}">
                  <a16:creationId xmlns:a16="http://schemas.microsoft.com/office/drawing/2014/main" id="{FD9222B8-A48B-4592-425D-191C74BC194D}"/>
                </a:ext>
              </a:extLst>
            </p:cNvPr>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6" name="Freeform 333">
              <a:extLst>
                <a:ext uri="{FF2B5EF4-FFF2-40B4-BE49-F238E27FC236}">
                  <a16:creationId xmlns:a16="http://schemas.microsoft.com/office/drawing/2014/main" id="{C97BF241-D1FC-76DD-8A08-FA1B9F1A9F68}"/>
                </a:ext>
              </a:extLst>
            </p:cNvPr>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7" name="Freeform 334">
              <a:extLst>
                <a:ext uri="{FF2B5EF4-FFF2-40B4-BE49-F238E27FC236}">
                  <a16:creationId xmlns:a16="http://schemas.microsoft.com/office/drawing/2014/main" id="{48A7AAAD-8EA4-FA3D-043B-F02129E9A8FD}"/>
                </a:ext>
              </a:extLst>
            </p:cNvPr>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8" name="Freeform 335">
              <a:extLst>
                <a:ext uri="{FF2B5EF4-FFF2-40B4-BE49-F238E27FC236}">
                  <a16:creationId xmlns:a16="http://schemas.microsoft.com/office/drawing/2014/main" id="{012AE957-98D3-3A8C-7328-790815EB7BCC}"/>
                </a:ext>
              </a:extLst>
            </p:cNvPr>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Tree>
    <p:extLst>
      <p:ext uri="{BB962C8B-B14F-4D97-AF65-F5344CB8AC3E}">
        <p14:creationId xmlns:p14="http://schemas.microsoft.com/office/powerpoint/2010/main" val="2144846700"/>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75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25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B8D91E-71CD-DE1A-16D5-7C015900CF69}"/>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78966A5B-7C88-77D2-2DB5-8E9673C36FFF}"/>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一、纳税义务人</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DE4E1513-FE6A-FDBA-3759-4DD421D51DED}"/>
              </a:ext>
            </a:extLst>
          </p:cNvPr>
          <p:cNvSpPr txBox="1"/>
          <p:nvPr/>
        </p:nvSpPr>
        <p:spPr>
          <a:xfrm>
            <a:off x="612000" y="972000"/>
            <a:ext cx="7920000" cy="1606209"/>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契税的纳税义务人是境内转移土地、房屋权属，承受的单位和个人。也就是通俗意义上的买方，这主要是因为契税最初是为了保障产权为由征收的。</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单位是指企业单位、事业单位、国家机关、军事单位和社会团体以及其他组织。个人是指个体工商户及其他个人，包括中国公民和外籍人员。</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414611187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195CB9-BE2A-BD19-2018-B03B8CAABC65}"/>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A6B98B17-B776-C8B1-8220-0F10D9F23884}"/>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二、征税范围</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6DFBC8AF-9909-07F6-836D-5F7EB5903A24}"/>
              </a:ext>
            </a:extLst>
          </p:cNvPr>
          <p:cNvSpPr txBox="1"/>
          <p:nvPr/>
        </p:nvSpPr>
        <p:spPr>
          <a:xfrm>
            <a:off x="612000" y="972000"/>
            <a:ext cx="7920000" cy="4290021"/>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征收契税的土地、房屋权属，具体为土地使用权、房屋所有权。</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国有土地使用权出让。</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土地使用权的转让。</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房屋买卖。</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房屋赠与。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房屋互换。</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6.</a:t>
            </a:r>
            <a:r>
              <a:rPr lang="zh-CN" altLang="en-US" sz="1600" dirty="0">
                <a:solidFill>
                  <a:schemeClr val="tx1">
                    <a:lumMod val="75000"/>
                    <a:lumOff val="25000"/>
                  </a:schemeClr>
                </a:solidFill>
                <a:latin typeface="微软雅黑" panose="020B0503020204020204" pitchFamily="34" charset="-122"/>
              </a:rPr>
              <a:t>下列情形发生土地、房屋权属转移的，承受方应当依法缴纳契税：</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）因共有不动产份额变化的。</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）因共有人增加或者减少的。</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）因人民法院、仲裁委员会的生效法律文书或者监察机关出具的监察文书等因素，发生土地、房屋权属转移的。</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332539773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76063A-7F6A-6BDC-84DA-6D5D78E67121}"/>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AA574302-EDF4-D923-394C-6BB3197E7A52}"/>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三、税率</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4C0C112F-8927-0BE5-AEF4-29DF808F9247}"/>
              </a:ext>
            </a:extLst>
          </p:cNvPr>
          <p:cNvSpPr txBox="1"/>
          <p:nvPr/>
        </p:nvSpPr>
        <p:spPr>
          <a:xfrm>
            <a:off x="612000" y="972000"/>
            <a:ext cx="7920000" cy="861390"/>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契税实行</a:t>
            </a:r>
            <a:r>
              <a:rPr lang="en-US" altLang="zh-CN" sz="1600" dirty="0">
                <a:solidFill>
                  <a:schemeClr val="tx1">
                    <a:lumMod val="75000"/>
                    <a:lumOff val="25000"/>
                  </a:schemeClr>
                </a:solidFill>
                <a:latin typeface="微软雅黑" panose="020B0503020204020204" pitchFamily="34" charset="-122"/>
              </a:rPr>
              <a:t>3%~5%</a:t>
            </a:r>
            <a:r>
              <a:rPr lang="zh-CN" altLang="en-US" sz="1600" dirty="0">
                <a:solidFill>
                  <a:schemeClr val="tx1">
                    <a:lumMod val="75000"/>
                    <a:lumOff val="25000"/>
                  </a:schemeClr>
                </a:solidFill>
                <a:latin typeface="微软雅黑" panose="020B0503020204020204" pitchFamily="34" charset="-122"/>
              </a:rPr>
              <a:t>的幅度税率。具体适用税率，由各省、自治区、直辖市人民政府在</a:t>
            </a:r>
            <a:r>
              <a:rPr lang="en-US" altLang="zh-CN" sz="1600" dirty="0">
                <a:solidFill>
                  <a:schemeClr val="tx1">
                    <a:lumMod val="75000"/>
                    <a:lumOff val="25000"/>
                  </a:schemeClr>
                </a:solidFill>
                <a:latin typeface="微软雅黑" panose="020B0503020204020204" pitchFamily="34" charset="-122"/>
              </a:rPr>
              <a:t>3%~5%</a:t>
            </a:r>
            <a:r>
              <a:rPr lang="zh-CN" altLang="en-US" sz="1600" dirty="0">
                <a:solidFill>
                  <a:schemeClr val="tx1">
                    <a:lumMod val="75000"/>
                    <a:lumOff val="25000"/>
                  </a:schemeClr>
                </a:solidFill>
                <a:latin typeface="微软雅黑" panose="020B0503020204020204" pitchFamily="34" charset="-122"/>
              </a:rPr>
              <a:t>的幅度内提出，报同级人民代表大会常务委员会决定，并报全国人民代表大会常务委员会和国务院备案。</a:t>
            </a:r>
          </a:p>
        </p:txBody>
      </p:sp>
    </p:spTree>
    <p:extLst>
      <p:ext uri="{BB962C8B-B14F-4D97-AF65-F5344CB8AC3E}">
        <p14:creationId xmlns:p14="http://schemas.microsoft.com/office/powerpoint/2010/main" val="11809762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6018B3-5138-956C-D6C8-258984EE30D6}"/>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D6CA014F-54EF-434F-4679-7E631A5D42B5}"/>
              </a:ext>
            </a:extLst>
          </p:cNvPr>
          <p:cNvSpPr txBox="1"/>
          <p:nvPr/>
        </p:nvSpPr>
        <p:spPr>
          <a:xfrm>
            <a:off x="2635105" y="287690"/>
            <a:ext cx="387379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四、计税依据和应纳税额的计算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1391D00E-9E76-17D1-272E-E4BA683820AC}"/>
              </a:ext>
            </a:extLst>
          </p:cNvPr>
          <p:cNvSpPr txBox="1"/>
          <p:nvPr/>
        </p:nvSpPr>
        <p:spPr>
          <a:xfrm>
            <a:off x="612000" y="972000"/>
            <a:ext cx="7920000" cy="2427972"/>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（一）计税依据</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契税计税依据不包括增值税，具体情形为：</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土地使用权出售、房屋买卖，承受方计征契税的成交价格不含增值税；实际取得增值税发票的，成交价格以发票上注明的不含税价格确定。</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土地使用权互换、房屋互换，契税计税依据为不含增值税价格的差额。</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税务机关核定的契税计税价格为不含增值税价格。</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410514204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4DEC17-A24E-4F41-188D-2C4E888516C0}"/>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B216092A-1950-AFD1-6AD4-EF3A70D272A8}"/>
              </a:ext>
            </a:extLst>
          </p:cNvPr>
          <p:cNvSpPr txBox="1"/>
          <p:nvPr/>
        </p:nvSpPr>
        <p:spPr>
          <a:xfrm>
            <a:off x="2635105" y="287690"/>
            <a:ext cx="387379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四、计税依据和应纳税额的计算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C4D83CD3-F304-D924-1863-0A694115AD04}"/>
              </a:ext>
            </a:extLst>
          </p:cNvPr>
          <p:cNvSpPr txBox="1"/>
          <p:nvPr/>
        </p:nvSpPr>
        <p:spPr>
          <a:xfrm>
            <a:off x="612000" y="972000"/>
            <a:ext cx="7920000" cy="3468257"/>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（二）应纳税额的计算</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契税应纳税额的计算公式为：</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应纳税额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计税依据</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税率</a:t>
            </a:r>
          </a:p>
          <a:p>
            <a:pPr algn="just">
              <a:lnSpc>
                <a:spcPct val="120000"/>
              </a:lnSpc>
              <a:spcAft>
                <a:spcPts val="600"/>
              </a:spcAft>
            </a:pP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例</a:t>
            </a:r>
            <a:r>
              <a:rPr lang="en-US" altLang="zh-CN" sz="1600" b="1" dirty="0">
                <a:solidFill>
                  <a:schemeClr val="tx1">
                    <a:lumMod val="75000"/>
                    <a:lumOff val="25000"/>
                  </a:schemeClr>
                </a:solidFill>
                <a:latin typeface="微软雅黑" panose="020B0503020204020204" pitchFamily="34" charset="-122"/>
              </a:rPr>
              <a:t>8-11】</a:t>
            </a:r>
            <a:r>
              <a:rPr lang="zh-CN" altLang="en-US" sz="1600" dirty="0">
                <a:solidFill>
                  <a:schemeClr val="tx1">
                    <a:lumMod val="75000"/>
                    <a:lumOff val="25000"/>
                  </a:schemeClr>
                </a:solidFill>
                <a:latin typeface="微软雅黑" panose="020B0503020204020204" pitchFamily="34" charset="-122"/>
              </a:rPr>
              <a:t>居民甲有两套住房，将一套出售给居民乙，成交价格为</a:t>
            </a:r>
            <a:r>
              <a:rPr lang="en-US" altLang="zh-CN" sz="1600" dirty="0">
                <a:solidFill>
                  <a:schemeClr val="tx1">
                    <a:lumMod val="75000"/>
                    <a:lumOff val="25000"/>
                  </a:schemeClr>
                </a:solidFill>
                <a:latin typeface="微软雅黑" panose="020B0503020204020204" pitchFamily="34" charset="-122"/>
              </a:rPr>
              <a:t>1200 000</a:t>
            </a:r>
            <a:r>
              <a:rPr lang="zh-CN" altLang="en-US" sz="1600" dirty="0">
                <a:solidFill>
                  <a:schemeClr val="tx1">
                    <a:lumMod val="75000"/>
                    <a:lumOff val="25000"/>
                  </a:schemeClr>
                </a:solidFill>
                <a:latin typeface="微软雅黑" panose="020B0503020204020204" pitchFamily="34" charset="-122"/>
              </a:rPr>
              <a:t>元；将另一套两室住房与居民丙交换成两套一室住房，并支付给丙换房差价款</a:t>
            </a:r>
            <a:r>
              <a:rPr lang="en-US" altLang="zh-CN" sz="1600" dirty="0">
                <a:solidFill>
                  <a:schemeClr val="tx1">
                    <a:lumMod val="75000"/>
                    <a:lumOff val="25000"/>
                  </a:schemeClr>
                </a:solidFill>
                <a:latin typeface="微软雅黑" panose="020B0503020204020204" pitchFamily="34" charset="-122"/>
              </a:rPr>
              <a:t>300 000</a:t>
            </a:r>
            <a:r>
              <a:rPr lang="zh-CN" altLang="en-US" sz="1600" dirty="0">
                <a:solidFill>
                  <a:schemeClr val="tx1">
                    <a:lumMod val="75000"/>
                    <a:lumOff val="25000"/>
                  </a:schemeClr>
                </a:solidFill>
                <a:latin typeface="微软雅黑" panose="020B0503020204020204" pitchFamily="34" charset="-122"/>
              </a:rPr>
              <a:t>元。试计算甲、乙、丙相关行为应缴纳的契税（假定税率为</a:t>
            </a: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）甲应缴纳契税</a:t>
            </a:r>
            <a:r>
              <a:rPr lang="en-US" altLang="zh-CN" sz="1600" dirty="0">
                <a:solidFill>
                  <a:schemeClr val="tx1">
                    <a:lumMod val="75000"/>
                    <a:lumOff val="25000"/>
                  </a:schemeClr>
                </a:solidFill>
                <a:latin typeface="微软雅黑" panose="020B0503020204020204" pitchFamily="34" charset="-122"/>
              </a:rPr>
              <a:t>=300 000×4%=12 000</a:t>
            </a:r>
            <a:r>
              <a:rPr lang="zh-CN" altLang="en-US" sz="1600" dirty="0">
                <a:solidFill>
                  <a:schemeClr val="tx1">
                    <a:lumMod val="75000"/>
                    <a:lumOff val="25000"/>
                  </a:schemeClr>
                </a:solidFill>
                <a:latin typeface="微软雅黑" panose="020B0503020204020204" pitchFamily="34" charset="-122"/>
              </a:rPr>
              <a:t>（元）</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）乙应缴纳契税</a:t>
            </a:r>
            <a:r>
              <a:rPr lang="en-US" altLang="zh-CN" sz="1600" dirty="0">
                <a:solidFill>
                  <a:schemeClr val="tx1">
                    <a:lumMod val="75000"/>
                    <a:lumOff val="25000"/>
                  </a:schemeClr>
                </a:solidFill>
                <a:latin typeface="微软雅黑" panose="020B0503020204020204" pitchFamily="34" charset="-122"/>
              </a:rPr>
              <a:t>=1200 000×4%=48 000</a:t>
            </a:r>
            <a:r>
              <a:rPr lang="zh-CN" altLang="en-US" sz="1600" dirty="0">
                <a:solidFill>
                  <a:schemeClr val="tx1">
                    <a:lumMod val="75000"/>
                    <a:lumOff val="25000"/>
                  </a:schemeClr>
                </a:solidFill>
                <a:latin typeface="微软雅黑" panose="020B0503020204020204" pitchFamily="34" charset="-122"/>
              </a:rPr>
              <a:t>（元）</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）丙无须缴纳契税。</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45745454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1A4417-5DD2-A11B-5A35-8D5FC1E09278}"/>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8FAB6684-45AD-CC9A-1435-8021FEA8A008}"/>
              </a:ext>
            </a:extLst>
          </p:cNvPr>
          <p:cNvSpPr txBox="1"/>
          <p:nvPr/>
        </p:nvSpPr>
        <p:spPr>
          <a:xfrm>
            <a:off x="2635105" y="287690"/>
            <a:ext cx="387379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五、税收优惠</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B3C61BB6-94A4-79C6-BC0B-3CC15A3B5E68}"/>
              </a:ext>
            </a:extLst>
          </p:cNvPr>
          <p:cNvSpPr txBox="1"/>
          <p:nvPr/>
        </p:nvSpPr>
        <p:spPr>
          <a:xfrm>
            <a:off x="612000" y="972000"/>
            <a:ext cx="7920000" cy="4136132"/>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有下列情形之一的，免征契税：</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）国家机关、事业单位、社会团体、军事单位承受土地、房屋用于办公、教学、医疗、科研和军事设施。</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）非营利性的学校、医疗机构、社会福利机构承受土地、房屋权属用于办公、教学、医疗、科研、养老、救助。</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）承受荒山、荒地、荒滩土地使用权，并用于农、林、牧、渔业生产。</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）婚姻关系存续期间夫妻之间变更土地、房屋权属。</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）夫妻因离婚分割共同财产发生土地、房屋权属变更。</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6</a:t>
            </a:r>
            <a:r>
              <a:rPr lang="zh-CN" altLang="en-US" sz="1600" dirty="0">
                <a:solidFill>
                  <a:schemeClr val="tx1">
                    <a:lumMod val="75000"/>
                    <a:lumOff val="25000"/>
                  </a:schemeClr>
                </a:solidFill>
                <a:latin typeface="微软雅黑" panose="020B0503020204020204" pitchFamily="34" charset="-122"/>
              </a:rPr>
              <a:t>）法定继承人通过继承承受土地、房屋权属。</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7</a:t>
            </a:r>
            <a:r>
              <a:rPr lang="zh-CN" altLang="en-US" sz="1600" dirty="0">
                <a:solidFill>
                  <a:schemeClr val="tx1">
                    <a:lumMod val="75000"/>
                    <a:lumOff val="25000"/>
                  </a:schemeClr>
                </a:solidFill>
                <a:latin typeface="微软雅黑" panose="020B0503020204020204" pitchFamily="34" charset="-122"/>
              </a:rPr>
              <a:t>）依照法律规定应当予以免税的外国驻华使馆、领事馆和国际组织驻华代表机构承受土地、房屋权属。</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8</a:t>
            </a:r>
            <a:r>
              <a:rPr lang="zh-CN" altLang="en-US" sz="1600" dirty="0">
                <a:solidFill>
                  <a:schemeClr val="tx1">
                    <a:lumMod val="75000"/>
                    <a:lumOff val="25000"/>
                  </a:schemeClr>
                </a:solidFill>
                <a:latin typeface="微软雅黑" panose="020B0503020204020204" pitchFamily="34" charset="-122"/>
              </a:rPr>
              <a:t>）城镇职工按规定第一次购买公有住房。</a:t>
            </a:r>
          </a:p>
        </p:txBody>
      </p:sp>
    </p:spTree>
    <p:extLst>
      <p:ext uri="{BB962C8B-B14F-4D97-AF65-F5344CB8AC3E}">
        <p14:creationId xmlns:p14="http://schemas.microsoft.com/office/powerpoint/2010/main" val="151338527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DB3AD0-402E-7A93-02E8-9435ACBEDDA8}"/>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8CAC6B0D-0EE9-49D6-D1FB-E6B2FAED7681}"/>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二、税目与税率</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1D328BDA-49CC-FC4C-8358-8E59408F748D}"/>
              </a:ext>
            </a:extLst>
          </p:cNvPr>
          <p:cNvSpPr txBox="1"/>
          <p:nvPr/>
        </p:nvSpPr>
        <p:spPr>
          <a:xfrm>
            <a:off x="612000" y="972000"/>
            <a:ext cx="7920000" cy="2723438"/>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（一）税目</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资源税税目包括五大类，在</a:t>
            </a: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个税目下面又设有若干个子目。</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资源税法</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所列的税目有</a:t>
            </a:r>
            <a:r>
              <a:rPr lang="en-US" altLang="zh-CN" sz="1600" dirty="0">
                <a:solidFill>
                  <a:schemeClr val="tx1">
                    <a:lumMod val="75000"/>
                    <a:lumOff val="25000"/>
                  </a:schemeClr>
                </a:solidFill>
                <a:latin typeface="微软雅黑" panose="020B0503020204020204" pitchFamily="34" charset="-122"/>
              </a:rPr>
              <a:t>164</a:t>
            </a:r>
            <a:r>
              <a:rPr lang="zh-CN" altLang="en-US" sz="1600" dirty="0">
                <a:solidFill>
                  <a:schemeClr val="tx1">
                    <a:lumMod val="75000"/>
                    <a:lumOff val="25000"/>
                  </a:schemeClr>
                </a:solidFill>
                <a:latin typeface="微软雅黑" panose="020B0503020204020204" pitchFamily="34" charset="-122"/>
              </a:rPr>
              <a:t>个，涵盖了所有已经发现的矿种和盐。</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各税目征税时有的对原矿征税，有的对选矿征税，具体适用的征税对象按照</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资源税税目税率表</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的规定执行，主要包括以下三类：</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）按原矿征税。</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）按选矿征税。</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）按原矿或者选矿征税。</a:t>
            </a:r>
          </a:p>
        </p:txBody>
      </p:sp>
    </p:spTree>
    <p:extLst>
      <p:ext uri="{BB962C8B-B14F-4D97-AF65-F5344CB8AC3E}">
        <p14:creationId xmlns:p14="http://schemas.microsoft.com/office/powerpoint/2010/main" val="299680434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ECB991-8702-5C09-6A44-DC1AD436A1DD}"/>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C3497C2E-258B-FEF1-7D2C-A3CC7627E413}"/>
              </a:ext>
            </a:extLst>
          </p:cNvPr>
          <p:cNvSpPr txBox="1"/>
          <p:nvPr/>
        </p:nvSpPr>
        <p:spPr>
          <a:xfrm>
            <a:off x="2635105" y="287690"/>
            <a:ext cx="387379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五、税收优惠</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9B4CBFF6-B030-4AE6-3CED-C64712E0C2AA}"/>
              </a:ext>
            </a:extLst>
          </p:cNvPr>
          <p:cNvSpPr txBox="1"/>
          <p:nvPr/>
        </p:nvSpPr>
        <p:spPr>
          <a:xfrm>
            <a:off x="612000" y="972000"/>
            <a:ext cx="7920000" cy="2941959"/>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对个人购买家庭唯一住房（家庭成员范围包括购房人、配偶以及未成年子女</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下同），面积为</a:t>
            </a:r>
            <a:r>
              <a:rPr lang="en-US" altLang="zh-CN" sz="1600" dirty="0">
                <a:solidFill>
                  <a:schemeClr val="tx1">
                    <a:lumMod val="75000"/>
                    <a:lumOff val="25000"/>
                  </a:schemeClr>
                </a:solidFill>
                <a:latin typeface="微软雅黑" panose="020B0503020204020204" pitchFamily="34" charset="-122"/>
              </a:rPr>
              <a:t>90</a:t>
            </a:r>
            <a:r>
              <a:rPr lang="zh-CN" altLang="en-US" sz="1600" dirty="0">
                <a:solidFill>
                  <a:schemeClr val="tx1">
                    <a:lumMod val="75000"/>
                    <a:lumOff val="25000"/>
                  </a:schemeClr>
                </a:solidFill>
                <a:latin typeface="微软雅黑" panose="020B0503020204020204" pitchFamily="34" charset="-122"/>
              </a:rPr>
              <a:t>平方米及以下的，减按</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的税率征收契税；面积为</a:t>
            </a:r>
            <a:r>
              <a:rPr lang="en-US" altLang="zh-CN" sz="1600" dirty="0">
                <a:solidFill>
                  <a:schemeClr val="tx1">
                    <a:lumMod val="75000"/>
                    <a:lumOff val="25000"/>
                  </a:schemeClr>
                </a:solidFill>
                <a:latin typeface="微软雅黑" panose="020B0503020204020204" pitchFamily="34" charset="-122"/>
              </a:rPr>
              <a:t>90</a:t>
            </a:r>
            <a:r>
              <a:rPr lang="zh-CN" altLang="en-US" sz="1600" dirty="0">
                <a:solidFill>
                  <a:schemeClr val="tx1">
                    <a:lumMod val="75000"/>
                    <a:lumOff val="25000"/>
                  </a:schemeClr>
                </a:solidFill>
                <a:latin typeface="微软雅黑" panose="020B0503020204020204" pitchFamily="34" charset="-122"/>
              </a:rPr>
              <a:t>平方米以上的，减按</a:t>
            </a:r>
            <a:r>
              <a:rPr lang="en-US" altLang="zh-CN" sz="1600" dirty="0">
                <a:solidFill>
                  <a:schemeClr val="tx1">
                    <a:lumMod val="75000"/>
                    <a:lumOff val="25000"/>
                  </a:schemeClr>
                </a:solidFill>
                <a:latin typeface="微软雅黑" panose="020B0503020204020204" pitchFamily="34" charset="-122"/>
              </a:rPr>
              <a:t>1.5%</a:t>
            </a:r>
            <a:r>
              <a:rPr lang="zh-CN" altLang="en-US" sz="1600" dirty="0">
                <a:solidFill>
                  <a:schemeClr val="tx1">
                    <a:lumMod val="75000"/>
                    <a:lumOff val="25000"/>
                  </a:schemeClr>
                </a:solidFill>
                <a:latin typeface="微软雅黑" panose="020B0503020204020204" pitchFamily="34" charset="-122"/>
              </a:rPr>
              <a:t>的税率征收契税。</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对个人购买家庭第二套改善性住房，面积为</a:t>
            </a:r>
            <a:r>
              <a:rPr lang="en-US" altLang="zh-CN" sz="1600" dirty="0">
                <a:solidFill>
                  <a:schemeClr val="tx1">
                    <a:lumMod val="75000"/>
                    <a:lumOff val="25000"/>
                  </a:schemeClr>
                </a:solidFill>
                <a:latin typeface="微软雅黑" panose="020B0503020204020204" pitchFamily="34" charset="-122"/>
              </a:rPr>
              <a:t>90</a:t>
            </a:r>
            <a:r>
              <a:rPr lang="zh-CN" altLang="en-US" sz="1600" dirty="0">
                <a:solidFill>
                  <a:schemeClr val="tx1">
                    <a:lumMod val="75000"/>
                    <a:lumOff val="25000"/>
                  </a:schemeClr>
                </a:solidFill>
                <a:latin typeface="微软雅黑" panose="020B0503020204020204" pitchFamily="34" charset="-122"/>
              </a:rPr>
              <a:t>平方米及以下的，减按</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的税率征收契税；面积为</a:t>
            </a:r>
            <a:r>
              <a:rPr lang="en-US" altLang="zh-CN" sz="1600" dirty="0">
                <a:solidFill>
                  <a:schemeClr val="tx1">
                    <a:lumMod val="75000"/>
                    <a:lumOff val="25000"/>
                  </a:schemeClr>
                </a:solidFill>
                <a:latin typeface="微软雅黑" panose="020B0503020204020204" pitchFamily="34" charset="-122"/>
              </a:rPr>
              <a:t>90</a:t>
            </a:r>
            <a:r>
              <a:rPr lang="zh-CN" altLang="en-US" sz="1600" dirty="0">
                <a:solidFill>
                  <a:schemeClr val="tx1">
                    <a:lumMod val="75000"/>
                    <a:lumOff val="25000"/>
                  </a:schemeClr>
                </a:solidFill>
                <a:latin typeface="微软雅黑" panose="020B0503020204020204" pitchFamily="34" charset="-122"/>
              </a:rPr>
              <a:t>平方米以上的，减按</a:t>
            </a: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的税率征收契税。</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北京市、上海市、广州市、深圳市不实施该项规定，采用当地规定的契税税率</a:t>
            </a: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对个人购买经济适用住房，在法定税率基础上减半征收契税。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个人首次购买</a:t>
            </a:r>
            <a:r>
              <a:rPr lang="en-US" altLang="zh-CN" sz="1600" dirty="0">
                <a:solidFill>
                  <a:schemeClr val="tx1">
                    <a:lumMod val="75000"/>
                    <a:lumOff val="25000"/>
                  </a:schemeClr>
                </a:solidFill>
                <a:latin typeface="微软雅黑" panose="020B0503020204020204" pitchFamily="34" charset="-122"/>
              </a:rPr>
              <a:t>90</a:t>
            </a:r>
            <a:r>
              <a:rPr lang="zh-CN" altLang="en-US" sz="1600" dirty="0">
                <a:solidFill>
                  <a:schemeClr val="tx1">
                    <a:lumMod val="75000"/>
                    <a:lumOff val="25000"/>
                  </a:schemeClr>
                </a:solidFill>
                <a:latin typeface="微软雅黑" panose="020B0503020204020204" pitchFamily="34" charset="-122"/>
              </a:rPr>
              <a:t>平方米以下改造安置住房，按</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的税率计征契税；购买超过</a:t>
            </a:r>
            <a:r>
              <a:rPr lang="en-US" altLang="zh-CN" sz="1600" dirty="0">
                <a:solidFill>
                  <a:schemeClr val="tx1">
                    <a:lumMod val="75000"/>
                    <a:lumOff val="25000"/>
                  </a:schemeClr>
                </a:solidFill>
                <a:latin typeface="微软雅黑" panose="020B0503020204020204" pitchFamily="34" charset="-122"/>
              </a:rPr>
              <a:t>90</a:t>
            </a:r>
            <a:r>
              <a:rPr lang="zh-CN" altLang="en-US" sz="1600" dirty="0">
                <a:solidFill>
                  <a:schemeClr val="tx1">
                    <a:lumMod val="75000"/>
                    <a:lumOff val="25000"/>
                  </a:schemeClr>
                </a:solidFill>
                <a:latin typeface="微软雅黑" panose="020B0503020204020204" pitchFamily="34" charset="-122"/>
              </a:rPr>
              <a:t>平方米，但符合普通住房标准的改造安置住房，按法定税率减半计征契税。</a:t>
            </a:r>
          </a:p>
        </p:txBody>
      </p:sp>
    </p:spTree>
    <p:extLst>
      <p:ext uri="{BB962C8B-B14F-4D97-AF65-F5344CB8AC3E}">
        <p14:creationId xmlns:p14="http://schemas.microsoft.com/office/powerpoint/2010/main" val="395988447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1395AA-2497-7823-329B-7220BB179604}"/>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8E28E989-1924-9053-5832-E7D059D95E54}"/>
              </a:ext>
            </a:extLst>
          </p:cNvPr>
          <p:cNvSpPr txBox="1"/>
          <p:nvPr/>
        </p:nvSpPr>
        <p:spPr>
          <a:xfrm>
            <a:off x="2635105" y="287690"/>
            <a:ext cx="387379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六、征收管理</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2DDD537D-C837-2E13-BF77-93E73868CD0F}"/>
              </a:ext>
            </a:extLst>
          </p:cNvPr>
          <p:cNvSpPr txBox="1"/>
          <p:nvPr/>
        </p:nvSpPr>
        <p:spPr>
          <a:xfrm>
            <a:off x="612000" y="972000"/>
            <a:ext cx="7920000" cy="2723438"/>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（一）纳税义务发生时间</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契税申报以不动产单元为基本单位，契税的纳税义务发生时间是纳税人签订土地、房屋权属转移合同的当日，或者纳税人取得其他具有土地、房屋权属转移合同性质凭证的当日。</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（二）纳税期限</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纳税人应当在依法办理土地、房屋权属登记手续前申报缴纳契税。</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（三）纳税地点</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契税在土地、房屋所在地的税务征收机关缴纳。</a:t>
            </a:r>
          </a:p>
        </p:txBody>
      </p:sp>
    </p:spTree>
    <p:extLst>
      <p:ext uri="{BB962C8B-B14F-4D97-AF65-F5344CB8AC3E}">
        <p14:creationId xmlns:p14="http://schemas.microsoft.com/office/powerpoint/2010/main" val="89615858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E251BB-A417-6B5D-1003-33D1FC0F78B9}"/>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1862BC7B-7E8C-0E2C-6793-699BDBC880C2}"/>
              </a:ext>
            </a:extLst>
          </p:cNvPr>
          <p:cNvGrpSpPr/>
          <p:nvPr/>
        </p:nvGrpSpPr>
        <p:grpSpPr>
          <a:xfrm>
            <a:off x="1145002" y="1249593"/>
            <a:ext cx="1788430" cy="1788430"/>
            <a:chOff x="4240335" y="3008435"/>
            <a:chExt cx="3711332" cy="3711332"/>
          </a:xfrm>
        </p:grpSpPr>
        <p:sp>
          <p:nvSpPr>
            <p:cNvPr id="3" name="椭圆 2">
              <a:extLst>
                <a:ext uri="{FF2B5EF4-FFF2-40B4-BE49-F238E27FC236}">
                  <a16:creationId xmlns:a16="http://schemas.microsoft.com/office/drawing/2014/main" id="{3023021F-69E2-6545-4F7B-ED0471950953}"/>
                </a:ext>
              </a:extLst>
            </p:cNvPr>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a:extLst>
                <a:ext uri="{FF2B5EF4-FFF2-40B4-BE49-F238E27FC236}">
                  <a16:creationId xmlns:a16="http://schemas.microsoft.com/office/drawing/2014/main" id="{5606DFC1-F1D5-4278-86EA-5F7911B2D8FC}"/>
                </a:ext>
              </a:extLst>
            </p:cNvPr>
            <p:cNvGrpSpPr/>
            <p:nvPr/>
          </p:nvGrpSpPr>
          <p:grpSpPr>
            <a:xfrm>
              <a:off x="4710169" y="3478269"/>
              <a:ext cx="2771663" cy="2771663"/>
              <a:chOff x="2193191" y="1899415"/>
              <a:chExt cx="2421376" cy="2421376"/>
            </a:xfrm>
            <a:effectLst/>
          </p:grpSpPr>
          <p:sp>
            <p:nvSpPr>
              <p:cNvPr id="5" name="椭圆 4">
                <a:extLst>
                  <a:ext uri="{FF2B5EF4-FFF2-40B4-BE49-F238E27FC236}">
                    <a16:creationId xmlns:a16="http://schemas.microsoft.com/office/drawing/2014/main" id="{29BDF8DC-89ED-F0F0-88AB-97A353932E5C}"/>
                  </a:ext>
                </a:extLst>
              </p:cNvPr>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a:extLst>
                  <a:ext uri="{FF2B5EF4-FFF2-40B4-BE49-F238E27FC236}">
                    <a16:creationId xmlns:a16="http://schemas.microsoft.com/office/drawing/2014/main" id="{0733D928-8FF1-7EA0-C0FB-805710BE639B}"/>
                  </a:ext>
                </a:extLst>
              </p:cNvPr>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a:extLst>
              <a:ext uri="{FF2B5EF4-FFF2-40B4-BE49-F238E27FC236}">
                <a16:creationId xmlns:a16="http://schemas.microsoft.com/office/drawing/2014/main" id="{068CCE1B-5D0C-85A6-4740-A75AD6E7E807}"/>
              </a:ext>
            </a:extLst>
          </p:cNvPr>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a:extLst>
              <a:ext uri="{FF2B5EF4-FFF2-40B4-BE49-F238E27FC236}">
                <a16:creationId xmlns:a16="http://schemas.microsoft.com/office/drawing/2014/main" id="{266E1015-88A9-76DC-932B-0BDAC9A5A627}"/>
              </a:ext>
            </a:extLst>
          </p:cNvPr>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a:extLst>
              <a:ext uri="{FF2B5EF4-FFF2-40B4-BE49-F238E27FC236}">
                <a16:creationId xmlns:a16="http://schemas.microsoft.com/office/drawing/2014/main" id="{57592901-E950-3ADA-BC3D-8B97FE6DCD27}"/>
              </a:ext>
            </a:extLst>
          </p:cNvPr>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08</a:t>
            </a:r>
            <a:endParaRPr lang="zh-CN" altLang="en-US" sz="7200" dirty="0">
              <a:solidFill>
                <a:srgbClr val="0070C0"/>
              </a:solidFill>
              <a:latin typeface="Impact" panose="020B0806030902050204" pitchFamily="34" charset="0"/>
            </a:endParaRPr>
          </a:p>
        </p:txBody>
      </p:sp>
      <p:sp>
        <p:nvSpPr>
          <p:cNvPr id="18" name="文本框 17">
            <a:extLst>
              <a:ext uri="{FF2B5EF4-FFF2-40B4-BE49-F238E27FC236}">
                <a16:creationId xmlns:a16="http://schemas.microsoft.com/office/drawing/2014/main" id="{0885FCFB-216B-5F91-ACA3-0D5F0851D8A0}"/>
              </a:ext>
            </a:extLst>
          </p:cNvPr>
          <p:cNvSpPr txBox="1"/>
          <p:nvPr/>
        </p:nvSpPr>
        <p:spPr>
          <a:xfrm>
            <a:off x="2899391" y="2833300"/>
            <a:ext cx="2486156"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城镇土地使用税法</a:t>
            </a:r>
          </a:p>
        </p:txBody>
      </p:sp>
      <p:grpSp>
        <p:nvGrpSpPr>
          <p:cNvPr id="29" name="组合 28">
            <a:extLst>
              <a:ext uri="{FF2B5EF4-FFF2-40B4-BE49-F238E27FC236}">
                <a16:creationId xmlns:a16="http://schemas.microsoft.com/office/drawing/2014/main" id="{0A117B56-C76C-2138-7F07-51C1D7B1A82B}"/>
              </a:ext>
            </a:extLst>
          </p:cNvPr>
          <p:cNvGrpSpPr/>
          <p:nvPr/>
        </p:nvGrpSpPr>
        <p:grpSpPr>
          <a:xfrm>
            <a:off x="1808118" y="1956295"/>
            <a:ext cx="518562" cy="353252"/>
            <a:chOff x="4895160" y="4287159"/>
            <a:chExt cx="571418" cy="389258"/>
          </a:xfrm>
          <a:solidFill>
            <a:srgbClr val="0070C0"/>
          </a:solidFill>
        </p:grpSpPr>
        <p:sp>
          <p:nvSpPr>
            <p:cNvPr id="30" name="Freeform 327">
              <a:extLst>
                <a:ext uri="{FF2B5EF4-FFF2-40B4-BE49-F238E27FC236}">
                  <a16:creationId xmlns:a16="http://schemas.microsoft.com/office/drawing/2014/main" id="{748D2287-EE7B-0C1A-9354-90EB8B18A6F4}"/>
                </a:ext>
              </a:extLst>
            </p:cNvPr>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1" name="Rectangle 328">
              <a:extLst>
                <a:ext uri="{FF2B5EF4-FFF2-40B4-BE49-F238E27FC236}">
                  <a16:creationId xmlns:a16="http://schemas.microsoft.com/office/drawing/2014/main" id="{352879FB-9B5F-A9F6-D04D-DC9F94E6DAA7}"/>
                </a:ext>
              </a:extLst>
            </p:cNvPr>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2" name="Rectangle 329">
              <a:extLst>
                <a:ext uri="{FF2B5EF4-FFF2-40B4-BE49-F238E27FC236}">
                  <a16:creationId xmlns:a16="http://schemas.microsoft.com/office/drawing/2014/main" id="{84DCB9D0-0DA4-5D11-CD1A-E35F254E9725}"/>
                </a:ext>
              </a:extLst>
            </p:cNvPr>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3" name="Rectangle 330">
              <a:extLst>
                <a:ext uri="{FF2B5EF4-FFF2-40B4-BE49-F238E27FC236}">
                  <a16:creationId xmlns:a16="http://schemas.microsoft.com/office/drawing/2014/main" id="{9372A65B-F1D3-14D0-27AE-7F179A7CBE3A}"/>
                </a:ext>
              </a:extLst>
            </p:cNvPr>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4" name="Rectangle 331">
              <a:extLst>
                <a:ext uri="{FF2B5EF4-FFF2-40B4-BE49-F238E27FC236}">
                  <a16:creationId xmlns:a16="http://schemas.microsoft.com/office/drawing/2014/main" id="{3586EDD9-BDC5-83D3-A4F7-C016F7E5D80D}"/>
                </a:ext>
              </a:extLst>
            </p:cNvPr>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5" name="Rectangle 332">
              <a:extLst>
                <a:ext uri="{FF2B5EF4-FFF2-40B4-BE49-F238E27FC236}">
                  <a16:creationId xmlns:a16="http://schemas.microsoft.com/office/drawing/2014/main" id="{D6B1BFF2-F7CD-7A08-856A-4D4A2A92E0FF}"/>
                </a:ext>
              </a:extLst>
            </p:cNvPr>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6" name="Freeform 333">
              <a:extLst>
                <a:ext uri="{FF2B5EF4-FFF2-40B4-BE49-F238E27FC236}">
                  <a16:creationId xmlns:a16="http://schemas.microsoft.com/office/drawing/2014/main" id="{CF93DF9B-46FC-1AFF-81D6-1C150D294F69}"/>
                </a:ext>
              </a:extLst>
            </p:cNvPr>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7" name="Freeform 334">
              <a:extLst>
                <a:ext uri="{FF2B5EF4-FFF2-40B4-BE49-F238E27FC236}">
                  <a16:creationId xmlns:a16="http://schemas.microsoft.com/office/drawing/2014/main" id="{A08F7EAC-37B5-187C-1CE6-FDDE54FD7CBB}"/>
                </a:ext>
              </a:extLst>
            </p:cNvPr>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8" name="Freeform 335">
              <a:extLst>
                <a:ext uri="{FF2B5EF4-FFF2-40B4-BE49-F238E27FC236}">
                  <a16:creationId xmlns:a16="http://schemas.microsoft.com/office/drawing/2014/main" id="{EF7142D4-A8DF-82FE-AB71-EB87FBBFD1BD}"/>
                </a:ext>
              </a:extLst>
            </p:cNvPr>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Tree>
    <p:extLst>
      <p:ext uri="{BB962C8B-B14F-4D97-AF65-F5344CB8AC3E}">
        <p14:creationId xmlns:p14="http://schemas.microsoft.com/office/powerpoint/2010/main" val="2871506784"/>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75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25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23086E-BB59-F1C2-FAA0-E99FAB2657B7}"/>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CE006EA5-78C4-B51F-EC8C-61DDF91FE157}"/>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一、纳税义务人</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ED8F3019-5959-FABB-B8A8-B89950CBA770}"/>
              </a:ext>
            </a:extLst>
          </p:cNvPr>
          <p:cNvSpPr txBox="1"/>
          <p:nvPr/>
        </p:nvSpPr>
        <p:spPr>
          <a:xfrm>
            <a:off x="612000" y="972000"/>
            <a:ext cx="7920000" cy="1901674"/>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在城市、县城、建制镇、工矿区范围内使用土地的单位和个人，为城镇土地使用税的纳税人。</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上述所称单位，包括国有企业、集体企业、私营企业、股份制企业、外商投资企业、外国企业以及其他企业和事业单位、社会团体、国家机关、军队以及其他单位；所称个人，包括个体工商户以及其他个人。</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64763163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4B98EA-C1D2-0C81-1683-B06F1F58D681}"/>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F724768A-2F29-2C92-4507-42C9E06AC480}"/>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二、征税范围</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4537634A-9E1A-3418-29D8-142C844FB370}"/>
              </a:ext>
            </a:extLst>
          </p:cNvPr>
          <p:cNvSpPr txBox="1"/>
          <p:nvPr/>
        </p:nvSpPr>
        <p:spPr>
          <a:xfrm>
            <a:off x="612000" y="972000"/>
            <a:ext cx="7920000" cy="1310743"/>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城镇土地使用税的征税范围，包括在城市、县城、建制镇和工矿区内的国家所有和集体所有的土地。</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建立在城市、县城、建制镇和工矿区以外的企业不需要缴纳城镇土地使用税。</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29196604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A19ED7-1B68-EF2E-DFB0-1538EB709C6C}"/>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CC95EAF1-A551-CB9A-1B6E-6F4574F35243}"/>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三、税率</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F19655DF-2BD2-6BA0-2716-0EECB6A742F0}"/>
              </a:ext>
            </a:extLst>
          </p:cNvPr>
          <p:cNvSpPr txBox="1"/>
          <p:nvPr/>
        </p:nvSpPr>
        <p:spPr>
          <a:xfrm>
            <a:off x="612000" y="972000"/>
            <a:ext cx="7920000" cy="565924"/>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城镇土地使用税采用定额税率，即采用有幅度的差别税额，按大、中、小城市和县城、建制镇、工矿区分别规定每平方米城镇土地使用税年应纳税额。具体税率表如下：</a:t>
            </a:r>
          </a:p>
        </p:txBody>
      </p:sp>
      <p:graphicFrame>
        <p:nvGraphicFramePr>
          <p:cNvPr id="2" name="表格 1">
            <a:extLst>
              <a:ext uri="{FF2B5EF4-FFF2-40B4-BE49-F238E27FC236}">
                <a16:creationId xmlns:a16="http://schemas.microsoft.com/office/drawing/2014/main" id="{117E2F61-5F4C-6288-07A7-247E4FB8C079}"/>
              </a:ext>
            </a:extLst>
          </p:cNvPr>
          <p:cNvGraphicFramePr>
            <a:graphicFrameLocks noGrp="1"/>
          </p:cNvGraphicFramePr>
          <p:nvPr>
            <p:extLst>
              <p:ext uri="{D42A27DB-BD31-4B8C-83A1-F6EECF244321}">
                <p14:modId xmlns:p14="http://schemas.microsoft.com/office/powerpoint/2010/main" val="162964738"/>
              </p:ext>
            </p:extLst>
          </p:nvPr>
        </p:nvGraphicFramePr>
        <p:xfrm>
          <a:off x="611997" y="1732547"/>
          <a:ext cx="7920001" cy="2702155"/>
        </p:xfrm>
        <a:graphic>
          <a:graphicData uri="http://schemas.openxmlformats.org/drawingml/2006/table">
            <a:tbl>
              <a:tblPr firstRow="1" firstCol="1" bandRow="1"/>
              <a:tblGrid>
                <a:gridCol w="2639381">
                  <a:extLst>
                    <a:ext uri="{9D8B030D-6E8A-4147-A177-3AD203B41FA5}">
                      <a16:colId xmlns:a16="http://schemas.microsoft.com/office/drawing/2014/main" val="3503169580"/>
                    </a:ext>
                  </a:extLst>
                </a:gridCol>
                <a:gridCol w="2640310">
                  <a:extLst>
                    <a:ext uri="{9D8B030D-6E8A-4147-A177-3AD203B41FA5}">
                      <a16:colId xmlns:a16="http://schemas.microsoft.com/office/drawing/2014/main" val="1726746135"/>
                    </a:ext>
                  </a:extLst>
                </a:gridCol>
                <a:gridCol w="2640310">
                  <a:extLst>
                    <a:ext uri="{9D8B030D-6E8A-4147-A177-3AD203B41FA5}">
                      <a16:colId xmlns:a16="http://schemas.microsoft.com/office/drawing/2014/main" val="2444417620"/>
                    </a:ext>
                  </a:extLst>
                </a:gridCol>
              </a:tblGrid>
              <a:tr h="540431">
                <a:tc>
                  <a:txBody>
                    <a:bodyPr/>
                    <a:lstStyle/>
                    <a:p>
                      <a:pPr algn="ctr">
                        <a:lnSpc>
                          <a:spcPct val="200000"/>
                        </a:lnSpc>
                      </a:pPr>
                      <a:r>
                        <a:rPr lang="zh-CN" sz="1400" kern="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级别</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200000"/>
                        </a:lnSpc>
                      </a:pPr>
                      <a:r>
                        <a:rPr lang="zh-CN" sz="1400" kern="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人口（人）</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200000"/>
                        </a:lnSpc>
                      </a:pPr>
                      <a:r>
                        <a:rPr lang="zh-CN" sz="1400" kern="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每平方米税额（元）</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50542674"/>
                  </a:ext>
                </a:extLst>
              </a:tr>
              <a:tr h="540431">
                <a:tc>
                  <a:txBody>
                    <a:bodyPr/>
                    <a:lstStyle/>
                    <a:p>
                      <a:pPr algn="ctr">
                        <a:lnSpc>
                          <a:spcPct val="200000"/>
                        </a:lnSpc>
                      </a:pPr>
                      <a:r>
                        <a:rPr lang="zh-CN" sz="1400" kern="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大城市</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200000"/>
                        </a:lnSpc>
                      </a:pPr>
                      <a:r>
                        <a:rPr lang="en-US" sz="1400" kern="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50</a:t>
                      </a:r>
                      <a:r>
                        <a:rPr lang="zh-CN" sz="1400" kern="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万以上</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200000"/>
                        </a:lnSpc>
                      </a:pPr>
                      <a:r>
                        <a:rPr lang="en-US" sz="1400" kern="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1.5~30</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06483554"/>
                  </a:ext>
                </a:extLst>
              </a:tr>
              <a:tr h="540431">
                <a:tc>
                  <a:txBody>
                    <a:bodyPr/>
                    <a:lstStyle/>
                    <a:p>
                      <a:pPr algn="ctr">
                        <a:lnSpc>
                          <a:spcPct val="200000"/>
                        </a:lnSpc>
                      </a:pPr>
                      <a:r>
                        <a:rPr lang="zh-CN" sz="1400" kern="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中等城市</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200000"/>
                        </a:lnSpc>
                      </a:pPr>
                      <a:r>
                        <a:rPr lang="en-US" sz="1400" kern="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20</a:t>
                      </a:r>
                      <a:r>
                        <a:rPr lang="zh-CN" sz="1400" kern="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万</a:t>
                      </a:r>
                      <a:r>
                        <a:rPr lang="en-US" sz="1400" kern="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~50</a:t>
                      </a:r>
                      <a:r>
                        <a:rPr lang="zh-CN" sz="1400" kern="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万</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200000"/>
                        </a:lnSpc>
                      </a:pPr>
                      <a:r>
                        <a:rPr lang="en-US" sz="1400" kern="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1.2~24</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55983342"/>
                  </a:ext>
                </a:extLst>
              </a:tr>
              <a:tr h="540431">
                <a:tc>
                  <a:txBody>
                    <a:bodyPr/>
                    <a:lstStyle/>
                    <a:p>
                      <a:pPr algn="ctr">
                        <a:lnSpc>
                          <a:spcPct val="200000"/>
                        </a:lnSpc>
                      </a:pPr>
                      <a:r>
                        <a:rPr lang="zh-CN" sz="1400" kern="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小城市</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200000"/>
                        </a:lnSpc>
                      </a:pPr>
                      <a:r>
                        <a:rPr lang="en-US" sz="1400" kern="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20</a:t>
                      </a:r>
                      <a:r>
                        <a:rPr lang="zh-CN" sz="1400" kern="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万以下</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200000"/>
                        </a:lnSpc>
                      </a:pPr>
                      <a:r>
                        <a:rPr lang="en-US" sz="1400" kern="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0.9~18</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06473115"/>
                  </a:ext>
                </a:extLst>
              </a:tr>
              <a:tr h="540431">
                <a:tc>
                  <a:txBody>
                    <a:bodyPr/>
                    <a:lstStyle/>
                    <a:p>
                      <a:pPr algn="ctr">
                        <a:lnSpc>
                          <a:spcPct val="200000"/>
                        </a:lnSpc>
                      </a:pPr>
                      <a:r>
                        <a:rPr lang="zh-CN" sz="1400" kern="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县城、建制镇、工矿区</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200000"/>
                        </a:lnSpc>
                      </a:pPr>
                      <a:r>
                        <a:rPr lang="en-US" sz="1400" kern="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 </a:t>
                      </a:r>
                      <a:endParaRPr lang="zh-CN" sz="14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200000"/>
                        </a:lnSpc>
                      </a:pPr>
                      <a:r>
                        <a:rPr lang="en-US" sz="1400" kern="0" dirty="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0.6~12</a:t>
                      </a:r>
                      <a:endParaRPr lang="zh-CN" sz="14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57249858"/>
                  </a:ext>
                </a:extLst>
              </a:tr>
            </a:tbl>
          </a:graphicData>
        </a:graphic>
      </p:graphicFrame>
    </p:spTree>
    <p:extLst>
      <p:ext uri="{BB962C8B-B14F-4D97-AF65-F5344CB8AC3E}">
        <p14:creationId xmlns:p14="http://schemas.microsoft.com/office/powerpoint/2010/main" val="77109498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5F5B7B-DC89-D33E-6B9A-0A8AE8985DD8}"/>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DD651B82-3996-C5DD-53B3-27DE3A9BCB75}"/>
              </a:ext>
            </a:extLst>
          </p:cNvPr>
          <p:cNvSpPr txBox="1"/>
          <p:nvPr/>
        </p:nvSpPr>
        <p:spPr>
          <a:xfrm>
            <a:off x="2635105" y="287690"/>
            <a:ext cx="387379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四、计税依据和应纳税额的计算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B4B9C13B-7225-8A2D-3C3E-FA792F2D0F3E}"/>
              </a:ext>
            </a:extLst>
          </p:cNvPr>
          <p:cNvSpPr txBox="1"/>
          <p:nvPr/>
        </p:nvSpPr>
        <p:spPr>
          <a:xfrm>
            <a:off x="612000" y="972000"/>
            <a:ext cx="7920000" cy="2646494"/>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城镇土地使用税以纳税人实际占用的土地面积为计税依据，土地面积计量标准为每平方米。税务机关根据纳税人实际占用的土地面积，按照规定的税额计算应纳税额，向纳税人征收城镇土地使用税。即：</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全年应纳税额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实际占用应税土地面积（平方米）</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适用税额</a:t>
            </a:r>
          </a:p>
          <a:p>
            <a:pPr algn="just">
              <a:lnSpc>
                <a:spcPct val="120000"/>
              </a:lnSpc>
              <a:spcAft>
                <a:spcPts val="600"/>
              </a:spcAft>
            </a:pP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例</a:t>
            </a:r>
            <a:r>
              <a:rPr lang="en-US" altLang="zh-CN" sz="1600" b="1" dirty="0">
                <a:solidFill>
                  <a:schemeClr val="tx1">
                    <a:lumMod val="75000"/>
                    <a:lumOff val="25000"/>
                  </a:schemeClr>
                </a:solidFill>
                <a:latin typeface="微软雅黑" panose="020B0503020204020204" pitchFamily="34" charset="-122"/>
              </a:rPr>
              <a:t>8-12】</a:t>
            </a:r>
            <a:r>
              <a:rPr lang="zh-CN" altLang="en-US" sz="1600" dirty="0">
                <a:solidFill>
                  <a:schemeClr val="tx1">
                    <a:lumMod val="75000"/>
                    <a:lumOff val="25000"/>
                  </a:schemeClr>
                </a:solidFill>
                <a:latin typeface="微软雅黑" panose="020B0503020204020204" pitchFamily="34" charset="-122"/>
              </a:rPr>
              <a:t>设在某城市的一家企业使用土地面积为</a:t>
            </a:r>
            <a:r>
              <a:rPr lang="en-US" altLang="zh-CN" sz="1600" dirty="0">
                <a:solidFill>
                  <a:schemeClr val="tx1">
                    <a:lumMod val="75000"/>
                    <a:lumOff val="25000"/>
                  </a:schemeClr>
                </a:solidFill>
                <a:latin typeface="微软雅黑" panose="020B0503020204020204" pitchFamily="34" charset="-122"/>
              </a:rPr>
              <a:t>10 000</a:t>
            </a:r>
            <a:r>
              <a:rPr lang="zh-CN" altLang="en-US" sz="1600" dirty="0">
                <a:solidFill>
                  <a:schemeClr val="tx1">
                    <a:lumMod val="75000"/>
                    <a:lumOff val="25000"/>
                  </a:schemeClr>
                </a:solidFill>
                <a:latin typeface="微软雅黑" panose="020B0503020204020204" pitchFamily="34" charset="-122"/>
              </a:rPr>
              <a:t>平方米，经税务机关核定，该土地为应税土地，每平方米年税额为</a:t>
            </a: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元。请计算其全年应纳的城镇土地使用税税额。</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全年应纳税额</a:t>
            </a:r>
            <a:r>
              <a:rPr lang="en-US" altLang="zh-CN" sz="1600" dirty="0">
                <a:solidFill>
                  <a:schemeClr val="tx1">
                    <a:lumMod val="75000"/>
                    <a:lumOff val="25000"/>
                  </a:schemeClr>
                </a:solidFill>
                <a:latin typeface="微软雅黑" panose="020B0503020204020204" pitchFamily="34" charset="-122"/>
              </a:rPr>
              <a:t>=10 000×4=40 000</a:t>
            </a:r>
            <a:r>
              <a:rPr lang="zh-CN" altLang="en-US" sz="1600" dirty="0">
                <a:solidFill>
                  <a:schemeClr val="tx1">
                    <a:lumMod val="75000"/>
                    <a:lumOff val="25000"/>
                  </a:schemeClr>
                </a:solidFill>
                <a:latin typeface="微软雅黑" panose="020B0503020204020204" pitchFamily="34" charset="-122"/>
              </a:rPr>
              <a:t>（元）</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54777875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ED260B-4D2D-3F5A-2998-F77E6CF2D613}"/>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1155BFCE-3533-FB2C-4310-53F15509828B}"/>
              </a:ext>
            </a:extLst>
          </p:cNvPr>
          <p:cNvSpPr txBox="1"/>
          <p:nvPr/>
        </p:nvSpPr>
        <p:spPr>
          <a:xfrm>
            <a:off x="2635105" y="287690"/>
            <a:ext cx="387379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五、税收优惠</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1E1B0FCA-3AD9-0E9C-9630-40306F110E43}"/>
              </a:ext>
            </a:extLst>
          </p:cNvPr>
          <p:cNvSpPr txBox="1"/>
          <p:nvPr/>
        </p:nvSpPr>
        <p:spPr>
          <a:xfrm>
            <a:off x="612000" y="972000"/>
            <a:ext cx="7920000" cy="4136132"/>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（一）法定免征城镇土地使用税的优惠</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国家机关、人民团体、军队自用的土地。</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由国家财政部门拨付事业经费的单位自用的土地。</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宗教寺庙、公园、名胜古迹自用的土地。</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市政街道、广场、绿化地带等公共用地。</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直接用于农、林、牧、渔业的生产用地。</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6.</a:t>
            </a:r>
            <a:r>
              <a:rPr lang="zh-CN" altLang="en-US" sz="1600" dirty="0">
                <a:solidFill>
                  <a:schemeClr val="tx1">
                    <a:lumMod val="75000"/>
                    <a:lumOff val="25000"/>
                  </a:schemeClr>
                </a:solidFill>
                <a:latin typeface="微软雅黑" panose="020B0503020204020204" pitchFamily="34" charset="-122"/>
              </a:rPr>
              <a:t>经批准开山填海整治的土地和改造的废弃土地，从使用的月份起免征城镇土地使用税</a:t>
            </a:r>
            <a:r>
              <a:rPr lang="en-US" altLang="zh-CN" sz="1600" dirty="0">
                <a:solidFill>
                  <a:schemeClr val="tx1">
                    <a:lumMod val="75000"/>
                    <a:lumOff val="25000"/>
                  </a:schemeClr>
                </a:solidFill>
                <a:latin typeface="微软雅黑" panose="020B0503020204020204" pitchFamily="34" charset="-122"/>
              </a:rPr>
              <a:t>5~10</a:t>
            </a:r>
            <a:r>
              <a:rPr lang="zh-CN" altLang="en-US" sz="1600" dirty="0">
                <a:solidFill>
                  <a:schemeClr val="tx1">
                    <a:lumMod val="75000"/>
                    <a:lumOff val="25000"/>
                  </a:schemeClr>
                </a:solidFill>
                <a:latin typeface="微软雅黑" panose="020B0503020204020204" pitchFamily="34" charset="-122"/>
              </a:rPr>
              <a:t>年。</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7.</a:t>
            </a:r>
            <a:r>
              <a:rPr lang="zh-CN" altLang="en-US" sz="1600" dirty="0">
                <a:solidFill>
                  <a:schemeClr val="tx1">
                    <a:lumMod val="75000"/>
                    <a:lumOff val="25000"/>
                  </a:schemeClr>
                </a:solidFill>
                <a:latin typeface="微软雅黑" panose="020B0503020204020204" pitchFamily="34" charset="-122"/>
              </a:rPr>
              <a:t>对非营利性医疗机构、疾病控制机构和妇幼保健机构等卫生机构和非营利性科研机构自用的土地，免征城镇土地使用税。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8.</a:t>
            </a:r>
            <a:r>
              <a:rPr lang="zh-CN" altLang="en-US" sz="1600" dirty="0">
                <a:solidFill>
                  <a:schemeClr val="tx1">
                    <a:lumMod val="75000"/>
                    <a:lumOff val="25000"/>
                  </a:schemeClr>
                </a:solidFill>
                <a:latin typeface="微软雅黑" panose="020B0503020204020204" pitchFamily="34" charset="-122"/>
              </a:rPr>
              <a:t>对国家拨付事业经费和企业办的各类学校，托儿所，幼儿园自用的土地，免征城镇土地使用税。</a:t>
            </a:r>
          </a:p>
        </p:txBody>
      </p:sp>
    </p:spTree>
    <p:extLst>
      <p:ext uri="{BB962C8B-B14F-4D97-AF65-F5344CB8AC3E}">
        <p14:creationId xmlns:p14="http://schemas.microsoft.com/office/powerpoint/2010/main" val="422596666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D1A973-15BD-0EE5-3F0C-1877D0317499}"/>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C978696E-48FD-50C5-A66E-FFF809AC75B9}"/>
              </a:ext>
            </a:extLst>
          </p:cNvPr>
          <p:cNvSpPr txBox="1"/>
          <p:nvPr/>
        </p:nvSpPr>
        <p:spPr>
          <a:xfrm>
            <a:off x="2635105" y="287690"/>
            <a:ext cx="387379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五、税收优惠</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1D306942-9A6E-30CC-FEB4-26F6C89450F6}"/>
              </a:ext>
            </a:extLst>
          </p:cNvPr>
          <p:cNvSpPr txBox="1"/>
          <p:nvPr/>
        </p:nvSpPr>
        <p:spPr>
          <a:xfrm>
            <a:off x="612000" y="972000"/>
            <a:ext cx="7920000" cy="3532890"/>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9.</a:t>
            </a:r>
            <a:r>
              <a:rPr lang="zh-CN" altLang="en-US" sz="1600" dirty="0">
                <a:solidFill>
                  <a:schemeClr val="tx1">
                    <a:lumMod val="75000"/>
                    <a:lumOff val="25000"/>
                  </a:schemeClr>
                </a:solidFill>
                <a:latin typeface="微软雅黑" panose="020B0503020204020204" pitchFamily="34" charset="-122"/>
              </a:rPr>
              <a:t>免税单位无偿使用纳税单位的土地（如公安、海关等单位使用铁路、民航等单位的土地），免征城镇土地使用税。纳税单位无偿使用免税单位的土地，纳税单位应照章缴纳城镇土地使用税。纳税单位与免税单位共同使用、共有使用权土地上的多层建筑，对纳税单位可按其占用的建筑面积占建筑总面积的比例计征城镇土地使用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10.</a:t>
            </a:r>
            <a:r>
              <a:rPr lang="zh-CN" altLang="en-US" sz="1600" dirty="0">
                <a:solidFill>
                  <a:schemeClr val="tx1">
                    <a:lumMod val="75000"/>
                    <a:lumOff val="25000"/>
                  </a:schemeClr>
                </a:solidFill>
                <a:latin typeface="微软雅黑" panose="020B0503020204020204" pitchFamily="34" charset="-122"/>
              </a:rPr>
              <a:t>对改造安置住房建设用地免征城镇土地使用税。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11.</a:t>
            </a:r>
            <a:r>
              <a:rPr lang="zh-CN" altLang="en-US" sz="1600" dirty="0">
                <a:solidFill>
                  <a:schemeClr val="tx1">
                    <a:lumMod val="75000"/>
                    <a:lumOff val="25000"/>
                  </a:schemeClr>
                </a:solidFill>
                <a:latin typeface="微软雅黑" panose="020B0503020204020204" pitchFamily="34" charset="-122"/>
              </a:rPr>
              <a:t>为了体现国家的产业政策，支持重点产业的发展，</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对石油、电力、煤炭等能源用地，民用港口、铁路等交通用地和水利设施用地，盐业、采石场、邮电等一些特殊用地划分了征免税界限和给予政策性减免税照顾。</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12.</a:t>
            </a:r>
            <a:r>
              <a:rPr lang="zh-CN" altLang="en-US" sz="1600" dirty="0">
                <a:solidFill>
                  <a:schemeClr val="tx1">
                    <a:lumMod val="75000"/>
                    <a:lumOff val="25000"/>
                  </a:schemeClr>
                </a:solidFill>
                <a:latin typeface="微软雅黑" panose="020B0503020204020204" pitchFamily="34" charset="-122"/>
              </a:rPr>
              <a:t>自</a:t>
            </a:r>
            <a:r>
              <a:rPr lang="en-US" altLang="zh-CN" sz="1600" dirty="0">
                <a:solidFill>
                  <a:schemeClr val="tx1">
                    <a:lumMod val="75000"/>
                    <a:lumOff val="25000"/>
                  </a:schemeClr>
                </a:solidFill>
                <a:latin typeface="微软雅黑" panose="020B0503020204020204" pitchFamily="34" charset="-122"/>
              </a:rPr>
              <a:t>2023</a:t>
            </a:r>
            <a:r>
              <a:rPr lang="zh-CN" altLang="en-US" sz="1600" dirty="0">
                <a:solidFill>
                  <a:schemeClr val="tx1">
                    <a:lumMod val="75000"/>
                    <a:lumOff val="25000"/>
                  </a:schemeClr>
                </a:solidFill>
                <a:latin typeface="微软雅黑" panose="020B0503020204020204" pitchFamily="34" charset="-122"/>
              </a:rPr>
              <a:t>年</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月</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日起至</a:t>
            </a:r>
            <a:r>
              <a:rPr lang="en-US" altLang="zh-CN" sz="1600" dirty="0">
                <a:solidFill>
                  <a:schemeClr val="tx1">
                    <a:lumMod val="75000"/>
                    <a:lumOff val="25000"/>
                  </a:schemeClr>
                </a:solidFill>
                <a:latin typeface="微软雅黑" panose="020B0503020204020204" pitchFamily="34" charset="-122"/>
              </a:rPr>
              <a:t>2027</a:t>
            </a:r>
            <a:r>
              <a:rPr lang="zh-CN" altLang="en-US" sz="1600" dirty="0">
                <a:solidFill>
                  <a:schemeClr val="tx1">
                    <a:lumMod val="75000"/>
                    <a:lumOff val="25000"/>
                  </a:schemeClr>
                </a:solidFill>
                <a:latin typeface="微软雅黑" panose="020B0503020204020204" pitchFamily="34" charset="-122"/>
              </a:rPr>
              <a:t>年</a:t>
            </a:r>
            <a:r>
              <a:rPr lang="en-US" altLang="zh-CN" sz="1600" dirty="0">
                <a:solidFill>
                  <a:schemeClr val="tx1">
                    <a:lumMod val="75000"/>
                    <a:lumOff val="25000"/>
                  </a:schemeClr>
                </a:solidFill>
                <a:latin typeface="微软雅黑" panose="020B0503020204020204" pitchFamily="34" charset="-122"/>
              </a:rPr>
              <a:t>12</a:t>
            </a:r>
            <a:r>
              <a:rPr lang="zh-CN" altLang="en-US" sz="1600" dirty="0">
                <a:solidFill>
                  <a:schemeClr val="tx1">
                    <a:lumMod val="75000"/>
                    <a:lumOff val="25000"/>
                  </a:schemeClr>
                </a:solidFill>
                <a:latin typeface="微软雅黑" panose="020B0503020204020204" pitchFamily="34" charset="-122"/>
              </a:rPr>
              <a:t>月</a:t>
            </a:r>
            <a:r>
              <a:rPr lang="en-US" altLang="zh-CN" sz="1600" dirty="0">
                <a:solidFill>
                  <a:schemeClr val="tx1">
                    <a:lumMod val="75000"/>
                    <a:lumOff val="25000"/>
                  </a:schemeClr>
                </a:solidFill>
                <a:latin typeface="微软雅黑" panose="020B0503020204020204" pitchFamily="34" charset="-122"/>
              </a:rPr>
              <a:t>31</a:t>
            </a:r>
            <a:r>
              <a:rPr lang="zh-CN" altLang="en-US" sz="1600" dirty="0">
                <a:solidFill>
                  <a:schemeClr val="tx1">
                    <a:lumMod val="75000"/>
                    <a:lumOff val="25000"/>
                  </a:schemeClr>
                </a:solidFill>
                <a:latin typeface="微软雅黑" panose="020B0503020204020204" pitchFamily="34" charset="-122"/>
              </a:rPr>
              <a:t>日止，对物流企业自有（包括自用和出租）或承租的大宗商品仓储设施用地，减按所属土地等级适用税额标准的</a:t>
            </a:r>
            <a:r>
              <a:rPr lang="en-US" altLang="zh-CN" sz="1600" dirty="0">
                <a:solidFill>
                  <a:schemeClr val="tx1">
                    <a:lumMod val="75000"/>
                    <a:lumOff val="25000"/>
                  </a:schemeClr>
                </a:solidFill>
                <a:latin typeface="微软雅黑" panose="020B0503020204020204" pitchFamily="34" charset="-122"/>
              </a:rPr>
              <a:t>50%</a:t>
            </a:r>
            <a:r>
              <a:rPr lang="zh-CN" altLang="en-US" sz="1600" dirty="0">
                <a:solidFill>
                  <a:schemeClr val="tx1">
                    <a:lumMod val="75000"/>
                    <a:lumOff val="25000"/>
                  </a:schemeClr>
                </a:solidFill>
                <a:latin typeface="微软雅黑" panose="020B0503020204020204" pitchFamily="34" charset="-122"/>
              </a:rPr>
              <a:t>计征城镇土地使用税。</a:t>
            </a:r>
          </a:p>
        </p:txBody>
      </p:sp>
    </p:spTree>
    <p:extLst>
      <p:ext uri="{BB962C8B-B14F-4D97-AF65-F5344CB8AC3E}">
        <p14:creationId xmlns:p14="http://schemas.microsoft.com/office/powerpoint/2010/main" val="334517893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57412C-EBB6-6F2C-133A-8EB76BDAA8A8}"/>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92354B9C-EDC5-7A81-8C50-AB984CED5D2F}"/>
              </a:ext>
            </a:extLst>
          </p:cNvPr>
          <p:cNvSpPr txBox="1"/>
          <p:nvPr/>
        </p:nvSpPr>
        <p:spPr>
          <a:xfrm>
            <a:off x="2635105" y="287690"/>
            <a:ext cx="387379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五、税收优惠</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8430AEAC-F7D1-EA74-0820-03814E44B4FE}"/>
              </a:ext>
            </a:extLst>
          </p:cNvPr>
          <p:cNvSpPr txBox="1"/>
          <p:nvPr/>
        </p:nvSpPr>
        <p:spPr>
          <a:xfrm>
            <a:off x="612000" y="972000"/>
            <a:ext cx="7920000" cy="1760097"/>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（二）省、自治区、直辖市税务局确定的城镇土地使用税减免优惠</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个人所有的居住房屋及院落用地。</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房产管理部门在房租调整改革前经租的居民住房用地。</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免税单位职工家属的宿舍用地。</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集体和个人办的各类学校、医院、托儿所、幼儿园用地。</a:t>
            </a:r>
          </a:p>
        </p:txBody>
      </p:sp>
    </p:spTree>
    <p:extLst>
      <p:ext uri="{BB962C8B-B14F-4D97-AF65-F5344CB8AC3E}">
        <p14:creationId xmlns:p14="http://schemas.microsoft.com/office/powerpoint/2010/main" val="290044061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9B9DE5-2323-4EDE-56A6-A10C6A9D5499}"/>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78523761-43E7-AE09-9E0E-CE03F70868A5}"/>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二、税目与税率</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97C5ADC6-184B-5850-3195-A9A154BD9DC5}"/>
              </a:ext>
            </a:extLst>
          </p:cNvPr>
          <p:cNvSpPr txBox="1"/>
          <p:nvPr/>
        </p:nvSpPr>
        <p:spPr>
          <a:xfrm>
            <a:off x="612000" y="972000"/>
            <a:ext cx="7920000" cy="3237425"/>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（二）税率</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资源税法按原矿、选矿分别设定税率。对原油、天然气、中重稀土、钨、钼等战略资源实行固定税率，由税法直接确定。其他应税资源实行幅度税率。</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纳税人开采或者生产不同税目应税产品的，应当分别核算不同税目应税产品的销售额或者销售数量；未分别核算或者不能准确提供不同税目应税产品的销售额或者销售数量的，从高适用税率。</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纳税人开采或者生产同一税目下适用不同税率应税产品的，应当分别核算不同税率应税产品的销售额或者销售数量；未分别核算或者不能准确提供不同税率应税产品的销售额或者销售数量的，从高适用税率。</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197806857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9FDC96-CBEE-3936-6E18-D3ABCF03BBA4}"/>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DD820A20-3524-DA44-5ED7-E097E29266C0}"/>
              </a:ext>
            </a:extLst>
          </p:cNvPr>
          <p:cNvSpPr txBox="1"/>
          <p:nvPr/>
        </p:nvSpPr>
        <p:spPr>
          <a:xfrm>
            <a:off x="2635105" y="287690"/>
            <a:ext cx="387379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六、征收管理</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8CE2BC58-3FDA-1CF6-1CD2-EBA0233E2CEB}"/>
              </a:ext>
            </a:extLst>
          </p:cNvPr>
          <p:cNvSpPr txBox="1"/>
          <p:nvPr/>
        </p:nvSpPr>
        <p:spPr>
          <a:xfrm>
            <a:off x="612000" y="972000"/>
            <a:ext cx="7920000" cy="4431598"/>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（一）纳税期限</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城镇土地使用税实行按年计算、分期缴纳的征收方法，具体纳税期限由省、自治区、直辖市人民政府确定。</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（二）纳税义务发生时间</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纳税人购置新建商品房，自房屋交付使用之次月起，缴纳城镇土地使用税。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纳税人购置存量房，自办理房屋权属转移、变更登记手续，房地产权属登记机关签发房屋权属证书之次月起，缴纳城镇土地使用税。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纳税人出租、出借房产，自交付出租、出借房产之次月起，缴纳城镇土地使用税。</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以出让或转让方式有偿取得土地使用权的，应由受让方从合同约定交付土地时间之次月起缴纳城镇土地使用税；合同未约定交付土地时间的，由受让方从合同签订之次月起缴纳城镇土地使用税。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纳税人新征用的耕地，自批准征用之日起满</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年时开始缴纳城镇土地使用税。</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255994254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3A5411-BE23-CE46-9ED8-2292255E1133}"/>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51E28EFC-655C-865F-D174-629D3E29302E}"/>
              </a:ext>
            </a:extLst>
          </p:cNvPr>
          <p:cNvSpPr txBox="1"/>
          <p:nvPr/>
        </p:nvSpPr>
        <p:spPr>
          <a:xfrm>
            <a:off x="2635105" y="287690"/>
            <a:ext cx="387379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六、征收管理</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8799327B-C599-001A-360F-8EABE9F4DCA1}"/>
              </a:ext>
            </a:extLst>
          </p:cNvPr>
          <p:cNvSpPr txBox="1"/>
          <p:nvPr/>
        </p:nvSpPr>
        <p:spPr>
          <a:xfrm>
            <a:off x="612000" y="972000"/>
            <a:ext cx="7920000" cy="3391313"/>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6.</a:t>
            </a:r>
            <a:r>
              <a:rPr lang="zh-CN" altLang="en-US" sz="1600" dirty="0">
                <a:solidFill>
                  <a:schemeClr val="tx1">
                    <a:lumMod val="75000"/>
                    <a:lumOff val="25000"/>
                  </a:schemeClr>
                </a:solidFill>
                <a:latin typeface="微软雅黑" panose="020B0503020204020204" pitchFamily="34" charset="-122"/>
              </a:rPr>
              <a:t>纳税人新征用的非耕地，自批准征用次月起缴纳城镇土地使用税。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7.</a:t>
            </a:r>
            <a:r>
              <a:rPr lang="zh-CN" altLang="en-US" sz="1600" dirty="0">
                <a:solidFill>
                  <a:schemeClr val="tx1">
                    <a:lumMod val="75000"/>
                    <a:lumOff val="25000"/>
                  </a:schemeClr>
                </a:solidFill>
                <a:latin typeface="微软雅黑" panose="020B0503020204020204" pitchFamily="34" charset="-122"/>
              </a:rPr>
              <a:t>自</a:t>
            </a:r>
            <a:r>
              <a:rPr lang="en-US" altLang="zh-CN" sz="1600" dirty="0">
                <a:solidFill>
                  <a:schemeClr val="tx1">
                    <a:lumMod val="75000"/>
                    <a:lumOff val="25000"/>
                  </a:schemeClr>
                </a:solidFill>
                <a:latin typeface="微软雅黑" panose="020B0503020204020204" pitchFamily="34" charset="-122"/>
              </a:rPr>
              <a:t>2009</a:t>
            </a:r>
            <a:r>
              <a:rPr lang="zh-CN" altLang="en-US" sz="1600" dirty="0">
                <a:solidFill>
                  <a:schemeClr val="tx1">
                    <a:lumMod val="75000"/>
                    <a:lumOff val="25000"/>
                  </a:schemeClr>
                </a:solidFill>
                <a:latin typeface="微软雅黑" panose="020B0503020204020204" pitchFamily="34" charset="-122"/>
              </a:rPr>
              <a:t>年</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月</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日起，纳税人因土地的权利发生变化而依法终止城镇土地使用税纳税义务的，其应纳税款的计算应截止到土地权利发生变化的当月末。</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（三）纳税地点和征收机构</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城镇土地使用税在土地所在地缴纳。</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纳税人使用的土地不属于同一省、自治区、直辖市管辖的，由纳税人分别向土地所在地的税务机关缴纳城镇土地使用税；在同一省、自治区、直辖市管辖范围内，纳税人跨地区使用的土地，其纳税地点由各省、自治区、直辖市税务局确定。</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城镇土地使用税由土地所在地的税务机关征收，其收入纳入地方财政预算管理。</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40349355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0E8010-BDF1-BE6D-358E-8BB5C75F6904}"/>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5D4B5F1B-0E1D-2CC9-39AD-6A827CEC9AFF}"/>
              </a:ext>
            </a:extLst>
          </p:cNvPr>
          <p:cNvGrpSpPr/>
          <p:nvPr/>
        </p:nvGrpSpPr>
        <p:grpSpPr>
          <a:xfrm>
            <a:off x="1145002" y="1249593"/>
            <a:ext cx="1788430" cy="1788430"/>
            <a:chOff x="4240335" y="3008435"/>
            <a:chExt cx="3711332" cy="3711332"/>
          </a:xfrm>
        </p:grpSpPr>
        <p:sp>
          <p:nvSpPr>
            <p:cNvPr id="3" name="椭圆 2">
              <a:extLst>
                <a:ext uri="{FF2B5EF4-FFF2-40B4-BE49-F238E27FC236}">
                  <a16:creationId xmlns:a16="http://schemas.microsoft.com/office/drawing/2014/main" id="{D933FBD9-9ABC-8570-2DC7-DE46831930A4}"/>
                </a:ext>
              </a:extLst>
            </p:cNvPr>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a:extLst>
                <a:ext uri="{FF2B5EF4-FFF2-40B4-BE49-F238E27FC236}">
                  <a16:creationId xmlns:a16="http://schemas.microsoft.com/office/drawing/2014/main" id="{792D6874-B73A-D1DE-B8B7-76730C1092FD}"/>
                </a:ext>
              </a:extLst>
            </p:cNvPr>
            <p:cNvGrpSpPr/>
            <p:nvPr/>
          </p:nvGrpSpPr>
          <p:grpSpPr>
            <a:xfrm>
              <a:off x="4710169" y="3478269"/>
              <a:ext cx="2771663" cy="2771663"/>
              <a:chOff x="2193191" y="1899415"/>
              <a:chExt cx="2421376" cy="2421376"/>
            </a:xfrm>
            <a:effectLst/>
          </p:grpSpPr>
          <p:sp>
            <p:nvSpPr>
              <p:cNvPr id="5" name="椭圆 4">
                <a:extLst>
                  <a:ext uri="{FF2B5EF4-FFF2-40B4-BE49-F238E27FC236}">
                    <a16:creationId xmlns:a16="http://schemas.microsoft.com/office/drawing/2014/main" id="{E2030D38-D68D-D2B6-9C16-B5BD5090C2F0}"/>
                  </a:ext>
                </a:extLst>
              </p:cNvPr>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a:extLst>
                  <a:ext uri="{FF2B5EF4-FFF2-40B4-BE49-F238E27FC236}">
                    <a16:creationId xmlns:a16="http://schemas.microsoft.com/office/drawing/2014/main" id="{7D901EE8-F618-1E48-7582-358F56458F12}"/>
                  </a:ext>
                </a:extLst>
              </p:cNvPr>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a:extLst>
              <a:ext uri="{FF2B5EF4-FFF2-40B4-BE49-F238E27FC236}">
                <a16:creationId xmlns:a16="http://schemas.microsoft.com/office/drawing/2014/main" id="{FE333D3A-5332-1031-4294-14B07800A3D6}"/>
              </a:ext>
            </a:extLst>
          </p:cNvPr>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a:extLst>
              <a:ext uri="{FF2B5EF4-FFF2-40B4-BE49-F238E27FC236}">
                <a16:creationId xmlns:a16="http://schemas.microsoft.com/office/drawing/2014/main" id="{6688F8D0-7C8E-ED35-094E-9BBC3B2BD569}"/>
              </a:ext>
            </a:extLst>
          </p:cNvPr>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a:extLst>
              <a:ext uri="{FF2B5EF4-FFF2-40B4-BE49-F238E27FC236}">
                <a16:creationId xmlns:a16="http://schemas.microsoft.com/office/drawing/2014/main" id="{E50C1D29-629A-345E-CB21-D93B7A367D4B}"/>
              </a:ext>
            </a:extLst>
          </p:cNvPr>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09</a:t>
            </a:r>
            <a:endParaRPr lang="zh-CN" altLang="en-US" sz="7200" dirty="0">
              <a:solidFill>
                <a:srgbClr val="0070C0"/>
              </a:solidFill>
              <a:latin typeface="Impact" panose="020B0806030902050204" pitchFamily="34" charset="0"/>
            </a:endParaRPr>
          </a:p>
        </p:txBody>
      </p:sp>
      <p:sp>
        <p:nvSpPr>
          <p:cNvPr id="18" name="文本框 17">
            <a:extLst>
              <a:ext uri="{FF2B5EF4-FFF2-40B4-BE49-F238E27FC236}">
                <a16:creationId xmlns:a16="http://schemas.microsoft.com/office/drawing/2014/main" id="{40C65037-3626-A9AC-3921-820D9078C875}"/>
              </a:ext>
            </a:extLst>
          </p:cNvPr>
          <p:cNvSpPr txBox="1"/>
          <p:nvPr/>
        </p:nvSpPr>
        <p:spPr>
          <a:xfrm>
            <a:off x="2899391" y="2833300"/>
            <a:ext cx="2486156"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耕地占用税法</a:t>
            </a:r>
            <a:endParaRPr lang="en-US" altLang="zh-CN" sz="2000" b="1" dirty="0">
              <a:solidFill>
                <a:schemeClr val="tx1">
                  <a:lumMod val="75000"/>
                  <a:lumOff val="25000"/>
                </a:schemeClr>
              </a:solidFill>
              <a:latin typeface="ITC Avant Garde Std Bk" panose="020B0502020202020204" pitchFamily="34" charset="0"/>
            </a:endParaRPr>
          </a:p>
        </p:txBody>
      </p:sp>
      <p:grpSp>
        <p:nvGrpSpPr>
          <p:cNvPr id="29" name="组合 28">
            <a:extLst>
              <a:ext uri="{FF2B5EF4-FFF2-40B4-BE49-F238E27FC236}">
                <a16:creationId xmlns:a16="http://schemas.microsoft.com/office/drawing/2014/main" id="{1D040E41-5D20-2B25-3B5A-9D29AC1B4097}"/>
              </a:ext>
            </a:extLst>
          </p:cNvPr>
          <p:cNvGrpSpPr/>
          <p:nvPr/>
        </p:nvGrpSpPr>
        <p:grpSpPr>
          <a:xfrm>
            <a:off x="1808118" y="1956295"/>
            <a:ext cx="518562" cy="353252"/>
            <a:chOff x="4895160" y="4287159"/>
            <a:chExt cx="571418" cy="389258"/>
          </a:xfrm>
          <a:solidFill>
            <a:srgbClr val="0070C0"/>
          </a:solidFill>
        </p:grpSpPr>
        <p:sp>
          <p:nvSpPr>
            <p:cNvPr id="30" name="Freeform 327">
              <a:extLst>
                <a:ext uri="{FF2B5EF4-FFF2-40B4-BE49-F238E27FC236}">
                  <a16:creationId xmlns:a16="http://schemas.microsoft.com/office/drawing/2014/main" id="{A59F71EB-807F-F4D0-7B92-8A68E36A6199}"/>
                </a:ext>
              </a:extLst>
            </p:cNvPr>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1" name="Rectangle 328">
              <a:extLst>
                <a:ext uri="{FF2B5EF4-FFF2-40B4-BE49-F238E27FC236}">
                  <a16:creationId xmlns:a16="http://schemas.microsoft.com/office/drawing/2014/main" id="{7223216C-78AE-10A3-920F-CD85C63FE859}"/>
                </a:ext>
              </a:extLst>
            </p:cNvPr>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2" name="Rectangle 329">
              <a:extLst>
                <a:ext uri="{FF2B5EF4-FFF2-40B4-BE49-F238E27FC236}">
                  <a16:creationId xmlns:a16="http://schemas.microsoft.com/office/drawing/2014/main" id="{74CF2D03-E600-F1A9-BA5E-4AD24E88F8D2}"/>
                </a:ext>
              </a:extLst>
            </p:cNvPr>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3" name="Rectangle 330">
              <a:extLst>
                <a:ext uri="{FF2B5EF4-FFF2-40B4-BE49-F238E27FC236}">
                  <a16:creationId xmlns:a16="http://schemas.microsoft.com/office/drawing/2014/main" id="{66105808-60B0-070E-B1B0-1CE80E2D503F}"/>
                </a:ext>
              </a:extLst>
            </p:cNvPr>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4" name="Rectangle 331">
              <a:extLst>
                <a:ext uri="{FF2B5EF4-FFF2-40B4-BE49-F238E27FC236}">
                  <a16:creationId xmlns:a16="http://schemas.microsoft.com/office/drawing/2014/main" id="{94C75DC4-251D-6BE6-4A51-041022919449}"/>
                </a:ext>
              </a:extLst>
            </p:cNvPr>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5" name="Rectangle 332">
              <a:extLst>
                <a:ext uri="{FF2B5EF4-FFF2-40B4-BE49-F238E27FC236}">
                  <a16:creationId xmlns:a16="http://schemas.microsoft.com/office/drawing/2014/main" id="{D97AAB45-31FC-496A-794C-17E8A38BADEA}"/>
                </a:ext>
              </a:extLst>
            </p:cNvPr>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6" name="Freeform 333">
              <a:extLst>
                <a:ext uri="{FF2B5EF4-FFF2-40B4-BE49-F238E27FC236}">
                  <a16:creationId xmlns:a16="http://schemas.microsoft.com/office/drawing/2014/main" id="{AF75BC00-73FC-991E-89D9-1F8FE941B51A}"/>
                </a:ext>
              </a:extLst>
            </p:cNvPr>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7" name="Freeform 334">
              <a:extLst>
                <a:ext uri="{FF2B5EF4-FFF2-40B4-BE49-F238E27FC236}">
                  <a16:creationId xmlns:a16="http://schemas.microsoft.com/office/drawing/2014/main" id="{7292EE08-EB32-5B3E-DD02-7240021568AE}"/>
                </a:ext>
              </a:extLst>
            </p:cNvPr>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8" name="Freeform 335">
              <a:extLst>
                <a:ext uri="{FF2B5EF4-FFF2-40B4-BE49-F238E27FC236}">
                  <a16:creationId xmlns:a16="http://schemas.microsoft.com/office/drawing/2014/main" id="{02D1E918-4263-7486-2CE6-66C9A3C3CF48}"/>
                </a:ext>
              </a:extLst>
            </p:cNvPr>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Tree>
    <p:extLst>
      <p:ext uri="{BB962C8B-B14F-4D97-AF65-F5344CB8AC3E}">
        <p14:creationId xmlns:p14="http://schemas.microsoft.com/office/powerpoint/2010/main" val="2471498854"/>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75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25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ACA23E-1460-A05B-C24B-83C00D60920D}"/>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01A5A225-BD03-668D-4D7F-3D821B22CD0E}"/>
              </a:ext>
            </a:extLst>
          </p:cNvPr>
          <p:cNvSpPr txBox="1"/>
          <p:nvPr/>
        </p:nvSpPr>
        <p:spPr>
          <a:xfrm>
            <a:off x="1961596" y="353511"/>
            <a:ext cx="5220808"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一、纳税人</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61FE301A-BB8C-5193-7F8E-F4D50739694A}"/>
              </a:ext>
            </a:extLst>
          </p:cNvPr>
          <p:cNvSpPr txBox="1"/>
          <p:nvPr/>
        </p:nvSpPr>
        <p:spPr>
          <a:xfrm>
            <a:off x="612000" y="972000"/>
            <a:ext cx="7920000" cy="2569550"/>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耕地占用税的纳税人是指在中华人民共和国境内占用耕地建设建筑物、构筑物或者从事非农业建设的单位和个人。</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经批准占用耕地的，纳税人为农用地转用审批文件中标明的建设用地人；农用地转用审批文件中未标明建设用地人的，纳税人为用地申请人，其中用地申请人为各级人民政府的，由同级土地储备中心、自然资源主管部门或政府委托的其他部门、单位履行耕地占用税申报纳税义务。</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未经批准占用耕地的，纳税人为实际用地人。</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210818843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00B459-FA5F-9B37-D8CC-BB7BF4913DF6}"/>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7A9B27ED-F166-7C72-4DD1-FFABAC51531B}"/>
              </a:ext>
            </a:extLst>
          </p:cNvPr>
          <p:cNvSpPr txBox="1"/>
          <p:nvPr/>
        </p:nvSpPr>
        <p:spPr>
          <a:xfrm>
            <a:off x="1961596" y="353511"/>
            <a:ext cx="5220808"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二、征税范围</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EA8B984C-08A5-8CD9-A0A3-F84A8E1EE120}"/>
              </a:ext>
            </a:extLst>
          </p:cNvPr>
          <p:cNvSpPr txBox="1"/>
          <p:nvPr/>
        </p:nvSpPr>
        <p:spPr>
          <a:xfrm>
            <a:off x="612000" y="972000"/>
            <a:ext cx="7920000" cy="1606209"/>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耕地占用税的征税范围包括纳税人占用耕地建设建筑物、构筑物或者从事非农业建设的国家所有和集体所有的耕地。</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所称耕地，是指用于种植农作物的土地，包括菜地、园地。其中，园地包括花圃、苗圃、茶园、果园、桑园和其他种植经济林木的土地。</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373365287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B21E16-F825-C14B-AFED-D8956160E380}"/>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B9C06067-C838-A819-FB60-EB1B81966675}"/>
              </a:ext>
            </a:extLst>
          </p:cNvPr>
          <p:cNvSpPr txBox="1"/>
          <p:nvPr/>
        </p:nvSpPr>
        <p:spPr>
          <a:xfrm>
            <a:off x="1961596" y="353511"/>
            <a:ext cx="5220808"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三、税率</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7F04E640-A053-CB7C-D460-E605DCDEC5BA}"/>
              </a:ext>
            </a:extLst>
          </p:cNvPr>
          <p:cNvSpPr txBox="1"/>
          <p:nvPr/>
        </p:nvSpPr>
        <p:spPr>
          <a:xfrm>
            <a:off x="612000" y="972000"/>
            <a:ext cx="7920000" cy="3763723"/>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耕地占用税在税率设计上采用了地区差别定额税率。税率具体标准如下：</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人均耕地不超过</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亩的地区（以县、自治县、不设区的市、市辖区为单位，下同），每平方米为</a:t>
            </a:r>
            <a:r>
              <a:rPr lang="en-US" altLang="zh-CN" sz="1600" dirty="0">
                <a:solidFill>
                  <a:schemeClr val="tx1">
                    <a:lumMod val="75000"/>
                    <a:lumOff val="25000"/>
                  </a:schemeClr>
                </a:solidFill>
                <a:latin typeface="微软雅黑" panose="020B0503020204020204" pitchFamily="34" charset="-122"/>
              </a:rPr>
              <a:t>10~50</a:t>
            </a:r>
            <a:r>
              <a:rPr lang="zh-CN" altLang="en-US" sz="1600" dirty="0">
                <a:solidFill>
                  <a:schemeClr val="tx1">
                    <a:lumMod val="75000"/>
                    <a:lumOff val="25000"/>
                  </a:schemeClr>
                </a:solidFill>
                <a:latin typeface="微软雅黑" panose="020B0503020204020204" pitchFamily="34" charset="-122"/>
              </a:rPr>
              <a:t>元。</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人均耕地超过</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亩但不超过</a:t>
            </a: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亩的地区，每平方米为</a:t>
            </a:r>
            <a:r>
              <a:rPr lang="en-US" altLang="zh-CN" sz="1600" dirty="0">
                <a:solidFill>
                  <a:schemeClr val="tx1">
                    <a:lumMod val="75000"/>
                    <a:lumOff val="25000"/>
                  </a:schemeClr>
                </a:solidFill>
                <a:latin typeface="微软雅黑" panose="020B0503020204020204" pitchFamily="34" charset="-122"/>
              </a:rPr>
              <a:t>8~40</a:t>
            </a:r>
            <a:r>
              <a:rPr lang="zh-CN" altLang="en-US" sz="1600" dirty="0">
                <a:solidFill>
                  <a:schemeClr val="tx1">
                    <a:lumMod val="75000"/>
                    <a:lumOff val="25000"/>
                  </a:schemeClr>
                </a:solidFill>
                <a:latin typeface="微软雅黑" panose="020B0503020204020204" pitchFamily="34" charset="-122"/>
              </a:rPr>
              <a:t>元。</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人均耕地超过</a:t>
            </a: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亩但不超过</a:t>
            </a: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亩的地区，每平方米为</a:t>
            </a:r>
            <a:r>
              <a:rPr lang="en-US" altLang="zh-CN" sz="1600" dirty="0">
                <a:solidFill>
                  <a:schemeClr val="tx1">
                    <a:lumMod val="75000"/>
                    <a:lumOff val="25000"/>
                  </a:schemeClr>
                </a:solidFill>
                <a:latin typeface="微软雅黑" panose="020B0503020204020204" pitchFamily="34" charset="-122"/>
              </a:rPr>
              <a:t>6~30</a:t>
            </a:r>
            <a:r>
              <a:rPr lang="zh-CN" altLang="en-US" sz="1600" dirty="0">
                <a:solidFill>
                  <a:schemeClr val="tx1">
                    <a:lumMod val="75000"/>
                    <a:lumOff val="25000"/>
                  </a:schemeClr>
                </a:solidFill>
                <a:latin typeface="微软雅黑" panose="020B0503020204020204" pitchFamily="34" charset="-122"/>
              </a:rPr>
              <a:t>元。</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人均耕地超过</a:t>
            </a: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亩的地区，每平方米为</a:t>
            </a:r>
            <a:r>
              <a:rPr lang="en-US" altLang="zh-CN" sz="1600" dirty="0">
                <a:solidFill>
                  <a:schemeClr val="tx1">
                    <a:lumMod val="75000"/>
                    <a:lumOff val="25000"/>
                  </a:schemeClr>
                </a:solidFill>
                <a:latin typeface="微软雅黑" panose="020B0503020204020204" pitchFamily="34" charset="-122"/>
              </a:rPr>
              <a:t>5~25</a:t>
            </a:r>
            <a:r>
              <a:rPr lang="zh-CN" altLang="en-US" sz="1600" dirty="0">
                <a:solidFill>
                  <a:schemeClr val="tx1">
                    <a:lumMod val="75000"/>
                    <a:lumOff val="25000"/>
                  </a:schemeClr>
                </a:solidFill>
                <a:latin typeface="微软雅黑" panose="020B0503020204020204" pitchFamily="34" charset="-122"/>
              </a:rPr>
              <a:t>元。</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在人均耕地低于</a:t>
            </a:r>
            <a:r>
              <a:rPr lang="en-US" altLang="zh-CN" sz="1600" dirty="0">
                <a:solidFill>
                  <a:schemeClr val="tx1">
                    <a:lumMod val="75000"/>
                    <a:lumOff val="25000"/>
                  </a:schemeClr>
                </a:solidFill>
                <a:latin typeface="微软雅黑" panose="020B0503020204020204" pitchFamily="34" charset="-122"/>
              </a:rPr>
              <a:t>0.5</a:t>
            </a:r>
            <a:r>
              <a:rPr lang="zh-CN" altLang="en-US" sz="1600" dirty="0">
                <a:solidFill>
                  <a:schemeClr val="tx1">
                    <a:lumMod val="75000"/>
                    <a:lumOff val="25000"/>
                  </a:schemeClr>
                </a:solidFill>
                <a:latin typeface="微软雅黑" panose="020B0503020204020204" pitchFamily="34" charset="-122"/>
              </a:rPr>
              <a:t>亩的地区，省、自治区、直辖市可以根据当地经济发展情况，适当提高耕地占用税的适用税额，但提高的部分不得超过确定的适用税额的</a:t>
            </a:r>
            <a:r>
              <a:rPr lang="en-US" altLang="zh-CN" sz="1600" dirty="0">
                <a:solidFill>
                  <a:schemeClr val="tx1">
                    <a:lumMod val="75000"/>
                    <a:lumOff val="25000"/>
                  </a:schemeClr>
                </a:solidFill>
                <a:latin typeface="微软雅黑" panose="020B0503020204020204" pitchFamily="34" charset="-122"/>
              </a:rPr>
              <a:t>50%</a:t>
            </a:r>
            <a:r>
              <a:rPr lang="zh-CN" altLang="en-US" sz="1600" dirty="0">
                <a:solidFill>
                  <a:schemeClr val="tx1">
                    <a:lumMod val="75000"/>
                    <a:lumOff val="25000"/>
                  </a:schemeClr>
                </a:solidFill>
                <a:latin typeface="微软雅黑" panose="020B0503020204020204" pitchFamily="34" charset="-122"/>
              </a:rPr>
              <a:t>。具体适用税额按照规定程序确定。</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占用基本农田的，应当按照当地适用税额，加按</a:t>
            </a:r>
            <a:r>
              <a:rPr lang="en-US" altLang="zh-CN" sz="1600" dirty="0">
                <a:solidFill>
                  <a:schemeClr val="tx1">
                    <a:lumMod val="75000"/>
                    <a:lumOff val="25000"/>
                  </a:schemeClr>
                </a:solidFill>
                <a:latin typeface="微软雅黑" panose="020B0503020204020204" pitchFamily="34" charset="-122"/>
              </a:rPr>
              <a:t>150%</a:t>
            </a:r>
            <a:r>
              <a:rPr lang="zh-CN" altLang="en-US" sz="1600" dirty="0">
                <a:solidFill>
                  <a:schemeClr val="tx1">
                    <a:lumMod val="75000"/>
                    <a:lumOff val="25000"/>
                  </a:schemeClr>
                </a:solidFill>
                <a:latin typeface="微软雅黑" panose="020B0503020204020204" pitchFamily="34" charset="-122"/>
              </a:rPr>
              <a:t>征收。</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149338640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2B1F3F-CE0E-20E7-11B8-C1AAFCF5C91D}"/>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DE6EB5F6-C1BF-D45E-EF3A-9E21C5B2544D}"/>
              </a:ext>
            </a:extLst>
          </p:cNvPr>
          <p:cNvSpPr txBox="1"/>
          <p:nvPr/>
        </p:nvSpPr>
        <p:spPr>
          <a:xfrm>
            <a:off x="1961596" y="353511"/>
            <a:ext cx="5220808"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四、计税依据和应纳税额的计算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EA4C4F2C-86D9-C2D3-18B5-DC0A26449EA5}"/>
              </a:ext>
            </a:extLst>
          </p:cNvPr>
          <p:cNvSpPr txBox="1"/>
          <p:nvPr/>
        </p:nvSpPr>
        <p:spPr>
          <a:xfrm>
            <a:off x="612000" y="972000"/>
            <a:ext cx="7920000" cy="4431598"/>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耕地占用税以纳税人实际占用的属于耕地占用税征税范围的土地（以下简称应税土地）面积为计税依据，按应税土地当地适用税额计税，实行一次性征收。</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实际占用的耕地面积，包括经批准占用的耕地面积和未经批准占用的耕地面积。</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耕地占用税以纳税人实际占用的应税土地面积为计税依据，以每平方米土地为计税单位，按适用的定额税率计税。应纳税额为纳税人实际占用的应税土地面积（平方米）乘以适用税额。其计算公式为：</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应纳税额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应税土地面积</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适用税额</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加按</a:t>
            </a:r>
            <a:r>
              <a:rPr lang="en-US" altLang="zh-CN" sz="1600" dirty="0">
                <a:solidFill>
                  <a:schemeClr val="tx1">
                    <a:lumMod val="75000"/>
                    <a:lumOff val="25000"/>
                  </a:schemeClr>
                </a:solidFill>
                <a:latin typeface="微软雅黑" panose="020B0503020204020204" pitchFamily="34" charset="-122"/>
              </a:rPr>
              <a:t>150%</a:t>
            </a:r>
            <a:r>
              <a:rPr lang="zh-CN" altLang="en-US" sz="1600" dirty="0">
                <a:solidFill>
                  <a:schemeClr val="tx1">
                    <a:lumMod val="75000"/>
                    <a:lumOff val="25000"/>
                  </a:schemeClr>
                </a:solidFill>
                <a:latin typeface="微软雅黑" panose="020B0503020204020204" pitchFamily="34" charset="-122"/>
              </a:rPr>
              <a:t>征收耕地占用税的计算公式为：</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应纳税额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应税土地面积</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适用税额</a:t>
            </a:r>
            <a:r>
              <a:rPr lang="en-US" altLang="zh-CN" sz="1600" b="1" dirty="0">
                <a:solidFill>
                  <a:schemeClr val="tx1">
                    <a:lumMod val="75000"/>
                    <a:lumOff val="25000"/>
                  </a:schemeClr>
                </a:solidFill>
                <a:latin typeface="微软雅黑" panose="020B0503020204020204" pitchFamily="34" charset="-122"/>
              </a:rPr>
              <a:t>×150%</a:t>
            </a:r>
          </a:p>
          <a:p>
            <a:pPr algn="just">
              <a:lnSpc>
                <a:spcPct val="120000"/>
              </a:lnSpc>
              <a:spcAft>
                <a:spcPts val="600"/>
              </a:spcAft>
            </a:pP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例</a:t>
            </a:r>
            <a:r>
              <a:rPr lang="en-US" altLang="zh-CN" sz="1600" b="1" dirty="0">
                <a:solidFill>
                  <a:schemeClr val="tx1">
                    <a:lumMod val="75000"/>
                    <a:lumOff val="25000"/>
                  </a:schemeClr>
                </a:solidFill>
                <a:latin typeface="微软雅黑" panose="020B0503020204020204" pitchFamily="34" charset="-122"/>
              </a:rPr>
              <a:t>8-13】</a:t>
            </a:r>
            <a:r>
              <a:rPr lang="zh-CN" altLang="en-US" sz="1600" dirty="0">
                <a:solidFill>
                  <a:schemeClr val="tx1">
                    <a:lumMod val="75000"/>
                    <a:lumOff val="25000"/>
                  </a:schemeClr>
                </a:solidFill>
                <a:latin typeface="微软雅黑" panose="020B0503020204020204" pitchFamily="34" charset="-122"/>
              </a:rPr>
              <a:t>假设某市一家企业新占用</a:t>
            </a:r>
            <a:r>
              <a:rPr lang="en-US" altLang="zh-CN" sz="1600" dirty="0">
                <a:solidFill>
                  <a:schemeClr val="tx1">
                    <a:lumMod val="75000"/>
                    <a:lumOff val="25000"/>
                  </a:schemeClr>
                </a:solidFill>
                <a:latin typeface="微软雅黑" panose="020B0503020204020204" pitchFamily="34" charset="-122"/>
              </a:rPr>
              <a:t>20 000</a:t>
            </a:r>
            <a:r>
              <a:rPr lang="zh-CN" altLang="en-US" sz="1600" dirty="0">
                <a:solidFill>
                  <a:schemeClr val="tx1">
                    <a:lumMod val="75000"/>
                    <a:lumOff val="25000"/>
                  </a:schemeClr>
                </a:solidFill>
                <a:latin typeface="微软雅黑" panose="020B0503020204020204" pitchFamily="34" charset="-122"/>
              </a:rPr>
              <a:t>平方米耕地用于工业建设，所占耕地适用的定额税率为</a:t>
            </a:r>
            <a:r>
              <a:rPr lang="en-US" altLang="zh-CN" sz="1600" dirty="0">
                <a:solidFill>
                  <a:schemeClr val="tx1">
                    <a:lumMod val="75000"/>
                    <a:lumOff val="25000"/>
                  </a:schemeClr>
                </a:solidFill>
                <a:latin typeface="微软雅黑" panose="020B0503020204020204" pitchFamily="34" charset="-122"/>
              </a:rPr>
              <a:t>20</a:t>
            </a:r>
            <a:r>
              <a:rPr lang="zh-CN" altLang="en-US" sz="1600" dirty="0">
                <a:solidFill>
                  <a:schemeClr val="tx1">
                    <a:lumMod val="75000"/>
                    <a:lumOff val="25000"/>
                  </a:schemeClr>
                </a:solidFill>
                <a:latin typeface="微软雅黑" panose="020B0503020204020204" pitchFamily="34" charset="-122"/>
              </a:rPr>
              <a:t>元</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平方米。计算该企业应纳的耕地占用税。</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应纳税额</a:t>
            </a:r>
            <a:r>
              <a:rPr lang="en-US" altLang="zh-CN" sz="1600" dirty="0">
                <a:solidFill>
                  <a:schemeClr val="tx1">
                    <a:lumMod val="75000"/>
                    <a:lumOff val="25000"/>
                  </a:schemeClr>
                </a:solidFill>
                <a:latin typeface="微软雅黑" panose="020B0503020204020204" pitchFamily="34" charset="-122"/>
              </a:rPr>
              <a:t>=20 000×20=400 000</a:t>
            </a:r>
            <a:r>
              <a:rPr lang="zh-CN" altLang="en-US" sz="1600" dirty="0">
                <a:solidFill>
                  <a:schemeClr val="tx1">
                    <a:lumMod val="75000"/>
                    <a:lumOff val="25000"/>
                  </a:schemeClr>
                </a:solidFill>
                <a:latin typeface="微软雅黑" panose="020B0503020204020204" pitchFamily="34" charset="-122"/>
              </a:rPr>
              <a:t>（元）</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123169742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876E8C-86A6-1DAD-ABC7-33997D4D15F7}"/>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059C78BD-B5E4-9ABE-A619-B8C8E988370E}"/>
              </a:ext>
            </a:extLst>
          </p:cNvPr>
          <p:cNvSpPr txBox="1"/>
          <p:nvPr/>
        </p:nvSpPr>
        <p:spPr>
          <a:xfrm>
            <a:off x="2635105" y="287690"/>
            <a:ext cx="387379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五、税收优惠</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DA4642E6-6D6E-C5DC-7384-50CB186B6505}"/>
              </a:ext>
            </a:extLst>
          </p:cNvPr>
          <p:cNvSpPr txBox="1"/>
          <p:nvPr/>
        </p:nvSpPr>
        <p:spPr>
          <a:xfrm>
            <a:off x="612000" y="972000"/>
            <a:ext cx="7920000" cy="3686778"/>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（一）免征耕地占用税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军事设施占用耕地。</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学校、幼儿园、社会福利机构、医疗机构占用耕地。</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农村烈士遗属、因公牺牲军人遗属、残疾军人以及符合农村最低生活保障条件的农村居民，在规定用地标准以内新建自用住宅，免征耕地占用税。</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（二）减征耕地占用税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铁路线路、公路线路、飞机场跑道、停机坪、港口、航道、水利工程占用耕地，减按每平方米</a:t>
            </a: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元的税额征收耕地占用税。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农村居民在规定用地标准以内占用耕地新建自用住宅，按照当地适用税额减半征收耕地占用税；其中农村居民经批准搬迁，新建自用住宅占用耕地不超过原宅基地面积的部分，免征耕地占用税。</a:t>
            </a:r>
          </a:p>
        </p:txBody>
      </p:sp>
    </p:spTree>
    <p:extLst>
      <p:ext uri="{BB962C8B-B14F-4D97-AF65-F5344CB8AC3E}">
        <p14:creationId xmlns:p14="http://schemas.microsoft.com/office/powerpoint/2010/main" val="64398300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3D1458-AB12-CF7A-B048-7401806C70CC}"/>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00C4E47D-E55C-C890-A2AC-324DDA7B781C}"/>
              </a:ext>
            </a:extLst>
          </p:cNvPr>
          <p:cNvSpPr txBox="1"/>
          <p:nvPr/>
        </p:nvSpPr>
        <p:spPr>
          <a:xfrm>
            <a:off x="2635105" y="287690"/>
            <a:ext cx="387379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六、征收管理</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6729E172-EDC8-0BEA-6AB0-99E2B2795721}"/>
              </a:ext>
            </a:extLst>
          </p:cNvPr>
          <p:cNvSpPr txBox="1"/>
          <p:nvPr/>
        </p:nvSpPr>
        <p:spPr>
          <a:xfrm>
            <a:off x="612000" y="972000"/>
            <a:ext cx="7920000" cy="3686778"/>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（一）纳税义务发生时间</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耕地占用税由税务机关负责征收。耕地占用税的纳税义务发生时间为纳税人收到自然资源主管部门办理占用耕地手续的书面通知的当日。纳税人应当自纳税义务发生之日起</a:t>
            </a:r>
            <a:r>
              <a:rPr lang="en-US" altLang="zh-CN" sz="1600" dirty="0">
                <a:solidFill>
                  <a:schemeClr val="tx1">
                    <a:lumMod val="75000"/>
                    <a:lumOff val="25000"/>
                  </a:schemeClr>
                </a:solidFill>
                <a:latin typeface="微软雅黑" panose="020B0503020204020204" pitchFamily="34" charset="-122"/>
              </a:rPr>
              <a:t>30</a:t>
            </a:r>
            <a:r>
              <a:rPr lang="zh-CN" altLang="en-US" sz="1600" dirty="0">
                <a:solidFill>
                  <a:schemeClr val="tx1">
                    <a:lumMod val="75000"/>
                    <a:lumOff val="25000"/>
                  </a:schemeClr>
                </a:solidFill>
                <a:latin typeface="微软雅黑" panose="020B0503020204020204" pitchFamily="34" charset="-122"/>
              </a:rPr>
              <a:t>日内申报缴纳耕地占用税。</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（二）纳税申报</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）纳税人占用耕地，应当在耕地所在地申报纳税。</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）纳税人的纳税申报数据资料异常或者纳税人未按照规定期限申报纳税的</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）纳税人因建设项目施工或者地质勘查临时占用耕地，应当依照规定缴纳耕地占用税。纳税人在批准临时占用耕地期满之日起</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年内依法复垦，恢复种植条件的，全额退还已经缴纳的耕地占用税。</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88639148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本章案例及延伸阅读</a:t>
            </a:r>
            <a:endParaRPr lang="en-US" altLang="zh-CN" sz="2000" b="1" dirty="0">
              <a:solidFill>
                <a:schemeClr val="tx1">
                  <a:lumMod val="65000"/>
                  <a:lumOff val="35000"/>
                </a:schemeClr>
              </a:solidFill>
              <a:latin typeface="+mn-ea"/>
            </a:endParaRPr>
          </a:p>
        </p:txBody>
      </p:sp>
      <p:sp>
        <p:nvSpPr>
          <p:cNvPr id="13" name="文本框 17"/>
          <p:cNvSpPr txBox="1"/>
          <p:nvPr/>
        </p:nvSpPr>
        <p:spPr bwMode="auto">
          <a:xfrm>
            <a:off x="972000" y="2376000"/>
            <a:ext cx="7200000" cy="641329"/>
          </a:xfrm>
          <a:prstGeom prst="rect">
            <a:avLst/>
          </a:prstGeom>
          <a:noFill/>
        </p:spPr>
        <p:txBody>
          <a:bodyPr wrap="square" lIns="68580" tIns="34290" rIns="68580" bIns="34290">
            <a:spAutoFit/>
          </a:bodyPr>
          <a:lstStyle/>
          <a:p>
            <a:pPr algn="just">
              <a:lnSpc>
                <a:spcPct val="120000"/>
              </a:lnSpc>
              <a:spcAft>
                <a:spcPts val="600"/>
              </a:spcAft>
              <a:defRPr/>
            </a:pPr>
            <a:r>
              <a:rPr lang="en-US" altLang="zh-CN" b="1" dirty="0">
                <a:solidFill>
                  <a:schemeClr val="tx1">
                    <a:lumMod val="75000"/>
                    <a:lumOff val="25000"/>
                  </a:schemeClr>
                </a:solidFill>
                <a:latin typeface="微软雅黑" panose="020B0503020204020204" pitchFamily="34" charset="-122"/>
              </a:rPr>
              <a:t>【</a:t>
            </a:r>
            <a:r>
              <a:rPr lang="zh-CN" altLang="en-US" b="1" dirty="0">
                <a:solidFill>
                  <a:schemeClr val="tx1">
                    <a:lumMod val="75000"/>
                    <a:lumOff val="25000"/>
                  </a:schemeClr>
                </a:solidFill>
                <a:latin typeface="微软雅黑" panose="020B0503020204020204" pitchFamily="34" charset="-122"/>
              </a:rPr>
              <a:t>案例思考题</a:t>
            </a:r>
            <a:r>
              <a:rPr lang="en-US" altLang="zh-CN" b="1" dirty="0">
                <a:solidFill>
                  <a:schemeClr val="tx1">
                    <a:lumMod val="75000"/>
                    <a:lumOff val="25000"/>
                  </a:schemeClr>
                </a:solidFill>
                <a:latin typeface="微软雅黑" panose="020B0503020204020204" pitchFamily="34" charset="-122"/>
              </a:rPr>
              <a:t>】</a:t>
            </a:r>
          </a:p>
          <a:p>
            <a:pPr algn="just">
              <a:lnSpc>
                <a:spcPct val="120000"/>
              </a:lnSpc>
              <a:spcAft>
                <a:spcPts val="600"/>
              </a:spcAft>
              <a:defRPr/>
            </a:pPr>
            <a:r>
              <a:rPr lang="zh-CN" altLang="en-US" dirty="0">
                <a:solidFill>
                  <a:schemeClr val="tx1">
                    <a:lumMod val="75000"/>
                    <a:lumOff val="25000"/>
                  </a:schemeClr>
                </a:solidFill>
                <a:latin typeface="微软雅黑" panose="020B0503020204020204" pitchFamily="34" charset="-122"/>
              </a:rPr>
              <a:t>基于上述对我国绿色税收体系的了解，尝试分析我国现有绿色税收体系存在的问题。</a:t>
            </a:r>
          </a:p>
        </p:txBody>
      </p:sp>
      <p:cxnSp>
        <p:nvCxnSpPr>
          <p:cNvPr id="62" name="直接连接符 61"/>
          <p:cNvCxnSpPr/>
          <p:nvPr/>
        </p:nvCxnSpPr>
        <p:spPr>
          <a:xfrm>
            <a:off x="1059503" y="2167901"/>
            <a:ext cx="7024995"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 name="文本框 17">
            <a:extLst>
              <a:ext uri="{FF2B5EF4-FFF2-40B4-BE49-F238E27FC236}">
                <a16:creationId xmlns:a16="http://schemas.microsoft.com/office/drawing/2014/main" id="{4CF4BBED-F4C6-32DF-6F5A-BAD5E3F3BCA3}"/>
              </a:ext>
            </a:extLst>
          </p:cNvPr>
          <p:cNvSpPr txBox="1"/>
          <p:nvPr/>
        </p:nvSpPr>
        <p:spPr bwMode="auto">
          <a:xfrm>
            <a:off x="972000" y="1152000"/>
            <a:ext cx="7200000" cy="641329"/>
          </a:xfrm>
          <a:prstGeom prst="rect">
            <a:avLst/>
          </a:prstGeom>
          <a:noFill/>
        </p:spPr>
        <p:txBody>
          <a:bodyPr wrap="square" lIns="68580" tIns="34290" rIns="68580" bIns="34290">
            <a:spAutoFit/>
          </a:bodyPr>
          <a:lstStyle/>
          <a:p>
            <a:pPr>
              <a:lnSpc>
                <a:spcPct val="120000"/>
              </a:lnSpc>
              <a:spcAft>
                <a:spcPts val="600"/>
              </a:spcAft>
              <a:defRPr/>
            </a:pPr>
            <a:r>
              <a:rPr lang="zh-CN" altLang="en-US" dirty="0">
                <a:solidFill>
                  <a:schemeClr val="tx1">
                    <a:lumMod val="75000"/>
                    <a:lumOff val="25000"/>
                  </a:schemeClr>
                </a:solidFill>
                <a:latin typeface="微软雅黑" panose="020B0503020204020204" pitchFamily="34" charset="-122"/>
              </a:rPr>
              <a:t>为加深对本章内容的理解，本章案例侧重于探究关于各个小税种的最新改革趋势。</a:t>
            </a:r>
            <a:endParaRPr lang="en-US" altLang="zh-CN" dirty="0">
              <a:solidFill>
                <a:schemeClr val="tx1">
                  <a:lumMod val="75000"/>
                  <a:lumOff val="25000"/>
                </a:schemeClr>
              </a:solidFill>
              <a:latin typeface="微软雅黑" panose="020B0503020204020204" pitchFamily="34" charset="-122"/>
            </a:endParaRPr>
          </a:p>
          <a:p>
            <a:pPr>
              <a:lnSpc>
                <a:spcPct val="120000"/>
              </a:lnSpc>
              <a:spcAft>
                <a:spcPts val="600"/>
              </a:spcAft>
              <a:defRPr/>
            </a:pPr>
            <a:r>
              <a:rPr lang="zh-CN" altLang="en-US" b="1" dirty="0">
                <a:solidFill>
                  <a:schemeClr val="tx1">
                    <a:lumMod val="75000"/>
                    <a:lumOff val="25000"/>
                  </a:schemeClr>
                </a:solidFill>
                <a:latin typeface="微软雅黑" panose="020B0503020204020204" pitchFamily="34" charset="-122"/>
              </a:rPr>
              <a:t>本章案例 推动高质量发展的绿色税收体系完善</a:t>
            </a:r>
          </a:p>
        </p:txBody>
      </p:sp>
    </p:spTree>
    <p:extLst>
      <p:ext uri="{BB962C8B-B14F-4D97-AF65-F5344CB8AC3E}">
        <p14:creationId xmlns:p14="http://schemas.microsoft.com/office/powerpoint/2010/main" val="629015104"/>
      </p:ext>
    </p:extLst>
  </p:cSld>
  <p:clrMapOvr>
    <a:masterClrMapping/>
  </p:clrMapOvr>
  <mc:AlternateContent xmlns:mc="http://schemas.openxmlformats.org/markup-compatibility/2006" xmlns:p14="http://schemas.microsoft.com/office/powerpoint/2010/main">
    <mc:Choice Requires="p14">
      <p:transition spd="slow" p14:dur="125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barn(outVertical)">
                                      <p:cBhvr>
                                        <p:cTn id="7" dur="500"/>
                                        <p:tgtEl>
                                          <p:spTgt spid="62"/>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barn(outVertical)">
                                      <p:cBhvr>
                                        <p:cTn id="11" dur="500"/>
                                        <p:tgtEl>
                                          <p:spTgt spid="13"/>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barn(outVertical)">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A19A49-DED6-2746-824A-4E13411A6E63}"/>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2432F7D3-0CD7-BE6A-C0AC-09B5F6330E94}"/>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三、计税依据</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B2B16C2E-897F-7C7F-412A-97BC3CBDFA5C}"/>
              </a:ext>
            </a:extLst>
          </p:cNvPr>
          <p:cNvSpPr txBox="1"/>
          <p:nvPr/>
        </p:nvSpPr>
        <p:spPr>
          <a:xfrm>
            <a:off x="612000" y="839653"/>
            <a:ext cx="7920000" cy="4662430"/>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（一）从价定率征收的计税依据</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资源税应税产品的销售额，按照纳税人销售应税产品向购买方收取的全部价款确定，不包括增值税税款。</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税务机关可以按下列方法和顺序确定其应税产品销售额：</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①按纳税人最近时期同类产品的平均销售价格确定。</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②按其他纳税人最近时期同类产品的平均销售价格确定。</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③按后续加工非应税产品销售价格，减去后续加工环节的成本利润后确定。</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④按应税产品组成计税价格确定。</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组成计税价格</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成本</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a:t>
            </a:r>
            <a:r>
              <a:rPr lang="en-US" altLang="zh-CN" sz="1600" b="1" dirty="0">
                <a:solidFill>
                  <a:schemeClr val="tx1">
                    <a:lumMod val="75000"/>
                    <a:lumOff val="25000"/>
                  </a:schemeClr>
                </a:solidFill>
                <a:latin typeface="微软雅黑" panose="020B0503020204020204" pitchFamily="34" charset="-122"/>
              </a:rPr>
              <a:t>1+</a:t>
            </a:r>
            <a:r>
              <a:rPr lang="zh-CN" altLang="en-US" sz="1600" b="1" dirty="0">
                <a:solidFill>
                  <a:schemeClr val="tx1">
                    <a:lumMod val="75000"/>
                    <a:lumOff val="25000"/>
                  </a:schemeClr>
                </a:solidFill>
                <a:latin typeface="微软雅黑" panose="020B0503020204020204" pitchFamily="34" charset="-122"/>
              </a:rPr>
              <a:t>成本利润率）</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a:t>
            </a:r>
            <a:r>
              <a:rPr lang="en-US" altLang="zh-CN" sz="1600" b="1" dirty="0">
                <a:solidFill>
                  <a:schemeClr val="tx1">
                    <a:lumMod val="75000"/>
                    <a:lumOff val="25000"/>
                  </a:schemeClr>
                </a:solidFill>
                <a:latin typeface="微软雅黑" panose="020B0503020204020204" pitchFamily="34" charset="-122"/>
              </a:rPr>
              <a:t>1</a:t>
            </a:r>
            <a:r>
              <a:rPr lang="zh-CN" altLang="en-US" sz="1600" b="1" dirty="0">
                <a:solidFill>
                  <a:schemeClr val="tx1">
                    <a:lumMod val="75000"/>
                    <a:lumOff val="25000"/>
                  </a:schemeClr>
                </a:solidFill>
                <a:latin typeface="微软雅黑" panose="020B0503020204020204" pitchFamily="34" charset="-122"/>
              </a:rPr>
              <a:t>－资源税税率）。</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⑤按其他合理方法确定。</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（二）从量定额征收的计税依据</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实行从量定额征收的，以应税产品的销售数量为计税依据。</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279211989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E82990-6F5C-FA11-2831-04BB63C79599}"/>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9BCF2E0A-682F-9CB1-22F1-2D4B0D614CBE}"/>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本章复习思考题</a:t>
            </a:r>
            <a:endParaRPr lang="en-US" altLang="zh-CN" sz="2000" b="1" dirty="0">
              <a:solidFill>
                <a:schemeClr val="tx1">
                  <a:lumMod val="65000"/>
                  <a:lumOff val="35000"/>
                </a:schemeClr>
              </a:solidFill>
              <a:latin typeface="+mn-ea"/>
            </a:endParaRPr>
          </a:p>
        </p:txBody>
      </p:sp>
      <p:sp>
        <p:nvSpPr>
          <p:cNvPr id="2" name="文本框 17">
            <a:extLst>
              <a:ext uri="{FF2B5EF4-FFF2-40B4-BE49-F238E27FC236}">
                <a16:creationId xmlns:a16="http://schemas.microsoft.com/office/drawing/2014/main" id="{864B7024-0014-84FE-44A1-75DC6A5A44E4}"/>
              </a:ext>
            </a:extLst>
          </p:cNvPr>
          <p:cNvSpPr txBox="1"/>
          <p:nvPr/>
        </p:nvSpPr>
        <p:spPr bwMode="auto">
          <a:xfrm>
            <a:off x="972000" y="972000"/>
            <a:ext cx="7200000" cy="1647759"/>
          </a:xfrm>
          <a:prstGeom prst="rect">
            <a:avLst/>
          </a:prstGeom>
          <a:noFill/>
        </p:spPr>
        <p:txBody>
          <a:bodyPr wrap="square" lIns="68580" tIns="34290" rIns="68580" bIns="34290">
            <a:spAutoFit/>
          </a:bodyPr>
          <a:lstStyle/>
          <a:p>
            <a:pPr>
              <a:lnSpc>
                <a:spcPct val="120000"/>
              </a:lnSpc>
              <a:spcAft>
                <a:spcPts val="600"/>
              </a:spcAft>
              <a:defRPr/>
            </a:pPr>
            <a:r>
              <a:rPr lang="en-US" altLang="zh-CN" dirty="0">
                <a:solidFill>
                  <a:schemeClr val="tx1">
                    <a:lumMod val="75000"/>
                    <a:lumOff val="25000"/>
                  </a:schemeClr>
                </a:solidFill>
                <a:latin typeface="微软雅黑" panose="020B0503020204020204" pitchFamily="34" charset="-122"/>
              </a:rPr>
              <a:t>1.</a:t>
            </a:r>
            <a:r>
              <a:rPr lang="zh-CN" altLang="en-US" dirty="0">
                <a:solidFill>
                  <a:schemeClr val="tx1">
                    <a:lumMod val="75000"/>
                    <a:lumOff val="25000"/>
                  </a:schemeClr>
                </a:solidFill>
                <a:latin typeface="微软雅黑" panose="020B0503020204020204" pitchFamily="34" charset="-122"/>
              </a:rPr>
              <a:t>资源税的征税范围是什么？</a:t>
            </a:r>
          </a:p>
          <a:p>
            <a:pPr>
              <a:lnSpc>
                <a:spcPct val="120000"/>
              </a:lnSpc>
              <a:spcAft>
                <a:spcPts val="600"/>
              </a:spcAft>
              <a:defRPr/>
            </a:pPr>
            <a:r>
              <a:rPr lang="en-US" altLang="zh-CN" dirty="0">
                <a:solidFill>
                  <a:schemeClr val="tx1">
                    <a:lumMod val="75000"/>
                    <a:lumOff val="25000"/>
                  </a:schemeClr>
                </a:solidFill>
                <a:latin typeface="微软雅黑" panose="020B0503020204020204" pitchFamily="34" charset="-122"/>
              </a:rPr>
              <a:t>2.</a:t>
            </a:r>
            <a:r>
              <a:rPr lang="zh-CN" altLang="en-US" dirty="0">
                <a:solidFill>
                  <a:schemeClr val="tx1">
                    <a:lumMod val="75000"/>
                    <a:lumOff val="25000"/>
                  </a:schemeClr>
                </a:solidFill>
                <a:latin typeface="微软雅黑" panose="020B0503020204020204" pitchFamily="34" charset="-122"/>
              </a:rPr>
              <a:t>环境保护税有哪些特点？</a:t>
            </a:r>
          </a:p>
          <a:p>
            <a:pPr>
              <a:lnSpc>
                <a:spcPct val="120000"/>
              </a:lnSpc>
              <a:spcAft>
                <a:spcPts val="600"/>
              </a:spcAft>
              <a:defRPr/>
            </a:pPr>
            <a:r>
              <a:rPr lang="en-US" altLang="zh-CN" dirty="0">
                <a:solidFill>
                  <a:schemeClr val="tx1">
                    <a:lumMod val="75000"/>
                    <a:lumOff val="25000"/>
                  </a:schemeClr>
                </a:solidFill>
                <a:latin typeface="微软雅黑" panose="020B0503020204020204" pitchFamily="34" charset="-122"/>
              </a:rPr>
              <a:t>3.</a:t>
            </a:r>
            <a:r>
              <a:rPr lang="zh-CN" altLang="en-US" dirty="0">
                <a:solidFill>
                  <a:schemeClr val="tx1">
                    <a:lumMod val="75000"/>
                    <a:lumOff val="25000"/>
                  </a:schemeClr>
                </a:solidFill>
                <a:latin typeface="微软雅黑" panose="020B0503020204020204" pitchFamily="34" charset="-122"/>
              </a:rPr>
              <a:t>土地使用权出让涉及哪些税？</a:t>
            </a:r>
          </a:p>
          <a:p>
            <a:pPr>
              <a:lnSpc>
                <a:spcPct val="120000"/>
              </a:lnSpc>
              <a:spcAft>
                <a:spcPts val="600"/>
              </a:spcAft>
              <a:defRPr/>
            </a:pPr>
            <a:r>
              <a:rPr lang="en-US" altLang="zh-CN" dirty="0">
                <a:solidFill>
                  <a:schemeClr val="tx1">
                    <a:lumMod val="75000"/>
                    <a:lumOff val="25000"/>
                  </a:schemeClr>
                </a:solidFill>
                <a:latin typeface="微软雅黑" panose="020B0503020204020204" pitchFamily="34" charset="-122"/>
              </a:rPr>
              <a:t>4.</a:t>
            </a:r>
            <a:r>
              <a:rPr lang="zh-CN" altLang="en-US" dirty="0">
                <a:solidFill>
                  <a:schemeClr val="tx1">
                    <a:lumMod val="75000"/>
                    <a:lumOff val="25000"/>
                  </a:schemeClr>
                </a:solidFill>
                <a:latin typeface="微软雅黑" panose="020B0503020204020204" pitchFamily="34" charset="-122"/>
              </a:rPr>
              <a:t>契税的纳税人是谁？</a:t>
            </a:r>
          </a:p>
          <a:p>
            <a:pPr>
              <a:lnSpc>
                <a:spcPct val="120000"/>
              </a:lnSpc>
              <a:spcAft>
                <a:spcPts val="600"/>
              </a:spcAft>
              <a:defRPr/>
            </a:pPr>
            <a:r>
              <a:rPr lang="en-US" altLang="zh-CN" dirty="0">
                <a:solidFill>
                  <a:schemeClr val="tx1">
                    <a:lumMod val="75000"/>
                    <a:lumOff val="25000"/>
                  </a:schemeClr>
                </a:solidFill>
                <a:latin typeface="微软雅黑" panose="020B0503020204020204" pitchFamily="34" charset="-122"/>
              </a:rPr>
              <a:t>5.</a:t>
            </a:r>
            <a:r>
              <a:rPr lang="zh-CN" altLang="en-US">
                <a:solidFill>
                  <a:schemeClr val="tx1">
                    <a:lumMod val="75000"/>
                    <a:lumOff val="25000"/>
                  </a:schemeClr>
                </a:solidFill>
                <a:latin typeface="微软雅黑" panose="020B0503020204020204" pitchFamily="34" charset="-122"/>
              </a:rPr>
              <a:t>耕地占用税的纳税地点是哪里？</a:t>
            </a:r>
            <a:endParaRPr lang="zh-CN" altLang="en-US"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3117451513"/>
      </p:ext>
    </p:extLst>
  </p:cSld>
  <p:clrMapOvr>
    <a:masterClrMapping/>
  </p:clrMapOvr>
  <mc:AlternateContent xmlns:mc="http://schemas.openxmlformats.org/markup-compatibility/2006" xmlns:p14="http://schemas.microsoft.com/office/powerpoint/2010/main">
    <mc:Choice Requires="p14">
      <p:transition spd="slow" p14:dur="125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0.8|1.1"/>
</p:tagLst>
</file>

<file path=ppt/theme/theme1.xml><?xml version="1.0" encoding="utf-8"?>
<a:theme xmlns:a="http://schemas.openxmlformats.org/drawingml/2006/main" name="第一PPT，www.1ppt.com">
  <a:themeElements>
    <a:clrScheme name="炫彩扁平2">
      <a:dk1>
        <a:srgbClr val="000000"/>
      </a:dk1>
      <a:lt1>
        <a:srgbClr val="FFFFFF"/>
      </a:lt1>
      <a:dk2>
        <a:srgbClr val="44546A"/>
      </a:dk2>
      <a:lt2>
        <a:srgbClr val="E7E6E6"/>
      </a:lt2>
      <a:accent1>
        <a:srgbClr val="FFBF53"/>
      </a:accent1>
      <a:accent2>
        <a:srgbClr val="F17475"/>
      </a:accent2>
      <a:accent3>
        <a:srgbClr val="01B3C5"/>
      </a:accent3>
      <a:accent4>
        <a:srgbClr val="77448C"/>
      </a:accent4>
      <a:accent5>
        <a:srgbClr val="00AF92"/>
      </a:accent5>
      <a:accent6>
        <a:srgbClr val="C65885"/>
      </a:accent6>
      <a:hlink>
        <a:srgbClr val="FCC79F"/>
      </a:hlink>
      <a:folHlink>
        <a:srgbClr val="869FB7"/>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2486</TotalTime>
  <Words>10955</Words>
  <Application>Microsoft Office PowerPoint</Application>
  <PresentationFormat>全屏显示(16:9)</PresentationFormat>
  <Paragraphs>599</Paragraphs>
  <Slides>90</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90</vt:i4>
      </vt:variant>
    </vt:vector>
  </HeadingPairs>
  <TitlesOfParts>
    <vt:vector size="100" baseType="lpstr">
      <vt:lpstr>ITC Avant Garde Std Bk</vt:lpstr>
      <vt:lpstr>ITC Avant Garde Std XLt</vt:lpstr>
      <vt:lpstr>等线</vt:lpstr>
      <vt:lpstr>微软雅黑</vt:lpstr>
      <vt:lpstr>Arial</vt:lpstr>
      <vt:lpstr>Calibri</vt:lpstr>
      <vt:lpstr>Impact</vt:lpstr>
      <vt:lpstr>Times New Roman</vt:lpstr>
      <vt:lpstr>Verdana</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税务</dc:title>
  <dc:subject>哎呀小小草</dc:subject>
  <dc:creator>第一PPT</dc:creator>
  <cp:keywords>www.1ppt.com</cp:keywords>
  <dc:description>第一PPT，www.1ppt.com</dc:description>
  <cp:lastModifiedBy>玉佼 陈</cp:lastModifiedBy>
  <cp:revision>248</cp:revision>
  <dcterms:created xsi:type="dcterms:W3CDTF">2015-10-30T14:26:00Z</dcterms:created>
  <dcterms:modified xsi:type="dcterms:W3CDTF">2025-03-14T02:21:36Z</dcterms:modified>
  <cp:category>第一PPT，www.1ppt.com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2052-10.1.0.6207</vt:lpwstr>
  </property>
</Properties>
</file>