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03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4691E7-D4AF-4365-BE0A-6FCA6C8D95CC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9CE8F0-6251-4001-8003-5F1E543C2A5A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dirty="0" smtClean="0"/>
              <a:t>跨国公司经营与管理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2.3</a:t>
            </a:r>
            <a:r>
              <a:rPr lang="zh-CN" altLang="en-US" dirty="0" smtClean="0"/>
              <a:t>跨国公司的性质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altLang="zh-CN" dirty="0" smtClean="0"/>
              <a:t>(1)”</a:t>
            </a:r>
            <a:r>
              <a:rPr lang="zh-CN" altLang="en-US" dirty="0" smtClean="0"/>
              <a:t>富”可敌国的国际经济主导地位</a:t>
            </a:r>
          </a:p>
          <a:p>
            <a:r>
              <a:rPr lang="zh-CN" altLang="en-US" dirty="0" smtClean="0"/>
              <a:t>据</a:t>
            </a:r>
            <a:r>
              <a:rPr lang="en-US" altLang="zh-CN" dirty="0" smtClean="0"/>
              <a:t>UNCTAD</a:t>
            </a:r>
            <a:r>
              <a:rPr lang="zh-CN" altLang="en-US" dirty="0" smtClean="0"/>
              <a:t>统计显示</a:t>
            </a:r>
            <a:r>
              <a:rPr lang="en-US" altLang="zh-CN" dirty="0" smtClean="0"/>
              <a:t>:1995</a:t>
            </a:r>
            <a:r>
              <a:rPr lang="zh-CN" altLang="en-US" dirty="0" smtClean="0"/>
              <a:t>年福特资产超过第十三大经济体荷兰</a:t>
            </a:r>
            <a:r>
              <a:rPr lang="en-US" altLang="zh-CN" dirty="0" smtClean="0"/>
              <a:t>1991</a:t>
            </a:r>
            <a:r>
              <a:rPr lang="zh-CN" altLang="en-US" dirty="0" smtClean="0"/>
              <a:t>年</a:t>
            </a:r>
            <a:r>
              <a:rPr lang="en-US" altLang="zh-CN" dirty="0" smtClean="0"/>
              <a:t>GDP;</a:t>
            </a:r>
            <a:r>
              <a:rPr lang="zh-CN" altLang="en-US" dirty="0" smtClean="0"/>
              <a:t>全球</a:t>
            </a:r>
            <a:r>
              <a:rPr lang="en-US" altLang="zh-CN" dirty="0" smtClean="0"/>
              <a:t>90%</a:t>
            </a:r>
            <a:r>
              <a:rPr lang="zh-CN" altLang="en-US" dirty="0" smtClean="0"/>
              <a:t>的国家和地区的国民生产总值低于通用公司的资产</a:t>
            </a:r>
            <a:r>
              <a:rPr lang="en-US" altLang="zh-CN" dirty="0" smtClean="0"/>
              <a:t>.</a:t>
            </a:r>
            <a:r>
              <a:rPr lang="zh-CN" altLang="en-US" dirty="0" smtClean="0"/>
              <a:t>美国</a:t>
            </a:r>
            <a:r>
              <a:rPr lang="en-US" altLang="zh-CN" dirty="0" smtClean="0"/>
              <a:t>&lt;</a:t>
            </a:r>
            <a:r>
              <a:rPr lang="zh-CN" altLang="en-US" dirty="0" smtClean="0"/>
              <a:t>商业周刊</a:t>
            </a:r>
            <a:r>
              <a:rPr lang="en-US" altLang="zh-CN" dirty="0" smtClean="0"/>
              <a:t>&gt;</a:t>
            </a:r>
            <a:r>
              <a:rPr lang="zh-CN" altLang="en-US" dirty="0" smtClean="0"/>
              <a:t>计算</a:t>
            </a:r>
            <a:r>
              <a:rPr lang="en-US" altLang="zh-CN" dirty="0" smtClean="0"/>
              <a:t>,1998</a:t>
            </a:r>
            <a:r>
              <a:rPr lang="zh-CN" altLang="en-US" dirty="0" smtClean="0"/>
              <a:t>年微软公司的市值超过俄罗斯的国民生产总值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(2)</a:t>
            </a:r>
            <a:r>
              <a:rPr lang="zh-CN" altLang="en-US" dirty="0" smtClean="0"/>
              <a:t>整体关联的国际经济关系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跨国公司与政府之间的关系</a:t>
            </a:r>
            <a:r>
              <a:rPr lang="en-US" altLang="zh-CN" dirty="0" smtClean="0"/>
              <a:t>(</a:t>
            </a:r>
            <a:r>
              <a:rPr lang="zh-CN" altLang="en-US" dirty="0" smtClean="0"/>
              <a:t>母国政府</a:t>
            </a:r>
            <a:r>
              <a:rPr lang="en-US" altLang="zh-CN" dirty="0" smtClean="0"/>
              <a:t>\</a:t>
            </a:r>
            <a:r>
              <a:rPr lang="zh-CN" altLang="en-US" dirty="0" smtClean="0"/>
              <a:t>东道国政府</a:t>
            </a:r>
            <a:r>
              <a:rPr lang="en-US" altLang="zh-CN" dirty="0" smtClean="0"/>
              <a:t>);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跨国公司与母国子公司及海外子公司的关系</a:t>
            </a:r>
            <a:r>
              <a:rPr lang="en-US" altLang="zh-CN" dirty="0" smtClean="0"/>
              <a:t>;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跨国公司与其他企业之间的关系</a:t>
            </a:r>
            <a:r>
              <a:rPr lang="en-US" altLang="zh-CN" dirty="0" smtClean="0"/>
              <a:t>;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跨国公司与国际组织之间的关系</a:t>
            </a:r>
            <a:r>
              <a:rPr lang="en-US" altLang="zh-CN" dirty="0" smtClean="0"/>
              <a:t>;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跨国公司与社会公众之间的关系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(3)</a:t>
            </a:r>
            <a:r>
              <a:rPr lang="zh-CN" altLang="en-US" dirty="0" smtClean="0"/>
              <a:t>边界模糊的公司与产品国籍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公司的”无国籍化”</a:t>
            </a:r>
            <a:r>
              <a:rPr lang="en-US" altLang="zh-CN" dirty="0" smtClean="0"/>
              <a:t>(</a:t>
            </a:r>
            <a:r>
              <a:rPr lang="zh-CN" altLang="en-US" dirty="0" smtClean="0"/>
              <a:t>多国化股权</a:t>
            </a:r>
            <a:r>
              <a:rPr lang="en-US" altLang="zh-CN" dirty="0" smtClean="0"/>
              <a:t>\</a:t>
            </a:r>
            <a:r>
              <a:rPr lang="zh-CN" altLang="en-US" dirty="0" smtClean="0"/>
              <a:t>跨国内部化经营</a:t>
            </a:r>
            <a:r>
              <a:rPr lang="en-US" altLang="zh-CN" dirty="0" smtClean="0"/>
              <a:t>)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产品的”无国籍化”</a:t>
            </a:r>
            <a:r>
              <a:rPr lang="en-US" altLang="zh-CN" dirty="0" smtClean="0"/>
              <a:t>(</a:t>
            </a:r>
            <a:r>
              <a:rPr lang="zh-CN" altLang="en-US" dirty="0" smtClean="0"/>
              <a:t>研发</a:t>
            </a:r>
            <a:r>
              <a:rPr lang="en-US" altLang="zh-CN" dirty="0" smtClean="0"/>
              <a:t>\</a:t>
            </a:r>
            <a:r>
              <a:rPr lang="zh-CN" altLang="en-US" dirty="0" smtClean="0"/>
              <a:t>中间产品</a:t>
            </a:r>
            <a:r>
              <a:rPr lang="en-US" altLang="zh-CN" dirty="0" smtClean="0"/>
              <a:t>\</a:t>
            </a:r>
            <a:r>
              <a:rPr lang="zh-CN" altLang="en-US" dirty="0" smtClean="0"/>
              <a:t>成品的全球化</a:t>
            </a:r>
            <a:endParaRPr lang="en-US" altLang="zh-CN" dirty="0" smtClean="0"/>
          </a:p>
          <a:p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CN" dirty="0" smtClean="0"/>
              <a:t>3.</a:t>
            </a:r>
            <a:r>
              <a:rPr lang="zh-CN" altLang="en-US" dirty="0" smtClean="0"/>
              <a:t>跨国公司对外直接投资的趋势特征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zh-CN" dirty="0" smtClean="0"/>
              <a:t>3.1</a:t>
            </a:r>
            <a:r>
              <a:rPr lang="zh-CN" altLang="en-US" dirty="0" smtClean="0"/>
              <a:t>发达国家间的相互投资，尤其是产业内相互投资更加普遍；</a:t>
            </a:r>
            <a:endParaRPr lang="en-US" altLang="zh-CN" dirty="0" smtClean="0"/>
          </a:p>
          <a:p>
            <a:r>
              <a:rPr lang="en-US" altLang="zh-CN" dirty="0" smtClean="0"/>
              <a:t>3.2</a:t>
            </a:r>
            <a:r>
              <a:rPr lang="zh-CN" altLang="en-US" dirty="0" smtClean="0"/>
              <a:t>发达国家跨国公司是全球</a:t>
            </a:r>
            <a:r>
              <a:rPr lang="en-US" altLang="zh-CN" dirty="0" smtClean="0"/>
              <a:t>FDI</a:t>
            </a:r>
            <a:r>
              <a:rPr lang="zh-CN" altLang="en-US" dirty="0" smtClean="0"/>
              <a:t>的主导，发展中国家跨国公司参与度逐步提高；</a:t>
            </a:r>
            <a:endParaRPr lang="en-US" altLang="zh-CN" dirty="0" smtClean="0"/>
          </a:p>
          <a:p>
            <a:r>
              <a:rPr lang="en-US" altLang="zh-CN" dirty="0" smtClean="0"/>
              <a:t>3.3</a:t>
            </a:r>
            <a:r>
              <a:rPr lang="zh-CN" altLang="en-US" dirty="0" smtClean="0"/>
              <a:t>中小公司参与对外直接投资的现象越来越普遍；</a:t>
            </a:r>
            <a:endParaRPr lang="en-US" altLang="zh-CN" dirty="0" smtClean="0"/>
          </a:p>
          <a:p>
            <a:r>
              <a:rPr lang="en-US" altLang="zh-CN" dirty="0" smtClean="0"/>
              <a:t>3.4</a:t>
            </a:r>
            <a:r>
              <a:rPr lang="zh-CN" altLang="en-US" dirty="0" smtClean="0"/>
              <a:t>跨国公司投资方式多样化（新建与并购；股权与非股权）</a:t>
            </a:r>
            <a:endParaRPr lang="en-US" altLang="zh-CN" dirty="0" smtClean="0"/>
          </a:p>
          <a:p>
            <a:r>
              <a:rPr lang="en-US" altLang="zh-CN" dirty="0" smtClean="0"/>
              <a:t>3.5</a:t>
            </a:r>
            <a:r>
              <a:rPr lang="zh-CN" altLang="en-US" dirty="0" smtClean="0"/>
              <a:t>投资的行业取向由制造业转向服务业；</a:t>
            </a:r>
            <a:endParaRPr lang="en-US" altLang="zh-CN" dirty="0" smtClean="0"/>
          </a:p>
          <a:p>
            <a:r>
              <a:rPr lang="en-US" altLang="zh-CN" dirty="0" smtClean="0"/>
              <a:t>3.6</a:t>
            </a:r>
            <a:r>
              <a:rPr lang="zh-CN" altLang="en-US" dirty="0" smtClean="0"/>
              <a:t>跨国公司研发活动的国际化。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</a:t>
            </a:r>
            <a:r>
              <a:rPr lang="zh-CN" altLang="en-US" dirty="0" smtClean="0"/>
              <a:t>跨国公司对世界经济的影响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4.1</a:t>
            </a:r>
            <a:r>
              <a:rPr lang="zh-CN" altLang="en-US" dirty="0" smtClean="0"/>
              <a:t>跨国公司对整体世界经济发展的影响</a:t>
            </a:r>
            <a:endParaRPr lang="en-US" altLang="zh-CN" dirty="0" smtClean="0"/>
          </a:p>
          <a:p>
            <a:r>
              <a:rPr lang="zh-CN" altLang="en-US" dirty="0" smtClean="0"/>
              <a:t>促进了全球经济增长；推动了经济一体化</a:t>
            </a:r>
            <a:endParaRPr lang="en-US" altLang="zh-CN" dirty="0" smtClean="0"/>
          </a:p>
          <a:p>
            <a:r>
              <a:rPr lang="en-US" altLang="zh-CN" dirty="0" smtClean="0"/>
              <a:t>4.2</a:t>
            </a:r>
            <a:r>
              <a:rPr lang="zh-CN" altLang="en-US" dirty="0" smtClean="0"/>
              <a:t>跨国公司对母国的影响</a:t>
            </a:r>
            <a:endParaRPr lang="en-US" altLang="zh-CN" dirty="0" smtClean="0"/>
          </a:p>
          <a:p>
            <a:r>
              <a:rPr lang="zh-CN" altLang="en-US" dirty="0" smtClean="0"/>
              <a:t>资本输出；商品输出；但是，导致结构性失业等</a:t>
            </a:r>
            <a:endParaRPr lang="en-US" altLang="zh-CN" dirty="0" smtClean="0"/>
          </a:p>
          <a:p>
            <a:r>
              <a:rPr lang="en-US" altLang="zh-CN" dirty="0" smtClean="0"/>
              <a:t>4.3</a:t>
            </a:r>
            <a:r>
              <a:rPr lang="zh-CN" altLang="en-US" dirty="0" smtClean="0"/>
              <a:t>跨国公司对东道国的影响</a:t>
            </a:r>
            <a:endParaRPr lang="en-US" altLang="zh-CN" dirty="0" smtClean="0"/>
          </a:p>
          <a:p>
            <a:r>
              <a:rPr lang="zh-CN" altLang="en-US" dirty="0" smtClean="0"/>
              <a:t>有利于东道国吸收资金、技术、技能和经验；但是，存在控制资源、市场等风险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第一章  跨国公司概论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主要内容：</a:t>
            </a:r>
            <a:endParaRPr lang="en-US" altLang="zh-CN" dirty="0" smtClean="0"/>
          </a:p>
          <a:p>
            <a:r>
              <a:rPr lang="en-US" altLang="zh-CN" dirty="0" smtClean="0"/>
              <a:t>1.</a:t>
            </a:r>
            <a:r>
              <a:rPr lang="zh-CN" altLang="en-US" dirty="0" smtClean="0"/>
              <a:t>跨国公司的形成与发展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跨国公司的定义、组织形态与性质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跨国公司与对外直接投资的发展现状与趋势</a:t>
            </a:r>
            <a:endParaRPr lang="en-US" altLang="zh-CN" dirty="0" smtClean="0"/>
          </a:p>
          <a:p>
            <a:r>
              <a:rPr lang="en-US" altLang="zh-CN" dirty="0" smtClean="0"/>
              <a:t>4.</a:t>
            </a:r>
            <a:r>
              <a:rPr lang="zh-CN" altLang="en-US" dirty="0" smtClean="0"/>
              <a:t>跨国公司对世界经济的影响</a:t>
            </a:r>
            <a:endParaRPr lang="en-US" altLang="zh-CN" dirty="0" smtClean="0"/>
          </a:p>
          <a:p>
            <a:r>
              <a:rPr lang="zh-CN" altLang="en-US" dirty="0" smtClean="0"/>
              <a:t>案例分析</a:t>
            </a:r>
            <a:endParaRPr lang="zh-CN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200" dirty="0" smtClean="0"/>
              <a:t>1.</a:t>
            </a:r>
            <a:r>
              <a:rPr lang="zh-CN" altLang="en-US" sz="3200" dirty="0" smtClean="0"/>
              <a:t>跨国公司与国际直接投资的形成与发展</a:t>
            </a:r>
            <a:endParaRPr lang="zh-CN" altLang="en-US" sz="32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n-US" altLang="zh-CN" sz="3400" dirty="0" smtClean="0"/>
              <a:t>1.1</a:t>
            </a:r>
            <a:r>
              <a:rPr lang="zh-CN" altLang="en-US" sz="3400" dirty="0" smtClean="0"/>
              <a:t>早期发展阶段（</a:t>
            </a:r>
            <a:r>
              <a:rPr lang="en-US" altLang="zh-CN" sz="3400" dirty="0" smtClean="0"/>
              <a:t>19</a:t>
            </a:r>
            <a:r>
              <a:rPr lang="zh-CN" altLang="en-US" sz="3400" dirty="0" smtClean="0"/>
              <a:t>世纪</a:t>
            </a:r>
            <a:r>
              <a:rPr lang="en-US" altLang="zh-CN" sz="3400" dirty="0" smtClean="0"/>
              <a:t>60</a:t>
            </a:r>
            <a:r>
              <a:rPr lang="zh-CN" altLang="en-US" sz="3400" dirty="0" smtClean="0"/>
              <a:t>年代</a:t>
            </a:r>
            <a:r>
              <a:rPr lang="en-US" altLang="zh-CN" sz="3400" dirty="0" smtClean="0"/>
              <a:t>—</a:t>
            </a:r>
            <a:r>
              <a:rPr lang="zh-CN" altLang="en-US" sz="3400" dirty="0" smtClean="0"/>
              <a:t>一战）</a:t>
            </a:r>
            <a:endParaRPr lang="en-US" altLang="zh-CN" sz="3400" dirty="0" smtClean="0"/>
          </a:p>
          <a:p>
            <a:pPr>
              <a:lnSpc>
                <a:spcPct val="80000"/>
              </a:lnSpc>
            </a:pPr>
            <a:r>
              <a:rPr lang="zh-CN" altLang="en-US" sz="3400" dirty="0" smtClean="0"/>
              <a:t>    早期直接投资特点：</a:t>
            </a:r>
          </a:p>
          <a:p>
            <a:pPr>
              <a:lnSpc>
                <a:spcPct val="80000"/>
              </a:lnSpc>
            </a:pPr>
            <a:r>
              <a:rPr lang="zh-CN" altLang="en-US" sz="3400" dirty="0" smtClean="0"/>
              <a:t>    （</a:t>
            </a:r>
            <a:r>
              <a:rPr lang="en-US" altLang="zh-CN" sz="3400" dirty="0" smtClean="0"/>
              <a:t>1</a:t>
            </a:r>
            <a:r>
              <a:rPr lang="zh-CN" altLang="en-US" sz="3400" dirty="0" smtClean="0"/>
              <a:t>）投资国仅限于西欧和美国少数强国，对象国主要是殖民地。</a:t>
            </a:r>
          </a:p>
          <a:p>
            <a:pPr>
              <a:lnSpc>
                <a:spcPct val="80000"/>
              </a:lnSpc>
            </a:pPr>
            <a:r>
              <a:rPr lang="zh-CN" altLang="en-US" sz="3400" dirty="0" smtClean="0"/>
              <a:t>    （</a:t>
            </a:r>
            <a:r>
              <a:rPr lang="en-US" altLang="zh-CN" sz="3400" dirty="0" smtClean="0"/>
              <a:t>2</a:t>
            </a:r>
            <a:r>
              <a:rPr lang="zh-CN" altLang="en-US" sz="3400" dirty="0" smtClean="0"/>
              <a:t>）以原材料为目标的后向垂直一体化是主要的行业指向。</a:t>
            </a:r>
            <a:endParaRPr lang="en-US" altLang="zh-CN" sz="3400" dirty="0" smtClean="0"/>
          </a:p>
          <a:p>
            <a:pPr>
              <a:lnSpc>
                <a:spcPct val="80000"/>
              </a:lnSpc>
            </a:pPr>
            <a:r>
              <a:rPr lang="en-US" altLang="zh-CN" sz="3400" dirty="0" smtClean="0"/>
              <a:t>    </a:t>
            </a:r>
            <a:r>
              <a:rPr lang="zh-CN" altLang="en-US" sz="3400" dirty="0" smtClean="0"/>
              <a:t>（</a:t>
            </a:r>
            <a:r>
              <a:rPr lang="en-US" altLang="zh-CN" sz="3400" dirty="0" smtClean="0"/>
              <a:t>3</a:t>
            </a:r>
            <a:r>
              <a:rPr lang="zh-CN" altLang="en-US" sz="3400" dirty="0" smtClean="0"/>
              <a:t>）制造业的跨国投资开始发展起来，但规模不大。</a:t>
            </a:r>
          </a:p>
          <a:p>
            <a:endParaRPr lang="zh-CN" altLang="en-US" sz="3400" dirty="0" smtClean="0"/>
          </a:p>
          <a:p>
            <a:endParaRPr lang="zh-CN" altLang="en-US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200" dirty="0" smtClean="0"/>
              <a:t>1.2</a:t>
            </a:r>
            <a:r>
              <a:rPr lang="zh-CN" altLang="en-US" sz="3200" dirty="0" smtClean="0"/>
              <a:t>两次世界大战之间的跨国公司与直接投资</a:t>
            </a:r>
            <a:endParaRPr lang="zh-CN" altLang="en-US" sz="32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这一时期的特点是：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）美国的跨国公司和投资大发展，其他发达国家的跨国公司和投资发展停滞；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）产业指向从一战前的第一产业转向第二产业；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）延续一战前以落后国家为主要目标纵向一体化投资形式的同时，发达国家间的横向投资得到发展。</a:t>
            </a:r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CN" sz="3600" dirty="0" smtClean="0"/>
              <a:t>1.3</a:t>
            </a:r>
            <a:r>
              <a:rPr lang="zh-CN" altLang="en-US" sz="3600" dirty="0" smtClean="0"/>
              <a:t>二战后</a:t>
            </a:r>
            <a:r>
              <a:rPr lang="zh-CN" altLang="en-US" sz="3600" dirty="0" smtClean="0"/>
              <a:t>至</a:t>
            </a:r>
            <a:r>
              <a:rPr lang="en-US" altLang="zh-CN" sz="3600" dirty="0" smtClean="0"/>
              <a:t>20</a:t>
            </a:r>
            <a:r>
              <a:rPr lang="zh-CN" altLang="en-US" sz="3600" dirty="0" smtClean="0"/>
              <a:t>世纪</a:t>
            </a:r>
            <a:r>
              <a:rPr lang="en-US" altLang="zh-CN" sz="3600" smtClean="0"/>
              <a:t>90</a:t>
            </a:r>
            <a:r>
              <a:rPr lang="zh-CN" altLang="en-US" sz="3600" dirty="0" smtClean="0"/>
              <a:t>年代的跨国公司与投资</a:t>
            </a:r>
            <a:endParaRPr lang="zh-CN" altLang="en-US" sz="36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这一时期的特点：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）跨国公司数量与投资规模急剧上升；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）投资来源国多元化，除美国外，德国、日本等成为主要的投资国；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）产业指向大规模转向制造业，第一产业比重下降；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）发达国家间的投资比重上升，纵向投入发展中国家的比重下降。</a:t>
            </a:r>
            <a:endParaRPr lang="zh-CN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600" dirty="0" smtClean="0"/>
              <a:t>1.4.20</a:t>
            </a:r>
            <a:r>
              <a:rPr lang="zh-CN" altLang="en-US" sz="3600" dirty="0" smtClean="0"/>
              <a:t>世纪</a:t>
            </a:r>
            <a:r>
              <a:rPr lang="en-US" altLang="zh-CN" sz="3600" dirty="0" smtClean="0"/>
              <a:t>90</a:t>
            </a:r>
            <a:r>
              <a:rPr lang="zh-CN" altLang="en-US" sz="3600" dirty="0" smtClean="0"/>
              <a:t>年代以来的跨国公司与投资</a:t>
            </a:r>
            <a:endParaRPr lang="zh-CN" altLang="en-US" sz="36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zh-CN" altLang="en-US" dirty="0" smtClean="0"/>
              <a:t>这一时期的特点：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）发达国家和地区（美、日、欧盟）仍是投资主体；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）北美、欧盟、亚太三大经济圈内部投资加强；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）投资方式从资源开发型、国内产业转换型转向产业国际转移型、技术创新导向型；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）发展中国家和地区参与对外直接投资，并不断得到发展。</a:t>
            </a:r>
            <a:endParaRPr lang="zh-CN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CN" dirty="0" smtClean="0"/>
              <a:t>2.</a:t>
            </a:r>
            <a:r>
              <a:rPr lang="zh-CN" altLang="en-US" dirty="0" smtClean="0"/>
              <a:t>跨国公司的定义、组织形态与性质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altLang="zh-CN" dirty="0" smtClean="0"/>
              <a:t>2.1.</a:t>
            </a:r>
            <a:r>
              <a:rPr lang="zh-CN" altLang="en-US" dirty="0" smtClean="0"/>
              <a:t>跨国公司的定义</a:t>
            </a:r>
            <a:endParaRPr lang="en-US" altLang="zh-CN" dirty="0" smtClean="0"/>
          </a:p>
          <a:p>
            <a:r>
              <a:rPr lang="en-US" altLang="zh-CN" dirty="0" err="1" smtClean="0"/>
              <a:t>S.H.Robock</a:t>
            </a:r>
            <a:r>
              <a:rPr lang="en-US" altLang="zh-CN" dirty="0" smtClean="0"/>
              <a:t> and </a:t>
            </a:r>
            <a:r>
              <a:rPr lang="en-US" altLang="zh-CN" dirty="0" err="1" smtClean="0"/>
              <a:t>K.Simmonds,Internatioal</a:t>
            </a:r>
            <a:r>
              <a:rPr lang="en-US" altLang="zh-CN" dirty="0" smtClean="0"/>
              <a:t> Business and Multinational Enterprises(1983)</a:t>
            </a:r>
            <a:r>
              <a:rPr lang="zh-CN" altLang="en-US" dirty="0" smtClean="0"/>
              <a:t>中提到</a:t>
            </a:r>
            <a:r>
              <a:rPr lang="en-US" altLang="zh-CN" dirty="0" smtClean="0"/>
              <a:t>1960</a:t>
            </a:r>
            <a:r>
              <a:rPr lang="zh-CN" altLang="en-US" dirty="0" smtClean="0"/>
              <a:t>年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月戴维</a:t>
            </a:r>
            <a:r>
              <a:rPr lang="en-US" altLang="zh-CN" dirty="0" smtClean="0"/>
              <a:t>·E ·</a:t>
            </a:r>
            <a:r>
              <a:rPr lang="zh-CN" altLang="en-US" dirty="0" smtClean="0"/>
              <a:t>李连塞尔在</a:t>
            </a:r>
            <a:r>
              <a:rPr lang="en-US" altLang="zh-CN" dirty="0" smtClean="0"/>
              <a:t>Carnegie Institute of Technology</a:t>
            </a:r>
            <a:r>
              <a:rPr lang="zh-CN" altLang="en-US" dirty="0" smtClean="0"/>
              <a:t>的演讲中第一次使用多国公司一词</a:t>
            </a:r>
            <a:r>
              <a:rPr lang="en-US" altLang="zh-CN" dirty="0" smtClean="0"/>
              <a:t>,</a:t>
            </a:r>
            <a:r>
              <a:rPr lang="zh-CN" altLang="en-US" dirty="0" smtClean="0"/>
              <a:t>而后对于其定义一直存有争议</a:t>
            </a:r>
            <a:r>
              <a:rPr lang="en-US" altLang="zh-CN" dirty="0" smtClean="0"/>
              <a:t>.</a:t>
            </a:r>
            <a:r>
              <a:rPr lang="zh-CN" altLang="en-US" dirty="0" smtClean="0"/>
              <a:t>称谓更是不同一</a:t>
            </a:r>
            <a:r>
              <a:rPr lang="en-US" altLang="zh-CN" dirty="0" smtClean="0"/>
              <a:t>,</a:t>
            </a:r>
            <a:r>
              <a:rPr lang="zh-CN" altLang="en-US" dirty="0" smtClean="0"/>
              <a:t>常见的有</a:t>
            </a:r>
            <a:r>
              <a:rPr lang="en-US" altLang="zh-CN" dirty="0" smtClean="0"/>
              <a:t>:Transitional Corporation (enterprises), Multinational corporation, International Corporation, Super-national corporation, Global Corporation, </a:t>
            </a:r>
            <a:r>
              <a:rPr lang="en-US" altLang="zh-CN" dirty="0" err="1" smtClean="0"/>
              <a:t>Cosmocorp</a:t>
            </a:r>
            <a:r>
              <a:rPr lang="zh-CN" altLang="en-US" dirty="0" smtClean="0"/>
              <a:t>等等</a:t>
            </a:r>
            <a:r>
              <a:rPr lang="en-US" altLang="zh-CN" dirty="0" smtClean="0"/>
              <a:t>.</a:t>
            </a:r>
            <a:r>
              <a:rPr lang="zh-CN" altLang="en-US" dirty="0" smtClean="0"/>
              <a:t>观察视角的差异</a:t>
            </a:r>
            <a:r>
              <a:rPr lang="en-US" altLang="zh-CN" dirty="0" smtClean="0"/>
              <a:t>,</a:t>
            </a:r>
            <a:r>
              <a:rPr lang="zh-CN" altLang="en-US" dirty="0" smtClean="0"/>
              <a:t>形成不同的定义</a:t>
            </a:r>
            <a:r>
              <a:rPr lang="en-US" altLang="zh-CN" dirty="0" smtClean="0"/>
              <a:t>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2.1</a:t>
            </a:r>
            <a:r>
              <a:rPr lang="zh-CN" altLang="en-US" dirty="0" smtClean="0"/>
              <a:t>跨国公司的定义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altLang="zh-CN" sz="8000" dirty="0" smtClean="0"/>
              <a:t>(1)</a:t>
            </a:r>
            <a:r>
              <a:rPr lang="zh-CN" altLang="en-US" sz="8000" dirty="0" smtClean="0"/>
              <a:t>结构标准下的定义</a:t>
            </a:r>
          </a:p>
          <a:p>
            <a:r>
              <a:rPr lang="en-US" altLang="zh-CN" sz="8000" dirty="0" smtClean="0"/>
              <a:t>United Nations Economic and Social Council</a:t>
            </a:r>
            <a:r>
              <a:rPr lang="zh-CN" altLang="en-US" sz="8000" dirty="0" smtClean="0"/>
              <a:t>，</a:t>
            </a:r>
            <a:r>
              <a:rPr lang="en-US" altLang="zh-CN" sz="8000" dirty="0" smtClean="0"/>
              <a:t>Dunning, J.H.</a:t>
            </a:r>
            <a:r>
              <a:rPr lang="zh-CN" altLang="en-US" sz="8000" dirty="0" smtClean="0"/>
              <a:t>，</a:t>
            </a:r>
            <a:r>
              <a:rPr lang="en-US" altLang="zh-CN" sz="8000" dirty="0" smtClean="0"/>
              <a:t>Richard </a:t>
            </a:r>
            <a:r>
              <a:rPr lang="en-US" altLang="zh-CN" sz="8000" dirty="0" err="1" smtClean="0"/>
              <a:t>E.Caves</a:t>
            </a:r>
            <a:r>
              <a:rPr lang="zh-CN" altLang="en-US" sz="8000" dirty="0" smtClean="0"/>
              <a:t>，</a:t>
            </a:r>
            <a:r>
              <a:rPr lang="en-US" altLang="zh-CN" sz="8000" dirty="0" smtClean="0"/>
              <a:t>Vernon, R.</a:t>
            </a:r>
          </a:p>
          <a:p>
            <a:r>
              <a:rPr lang="zh-CN" altLang="en-US" sz="8000" dirty="0" smtClean="0"/>
              <a:t>强调地理上的多国概念</a:t>
            </a:r>
            <a:r>
              <a:rPr lang="en-US" altLang="zh-CN" sz="8000" dirty="0" smtClean="0"/>
              <a:t>,</a:t>
            </a:r>
            <a:r>
              <a:rPr lang="zh-CN" altLang="en-US" sz="8000" dirty="0" smtClean="0"/>
              <a:t>母公司与子公司的组织结构</a:t>
            </a:r>
            <a:r>
              <a:rPr lang="en-US" altLang="zh-CN" sz="8000" dirty="0" smtClean="0"/>
              <a:t>,</a:t>
            </a:r>
            <a:r>
              <a:rPr lang="zh-CN" altLang="en-US" sz="8000" dirty="0" smtClean="0"/>
              <a:t>突出直接投资和价值创造活动</a:t>
            </a:r>
            <a:r>
              <a:rPr lang="en-US" altLang="zh-CN" sz="8000" dirty="0" smtClean="0"/>
              <a:t>.</a:t>
            </a:r>
          </a:p>
          <a:p>
            <a:r>
              <a:rPr lang="en-US" altLang="zh-CN" sz="8000" dirty="0" smtClean="0"/>
              <a:t>(2)</a:t>
            </a:r>
            <a:r>
              <a:rPr lang="zh-CN" altLang="en-US" sz="8000" dirty="0" smtClean="0"/>
              <a:t>股权意义上的定义</a:t>
            </a:r>
          </a:p>
          <a:p>
            <a:r>
              <a:rPr lang="zh-CN" altLang="en-US" sz="8000" dirty="0" smtClean="0"/>
              <a:t>绝对股权控制</a:t>
            </a:r>
            <a:r>
              <a:rPr lang="en-US" altLang="zh-CN" sz="8000" dirty="0" smtClean="0"/>
              <a:t>(50%</a:t>
            </a:r>
            <a:r>
              <a:rPr lang="zh-CN" altLang="en-US" sz="8000" dirty="0" smtClean="0"/>
              <a:t>以上的股权</a:t>
            </a:r>
            <a:r>
              <a:rPr lang="en-US" altLang="zh-CN" sz="8000" dirty="0" smtClean="0"/>
              <a:t>)</a:t>
            </a:r>
            <a:r>
              <a:rPr lang="zh-CN" altLang="en-US" sz="8000" dirty="0" smtClean="0"/>
              <a:t>或非绝对股权控制</a:t>
            </a:r>
            <a:r>
              <a:rPr lang="en-US" altLang="zh-CN" sz="8000" dirty="0" smtClean="0"/>
              <a:t>(50%</a:t>
            </a:r>
            <a:r>
              <a:rPr lang="zh-CN" altLang="en-US" sz="8000" dirty="0" smtClean="0"/>
              <a:t>以下的股权</a:t>
            </a:r>
            <a:r>
              <a:rPr lang="en-US" altLang="zh-CN" sz="8000" dirty="0" smtClean="0"/>
              <a:t>,</a:t>
            </a:r>
            <a:r>
              <a:rPr lang="zh-CN" altLang="en-US" sz="8000" dirty="0" smtClean="0"/>
              <a:t>但控制经营决策</a:t>
            </a:r>
            <a:r>
              <a:rPr lang="en-US" altLang="zh-CN" sz="8000" dirty="0" smtClean="0"/>
              <a:t>)</a:t>
            </a:r>
          </a:p>
          <a:p>
            <a:r>
              <a:rPr lang="en-US" altLang="zh-CN" sz="8000" dirty="0" smtClean="0"/>
              <a:t>(3).</a:t>
            </a:r>
            <a:r>
              <a:rPr lang="zh-CN" altLang="en-US" sz="8000" dirty="0" smtClean="0"/>
              <a:t>管理控制角度的定义</a:t>
            </a:r>
          </a:p>
          <a:p>
            <a:r>
              <a:rPr lang="en-US" altLang="zh-CN" sz="8000" dirty="0" smtClean="0"/>
              <a:t>Douglas Greenwald:</a:t>
            </a:r>
            <a:r>
              <a:rPr lang="zh-CN" altLang="en-US" sz="8000" dirty="0" smtClean="0"/>
              <a:t>品牌控制；</a:t>
            </a:r>
            <a:r>
              <a:rPr lang="en-US" altLang="zh-CN" sz="8000" dirty="0" err="1" smtClean="0"/>
              <a:t>Palment</a:t>
            </a:r>
            <a:r>
              <a:rPr lang="en-US" altLang="zh-CN" sz="8000" dirty="0" smtClean="0"/>
              <a:t>, </a:t>
            </a:r>
            <a:r>
              <a:rPr lang="en-US" altLang="zh-CN" sz="8000" dirty="0" err="1" smtClean="0"/>
              <a:t>Masonlocky</a:t>
            </a:r>
            <a:r>
              <a:rPr lang="en-US" altLang="zh-CN" sz="8000" dirty="0" smtClean="0"/>
              <a:t>: managerial control</a:t>
            </a:r>
            <a:r>
              <a:rPr lang="zh-CN" altLang="en-US" sz="8000" dirty="0" smtClean="0"/>
              <a:t>；</a:t>
            </a:r>
            <a:r>
              <a:rPr lang="en-US" altLang="zh-CN" sz="8000" dirty="0" smtClean="0"/>
              <a:t>Charles P. </a:t>
            </a:r>
            <a:r>
              <a:rPr lang="en-US" altLang="zh-CN" sz="8000" dirty="0" err="1" smtClean="0"/>
              <a:t>Kindleberger</a:t>
            </a:r>
            <a:r>
              <a:rPr lang="en-US" altLang="zh-CN" sz="8000" dirty="0" smtClean="0"/>
              <a:t>:</a:t>
            </a:r>
            <a:r>
              <a:rPr lang="zh-CN" altLang="en-US" sz="8000" dirty="0" smtClean="0"/>
              <a:t>母国人员管理控制</a:t>
            </a:r>
            <a:r>
              <a:rPr lang="en-US" altLang="zh-CN" sz="8000" dirty="0" smtClean="0"/>
              <a:t>.</a:t>
            </a:r>
          </a:p>
          <a:p>
            <a:r>
              <a:rPr lang="en-US" altLang="zh-CN" sz="8000" dirty="0" smtClean="0"/>
              <a:t>(4).</a:t>
            </a:r>
            <a:r>
              <a:rPr lang="zh-CN" altLang="en-US" sz="8000" dirty="0" smtClean="0"/>
              <a:t>经营业绩标准的定义</a:t>
            </a:r>
          </a:p>
          <a:p>
            <a:r>
              <a:rPr lang="zh-CN" altLang="en-US" sz="8000" dirty="0" smtClean="0"/>
              <a:t>营业额标准</a:t>
            </a:r>
            <a:r>
              <a:rPr lang="en-US" altLang="zh-CN" sz="8000" dirty="0" smtClean="0"/>
              <a:t>,</a:t>
            </a:r>
            <a:r>
              <a:rPr lang="zh-CN" altLang="en-US" sz="8000" dirty="0" smtClean="0"/>
              <a:t>如</a:t>
            </a:r>
            <a:r>
              <a:rPr lang="en-US" altLang="zh-CN" sz="8000" dirty="0" smtClean="0"/>
              <a:t>UNCTAD(1993)</a:t>
            </a:r>
            <a:r>
              <a:rPr lang="zh-CN" altLang="en-US" sz="8000" dirty="0" smtClean="0"/>
              <a:t>认为</a:t>
            </a:r>
            <a:r>
              <a:rPr lang="en-US" altLang="zh-CN" sz="8000" dirty="0" smtClean="0"/>
              <a:t>10</a:t>
            </a:r>
            <a:r>
              <a:rPr lang="zh-CN" altLang="en-US" sz="8000" dirty="0" smtClean="0"/>
              <a:t>亿美圆以上的</a:t>
            </a:r>
            <a:r>
              <a:rPr lang="en-US" altLang="zh-CN" sz="8000" dirty="0" smtClean="0"/>
              <a:t>(Billion Dollar Club).</a:t>
            </a:r>
          </a:p>
          <a:p>
            <a:r>
              <a:rPr lang="zh-CN" altLang="en-US" sz="8000" dirty="0" smtClean="0"/>
              <a:t>国外业务为</a:t>
            </a:r>
            <a:r>
              <a:rPr lang="en-US" altLang="zh-CN" sz="8000" dirty="0" smtClean="0"/>
              <a:t>25%</a:t>
            </a:r>
            <a:r>
              <a:rPr lang="zh-CN" altLang="en-US" sz="8000" dirty="0" smtClean="0"/>
              <a:t>的临界点</a:t>
            </a:r>
          </a:p>
          <a:p>
            <a:r>
              <a:rPr lang="zh-CN" altLang="en-US" sz="8000" dirty="0" smtClean="0"/>
              <a:t>国际经营业绩指标体系</a:t>
            </a:r>
            <a:r>
              <a:rPr lang="en-US" altLang="zh-CN" sz="8000" dirty="0" smtClean="0"/>
              <a:t>(</a:t>
            </a:r>
            <a:r>
              <a:rPr lang="zh-CN" altLang="en-US" sz="8000" dirty="0" smtClean="0"/>
              <a:t>国际销售率</a:t>
            </a:r>
            <a:r>
              <a:rPr lang="en-US" altLang="zh-CN" sz="8000" dirty="0" smtClean="0"/>
              <a:t>\</a:t>
            </a:r>
            <a:r>
              <a:rPr lang="zh-CN" altLang="en-US" sz="8000" dirty="0" smtClean="0"/>
              <a:t>海外资产比</a:t>
            </a:r>
            <a:r>
              <a:rPr lang="en-US" altLang="zh-CN" sz="8000" dirty="0" smtClean="0"/>
              <a:t>\</a:t>
            </a:r>
            <a:r>
              <a:rPr lang="zh-CN" altLang="en-US" sz="8000" dirty="0" smtClean="0"/>
              <a:t>国际管理指数</a:t>
            </a:r>
            <a:r>
              <a:rPr lang="en-US" altLang="zh-CN" sz="8000" dirty="0" smtClean="0"/>
              <a:t>\</a:t>
            </a:r>
            <a:r>
              <a:rPr lang="zh-CN" altLang="en-US" sz="8000" dirty="0" smtClean="0"/>
              <a:t>国际投资指数</a:t>
            </a:r>
            <a:r>
              <a:rPr lang="en-US" altLang="zh-CN" sz="8000" dirty="0" smtClean="0"/>
              <a:t>\</a:t>
            </a:r>
            <a:r>
              <a:rPr lang="zh-CN" altLang="en-US" sz="8000" dirty="0" smtClean="0"/>
              <a:t>海外公司比率</a:t>
            </a:r>
            <a:r>
              <a:rPr lang="en-US" altLang="zh-CN" sz="8000" dirty="0" smtClean="0"/>
              <a:t>).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2.2</a:t>
            </a:r>
            <a:r>
              <a:rPr lang="zh-CN" altLang="en-US" dirty="0" smtClean="0"/>
              <a:t>跨国公司的组织形态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(1)</a:t>
            </a:r>
            <a:r>
              <a:rPr lang="zh-CN" altLang="en-US" dirty="0" smtClean="0"/>
              <a:t>法律上的组织形态</a:t>
            </a:r>
            <a:r>
              <a:rPr lang="en-US" altLang="zh-CN" dirty="0" smtClean="0"/>
              <a:t>:</a:t>
            </a:r>
            <a:r>
              <a:rPr lang="zh-CN" altLang="en-US" dirty="0" smtClean="0"/>
              <a:t>股份有限公司</a:t>
            </a:r>
            <a:r>
              <a:rPr lang="en-US" altLang="zh-CN" dirty="0" smtClean="0"/>
              <a:t>,</a:t>
            </a:r>
            <a:r>
              <a:rPr lang="zh-CN" altLang="en-US" dirty="0" smtClean="0"/>
              <a:t>层次分为母公司</a:t>
            </a:r>
            <a:r>
              <a:rPr lang="en-US" altLang="zh-CN" dirty="0" smtClean="0"/>
              <a:t>\</a:t>
            </a:r>
            <a:r>
              <a:rPr lang="zh-CN" altLang="en-US" dirty="0" smtClean="0"/>
              <a:t>分公司</a:t>
            </a:r>
            <a:r>
              <a:rPr lang="en-US" altLang="zh-CN" dirty="0" smtClean="0"/>
              <a:t>\</a:t>
            </a:r>
            <a:r>
              <a:rPr lang="zh-CN" altLang="en-US" dirty="0" smtClean="0"/>
              <a:t>子公司</a:t>
            </a:r>
            <a:r>
              <a:rPr lang="en-US" altLang="zh-CN" dirty="0" smtClean="0"/>
              <a:t>\</a:t>
            </a:r>
            <a:r>
              <a:rPr lang="zh-CN" altLang="en-US" dirty="0" smtClean="0"/>
              <a:t>避税地公司</a:t>
            </a:r>
            <a:r>
              <a:rPr lang="en-US" altLang="zh-CN" dirty="0" smtClean="0"/>
              <a:t>. </a:t>
            </a:r>
          </a:p>
          <a:p>
            <a:r>
              <a:rPr lang="en-US" altLang="zh-CN" dirty="0" smtClean="0"/>
              <a:t>(2)</a:t>
            </a:r>
            <a:r>
              <a:rPr lang="zh-CN" altLang="en-US" dirty="0" smtClean="0"/>
              <a:t>管理组织形态</a:t>
            </a:r>
            <a:r>
              <a:rPr lang="en-US" altLang="zh-CN" dirty="0" smtClean="0"/>
              <a:t>:6</a:t>
            </a:r>
            <a:r>
              <a:rPr lang="zh-CN" altLang="en-US" dirty="0" smtClean="0"/>
              <a:t>种适应不同国际化程度的组织结构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国际业务部</a:t>
            </a:r>
            <a:r>
              <a:rPr lang="en-US" altLang="zh-CN" dirty="0" smtClean="0"/>
              <a:t>:</a:t>
            </a:r>
            <a:r>
              <a:rPr lang="zh-CN" altLang="en-US" dirty="0" smtClean="0"/>
              <a:t>公司总部下设国内部和国际业务部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全球性产品组织机构</a:t>
            </a:r>
            <a:r>
              <a:rPr lang="en-US" altLang="zh-CN" dirty="0" smtClean="0"/>
              <a:t>:</a:t>
            </a:r>
            <a:r>
              <a:rPr lang="zh-CN" altLang="en-US" dirty="0" smtClean="0"/>
              <a:t>公司总部下分设产品集团</a:t>
            </a:r>
            <a:r>
              <a:rPr lang="en-US" altLang="zh-CN" dirty="0" smtClean="0"/>
              <a:t>,</a:t>
            </a:r>
            <a:r>
              <a:rPr lang="zh-CN" altLang="en-US" dirty="0" smtClean="0"/>
              <a:t>实施全球化经营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全球性地区组织结构</a:t>
            </a:r>
            <a:r>
              <a:rPr lang="en-US" altLang="zh-CN" dirty="0" smtClean="0"/>
              <a:t>:</a:t>
            </a:r>
            <a:r>
              <a:rPr lang="zh-CN" altLang="en-US" dirty="0" smtClean="0"/>
              <a:t>总部下设地区性经营机构</a:t>
            </a:r>
            <a:r>
              <a:rPr lang="en-US" altLang="zh-CN" dirty="0" smtClean="0"/>
              <a:t>.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全球性职能组织结构</a:t>
            </a:r>
            <a:r>
              <a:rPr lang="en-US" altLang="zh-CN" dirty="0" smtClean="0"/>
              <a:t>:</a:t>
            </a:r>
            <a:r>
              <a:rPr lang="zh-CN" altLang="en-US" dirty="0" smtClean="0"/>
              <a:t>总部下设职能部门</a:t>
            </a:r>
            <a:r>
              <a:rPr lang="en-US" altLang="zh-CN" dirty="0" smtClean="0"/>
              <a:t>,</a:t>
            </a:r>
            <a:r>
              <a:rPr lang="zh-CN" altLang="en-US" dirty="0" smtClean="0"/>
              <a:t>专业分工负责全球业务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全球性混合组织结构</a:t>
            </a:r>
            <a:r>
              <a:rPr lang="en-US" altLang="zh-CN" dirty="0" smtClean="0"/>
              <a:t>:</a:t>
            </a:r>
            <a:r>
              <a:rPr lang="zh-CN" altLang="en-US" dirty="0" smtClean="0"/>
              <a:t>总部</a:t>
            </a:r>
            <a:r>
              <a:rPr lang="en-US" altLang="zh-CN" dirty="0" smtClean="0"/>
              <a:t>\</a:t>
            </a:r>
            <a:r>
              <a:rPr lang="zh-CN" altLang="en-US" dirty="0" smtClean="0"/>
              <a:t>职能部门</a:t>
            </a:r>
            <a:r>
              <a:rPr lang="en-US" altLang="zh-CN" dirty="0" smtClean="0"/>
              <a:t>\</a:t>
            </a:r>
            <a:r>
              <a:rPr lang="zh-CN" altLang="en-US" dirty="0" smtClean="0"/>
              <a:t>产品集团</a:t>
            </a:r>
            <a:r>
              <a:rPr lang="en-US" altLang="zh-CN" dirty="0" smtClean="0"/>
              <a:t>\</a:t>
            </a:r>
            <a:r>
              <a:rPr lang="zh-CN" altLang="en-US" dirty="0" smtClean="0"/>
              <a:t>地区机构</a:t>
            </a:r>
          </a:p>
          <a:p>
            <a:r>
              <a:rPr lang="en-US" altLang="zh-CN" dirty="0" smtClean="0"/>
              <a:t>--</a:t>
            </a:r>
            <a:r>
              <a:rPr lang="zh-CN" altLang="en-US" dirty="0" smtClean="0"/>
              <a:t>全球矩阵式组织结构</a:t>
            </a:r>
            <a:r>
              <a:rPr lang="en-US" altLang="zh-CN" dirty="0" smtClean="0"/>
              <a:t>.</a:t>
            </a:r>
          </a:p>
          <a:p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</TotalTime>
  <Words>1816</Words>
  <Application>Microsoft Office PowerPoint</Application>
  <PresentationFormat>全屏显示(4:3)</PresentationFormat>
  <Paragraphs>82</Paragraphs>
  <Slides>12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13" baseType="lpstr">
      <vt:lpstr>Office 主题</vt:lpstr>
      <vt:lpstr>跨国公司经营与管理</vt:lpstr>
      <vt:lpstr>第一章  跨国公司概论</vt:lpstr>
      <vt:lpstr>1.跨国公司与国际直接投资的形成与发展</vt:lpstr>
      <vt:lpstr>1.2两次世界大战之间的跨国公司与直接投资</vt:lpstr>
      <vt:lpstr>1.3二战后至20世纪90年代的跨国公司与投资</vt:lpstr>
      <vt:lpstr>1.4.20世纪90年代以来的跨国公司与投资</vt:lpstr>
      <vt:lpstr>2.跨国公司的定义、组织形态与性质</vt:lpstr>
      <vt:lpstr>2.1跨国公司的定义</vt:lpstr>
      <vt:lpstr>2.2跨国公司的组织形态</vt:lpstr>
      <vt:lpstr>2.3跨国公司的性质</vt:lpstr>
      <vt:lpstr>3.跨国公司对外直接投资的趋势特征</vt:lpstr>
      <vt:lpstr>4.跨国公司对世界经济的影响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跨国公司经营与管理</dc:title>
  <dc:creator>ms</dc:creator>
  <cp:lastModifiedBy>Administrator</cp:lastModifiedBy>
  <cp:revision>20</cp:revision>
  <dcterms:created xsi:type="dcterms:W3CDTF">2011-08-04T07:21:07Z</dcterms:created>
  <dcterms:modified xsi:type="dcterms:W3CDTF">2020-12-30T07:21:14Z</dcterms:modified>
</cp:coreProperties>
</file>

<file path=docProps/thumbnail.jpeg>
</file>