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304" r:id="rId2"/>
    <p:sldId id="328" r:id="rId3"/>
    <p:sldId id="352" r:id="rId4"/>
    <p:sldId id="259" r:id="rId5"/>
    <p:sldId id="310" r:id="rId6"/>
    <p:sldId id="354" r:id="rId7"/>
    <p:sldId id="329" r:id="rId8"/>
    <p:sldId id="350" r:id="rId9"/>
    <p:sldId id="355" r:id="rId10"/>
    <p:sldId id="356" r:id="rId11"/>
    <p:sldId id="358" r:id="rId12"/>
    <p:sldId id="330" r:id="rId13"/>
    <p:sldId id="357" r:id="rId14"/>
    <p:sldId id="362" r:id="rId15"/>
    <p:sldId id="363" r:id="rId16"/>
    <p:sldId id="331" r:id="rId17"/>
    <p:sldId id="359" r:id="rId18"/>
    <p:sldId id="364" r:id="rId19"/>
    <p:sldId id="365" r:id="rId20"/>
    <p:sldId id="366" r:id="rId21"/>
    <p:sldId id="367" r:id="rId22"/>
    <p:sldId id="368" r:id="rId23"/>
    <p:sldId id="369" r:id="rId24"/>
    <p:sldId id="370" r:id="rId25"/>
    <p:sldId id="371" r:id="rId26"/>
    <p:sldId id="372" r:id="rId27"/>
    <p:sldId id="360" r:id="rId28"/>
    <p:sldId id="373" r:id="rId29"/>
    <p:sldId id="374" r:id="rId30"/>
    <p:sldId id="375" r:id="rId31"/>
    <p:sldId id="376" r:id="rId32"/>
    <p:sldId id="377" r:id="rId33"/>
    <p:sldId id="361" r:id="rId34"/>
    <p:sldId id="378" r:id="rId35"/>
    <p:sldId id="314" r:id="rId36"/>
    <p:sldId id="351" r:id="rId37"/>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8">
          <p15:clr>
            <a:srgbClr val="A4A3A4"/>
          </p15:clr>
        </p15:guide>
        <p15:guide id="2" orient="horz" pos="3906">
          <p15:clr>
            <a:srgbClr val="A4A3A4"/>
          </p15:clr>
        </p15:guide>
        <p15:guide id="3" orient="horz" pos="1416">
          <p15:clr>
            <a:srgbClr val="A4A3A4"/>
          </p15:clr>
        </p15:guide>
        <p15:guide id="4" orient="horz" pos="2940">
          <p15:clr>
            <a:srgbClr val="A4A3A4"/>
          </p15:clr>
        </p15:guide>
        <p15:guide id="5" pos="7333">
          <p15:clr>
            <a:srgbClr val="A4A3A4"/>
          </p15:clr>
        </p15:guide>
        <p15:guide id="6" pos="5500">
          <p15:clr>
            <a:srgbClr val="A4A3A4"/>
          </p15:clr>
        </p15:guide>
        <p15:guide id="7"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77448C"/>
    <a:srgbClr val="595959"/>
    <a:srgbClr val="FFBF53"/>
    <a:srgbClr val="FF99FF"/>
    <a:srgbClr val="F7F8FA"/>
    <a:srgbClr val="CDCDCD"/>
    <a:srgbClr val="E2E2E2"/>
    <a:srgbClr val="EAEAEA"/>
    <a:srgbClr val="F7F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76" autoAdjust="0"/>
    <p:restoredTop sz="96233" autoAdjust="0"/>
  </p:normalViewPr>
  <p:slideViewPr>
    <p:cSldViewPr snapToGrid="0" showGuides="1">
      <p:cViewPr varScale="1">
        <p:scale>
          <a:sx n="87" d="100"/>
          <a:sy n="87" d="100"/>
        </p:scale>
        <p:origin x="68" y="80"/>
      </p:cViewPr>
      <p:guideLst>
        <p:guide orient="horz" pos="1888"/>
        <p:guide orient="horz" pos="3906"/>
        <p:guide orient="horz" pos="1416"/>
        <p:guide orient="horz" pos="2940"/>
        <p:guide pos="7333"/>
        <p:guide pos="5500"/>
        <p:guide pos="2880"/>
      </p:guideLst>
    </p:cSldViewPr>
  </p:slideViewPr>
  <p:notesTextViewPr>
    <p:cViewPr>
      <p:scale>
        <a:sx n="75" d="100"/>
        <a:sy n="7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28D13-26FC-4530-9D3A-9D0CA85A8CBA}" type="datetimeFigureOut">
              <a:rPr lang="zh-CN" altLang="en-US" smtClean="0"/>
              <a:t>2025/3/17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C9B631-81E8-4019-838E-748D95B68351}" type="slidenum">
              <a:rPr lang="zh-CN" altLang="en-US" smtClean="0"/>
              <a:t>‹#›</a:t>
            </a:fld>
            <a:endParaRPr lang="zh-CN" altLang="en-US"/>
          </a:p>
        </p:txBody>
      </p:sp>
    </p:spTree>
    <p:extLst>
      <p:ext uri="{BB962C8B-B14F-4D97-AF65-F5344CB8AC3E}">
        <p14:creationId xmlns:p14="http://schemas.microsoft.com/office/powerpoint/2010/main" val="381249474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t>3/17/2025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t>3/17/2025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
        <p:nvSpPr>
          <p:cNvPr id="9" name="矩形 8"/>
          <p:cNvSpPr/>
          <p:nvPr userDrawn="1"/>
        </p:nvSpPr>
        <p:spPr>
          <a:xfrm>
            <a:off x="7386444" y="477758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defTabSz="914400"/>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t>3/17/2025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t>3/17/2025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4425042" y="4838923"/>
            <a:ext cx="293917" cy="1650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t>3/17/2025</a:t>
            </a:fld>
            <a:endParaRPr lang="en-US">
              <a:solidFill>
                <a:prstClr val="black">
                  <a:tint val="75000"/>
                </a:prstClr>
              </a:solidFill>
            </a:endParaRPr>
          </a:p>
        </p:txBody>
      </p:sp>
      <p:sp>
        <p:nvSpPr>
          <p:cNvPr id="9" name="灯片编号占位符 8"/>
          <p:cNvSpPr>
            <a:spLocks noGrp="1"/>
          </p:cNvSpPr>
          <p:nvPr>
            <p:ph type="sldNum" sz="quarter" idx="12"/>
          </p:nvPr>
        </p:nvSpPr>
        <p:spPr>
          <a:xfrm>
            <a:off x="3505200" y="4797170"/>
            <a:ext cx="2133600" cy="273844"/>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t>3/17/2025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1200">
                <a:solidFill>
                  <a:schemeClr val="tx1">
                    <a:tint val="75000"/>
                  </a:schemeClr>
                </a:solidFill>
              </a:defRPr>
            </a:lvl1pPr>
          </a:lstStyle>
          <a:p>
            <a:pPr>
              <a:defRPr/>
            </a:pPr>
            <a:fld id="{9196EC2F-0988-4314-AD4B-24FF16D7B45E}"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1200">
                <a:solidFill>
                  <a:schemeClr val="tx1">
                    <a:tint val="75000"/>
                  </a:schemeClr>
                </a:solidFill>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4f03ff260e3533ffa5275e1c9321eb72"/>
          <p:cNvPicPr>
            <a:picLocks noChangeAspect="1"/>
          </p:cNvPicPr>
          <p:nvPr/>
        </p:nvPicPr>
        <p:blipFill>
          <a:blip r:embed="rId3"/>
          <a:stretch>
            <a:fillRect/>
          </a:stretch>
        </p:blipFill>
        <p:spPr>
          <a:xfrm>
            <a:off x="-1403350" y="899795"/>
            <a:ext cx="10535285" cy="6440170"/>
          </a:xfrm>
          <a:prstGeom prst="rect">
            <a:avLst/>
          </a:prstGeom>
        </p:spPr>
      </p:pic>
      <p:sp>
        <p:nvSpPr>
          <p:cNvPr id="13" name="TextBox 42"/>
          <p:cNvSpPr txBox="1">
            <a:spLocks/>
          </p:cNvSpPr>
          <p:nvPr/>
        </p:nvSpPr>
        <p:spPr>
          <a:xfrm>
            <a:off x="611340" y="2595522"/>
            <a:ext cx="7920012" cy="677686"/>
          </a:xfrm>
          <a:prstGeom prst="rect">
            <a:avLst/>
          </a:prstGeom>
          <a:noFill/>
        </p:spPr>
        <p:txBody>
          <a:bodyPr wrap="square" lIns="68580" tIns="34290" rIns="68580" bIns="34290" rtlCol="0">
            <a:spAutoFit/>
          </a:bodyPr>
          <a:lstStyle/>
          <a:p>
            <a:pPr algn="ctr">
              <a:lnSpc>
                <a:spcPct val="120000"/>
              </a:lnSpc>
              <a:spcAft>
                <a:spcPts val="600"/>
              </a:spcAft>
              <a:defRPr/>
            </a:pPr>
            <a:r>
              <a:rPr lang="zh-CN" altLang="en-US" sz="3600" b="1" dirty="0">
                <a:solidFill>
                  <a:srgbClr val="0070C0"/>
                </a:solidFill>
                <a:latin typeface="+mn-ea"/>
              </a:rPr>
              <a:t>第七章 个人所得税法</a:t>
            </a:r>
          </a:p>
        </p:txBody>
      </p:sp>
      <p:grpSp>
        <p:nvGrpSpPr>
          <p:cNvPr id="4" name="组合 3"/>
          <p:cNvGrpSpPr/>
          <p:nvPr/>
        </p:nvGrpSpPr>
        <p:grpSpPr>
          <a:xfrm>
            <a:off x="3672821" y="3847688"/>
            <a:ext cx="1797050" cy="327660"/>
            <a:chOff x="4885444" y="3541641"/>
            <a:chExt cx="1797050" cy="327660"/>
          </a:xfrm>
        </p:grpSpPr>
        <p:sp>
          <p:nvSpPr>
            <p:cNvPr id="46" name="圆角矩形 45"/>
            <p:cNvSpPr/>
            <p:nvPr/>
          </p:nvSpPr>
          <p:spPr>
            <a:xfrm>
              <a:off x="4885444" y="3541641"/>
              <a:ext cx="1797050" cy="327660"/>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00">
                <a:solidFill>
                  <a:schemeClr val="bg2">
                    <a:lumMod val="25000"/>
                  </a:schemeClr>
                </a:solidFill>
                <a:latin typeface="+mn-ea"/>
              </a:endParaRPr>
            </a:p>
          </p:txBody>
        </p:sp>
        <p:sp>
          <p:nvSpPr>
            <p:cNvPr id="14" name="TextBox 13"/>
            <p:cNvSpPr txBox="1"/>
            <p:nvPr/>
          </p:nvSpPr>
          <p:spPr>
            <a:xfrm>
              <a:off x="5249030" y="3561524"/>
              <a:ext cx="1210588" cy="307777"/>
            </a:xfrm>
            <a:prstGeom prst="rect">
              <a:avLst/>
            </a:prstGeom>
            <a:noFill/>
          </p:spPr>
          <p:txBody>
            <a:bodyPr wrap="none" rtlCol="0">
              <a:spAutoFit/>
            </a:bodyPr>
            <a:lstStyle/>
            <a:p>
              <a:pPr algn="l"/>
              <a:r>
                <a:rPr lang="en-US" altLang="zh-CN" kern="1800" spc="600" dirty="0"/>
                <a:t>《</a:t>
              </a:r>
              <a:r>
                <a:rPr lang="zh-CN" altLang="en-US" kern="1800" spc="600" dirty="0"/>
                <a:t>税法</a:t>
              </a:r>
              <a:r>
                <a:rPr lang="en-US" altLang="zh-CN" kern="1800" spc="600" dirty="0"/>
                <a:t>》</a:t>
              </a:r>
              <a:endParaRPr lang="zh-CN" altLang="en-US" kern="1800" spc="600" dirty="0"/>
            </a:p>
          </p:txBody>
        </p:sp>
      </p:grpSp>
      <p:pic>
        <p:nvPicPr>
          <p:cNvPr id="2" name="图片 1" descr="b5bb8d2c683673adcd d829a725d80cc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34385" y="572135"/>
            <a:ext cx="2475865" cy="1743075"/>
          </a:xfrm>
          <a:prstGeom prst="rect">
            <a:avLst/>
          </a:prstGeom>
        </p:spPr>
      </p:pic>
    </p:spTree>
    <p:custDataLst>
      <p:tags r:id="rId1"/>
    </p:custDataLst>
  </p:cSld>
  <p:clrMapOvr>
    <a:masterClrMapping/>
  </p:clrMapOvr>
  <p:transition spd="slow" advClick="0" advTm="802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69D298-DAB2-22E9-9626-6245708F251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D0F03E1-B4E8-6709-5A54-25CEEAEAD459}"/>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二、征税范围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408E83E-6548-FC01-F6B2-F2EFE4CC7106}"/>
              </a:ext>
            </a:extLst>
          </p:cNvPr>
          <p:cNvSpPr txBox="1">
            <a:spLocks/>
          </p:cNvSpPr>
          <p:nvPr/>
        </p:nvSpPr>
        <p:spPr>
          <a:xfrm>
            <a:off x="612001" y="972002"/>
            <a:ext cx="7920012" cy="3763723"/>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（四）特许权使用费所得</a:t>
            </a:r>
          </a:p>
          <a:p>
            <a:pPr algn="just">
              <a:lnSpc>
                <a:spcPct val="120000"/>
              </a:lnSpc>
              <a:spcAft>
                <a:spcPts val="600"/>
              </a:spcAft>
            </a:pPr>
            <a:r>
              <a:rPr lang="zh-CN" altLang="en-US" sz="1600" dirty="0">
                <a:solidFill>
                  <a:schemeClr val="tx1">
                    <a:lumMod val="75000"/>
                    <a:lumOff val="25000"/>
                  </a:schemeClr>
                </a:solidFill>
                <a:latin typeface="+mn-ea"/>
              </a:rPr>
              <a:t>特许权使用费所得，是指个人提供专利权、商标权、著作权、非专利技术以及其他特许权的使用权取得的所得。</a:t>
            </a:r>
            <a:endParaRPr lang="en-US" altLang="zh-CN" sz="1600" dirty="0">
              <a:solidFill>
                <a:schemeClr val="tx1">
                  <a:lumMod val="75000"/>
                  <a:lumOff val="25000"/>
                </a:schemeClr>
              </a:solidFill>
              <a:latin typeface="+mn-ea"/>
            </a:endParaRPr>
          </a:p>
          <a:p>
            <a:pPr algn="just">
              <a:lnSpc>
                <a:spcPct val="120000"/>
              </a:lnSpc>
              <a:spcAft>
                <a:spcPts val="600"/>
              </a:spcAft>
            </a:pPr>
            <a:r>
              <a:rPr lang="zh-CN" altLang="en-US" sz="1600" b="1" dirty="0">
                <a:solidFill>
                  <a:schemeClr val="tx1">
                    <a:lumMod val="75000"/>
                    <a:lumOff val="25000"/>
                  </a:schemeClr>
                </a:solidFill>
                <a:latin typeface="+mn-ea"/>
              </a:rPr>
              <a:t>（五）经营所得</a:t>
            </a:r>
            <a:endParaRPr lang="en-US" altLang="zh-CN" sz="1600" b="1" dirty="0">
              <a:solidFill>
                <a:schemeClr val="tx1">
                  <a:lumMod val="75000"/>
                  <a:lumOff val="25000"/>
                </a:schemeClr>
              </a:solidFill>
              <a:latin typeface="+mn-ea"/>
            </a:endParaRP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个体工商户从事生产、经营活动取得的所得，个人独资企业投资人、合伙企业的个人合伙人来源于境内注册的个人独资企业、合伙企业生产、经营的所得。个体工商户以业主为个人所得税纳税义务人。</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个人依法从事办学、医疗、咨询以及其他有偿服务活动取得的所得。</a:t>
            </a:r>
          </a:p>
          <a:p>
            <a:pPr algn="just">
              <a:lnSpc>
                <a:spcPct val="120000"/>
              </a:lnSpc>
              <a:spcAft>
                <a:spcPts val="600"/>
              </a:spcAft>
            </a:pP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个人对企业、事业单位承包经营、承租经营以及转包、转租取得的所得。</a:t>
            </a:r>
          </a:p>
          <a:p>
            <a:pPr algn="just">
              <a:lnSpc>
                <a:spcPct val="120000"/>
              </a:lnSpc>
              <a:spcAft>
                <a:spcPts val="600"/>
              </a:spcAft>
            </a:pPr>
            <a:r>
              <a:rPr lang="en-US" altLang="zh-CN" sz="1600" dirty="0">
                <a:solidFill>
                  <a:schemeClr val="tx1">
                    <a:lumMod val="75000"/>
                    <a:lumOff val="25000"/>
                  </a:schemeClr>
                </a:solidFill>
                <a:latin typeface="+mn-ea"/>
              </a:rPr>
              <a:t>4.</a:t>
            </a:r>
            <a:r>
              <a:rPr lang="zh-CN" altLang="en-US" sz="1600" dirty="0">
                <a:solidFill>
                  <a:schemeClr val="tx1">
                    <a:lumMod val="75000"/>
                    <a:lumOff val="25000"/>
                  </a:schemeClr>
                </a:solidFill>
                <a:latin typeface="+mn-ea"/>
              </a:rPr>
              <a:t>个人从事其他生产、经营活动取得的所得。</a:t>
            </a:r>
          </a:p>
          <a:p>
            <a:pPr algn="just">
              <a:lnSpc>
                <a:spcPct val="120000"/>
              </a:lnSpc>
              <a:spcAft>
                <a:spcPts val="600"/>
              </a:spcAft>
            </a:pPr>
            <a:endParaRPr lang="en-US" altLang="zh-CN" sz="1600" b="1" dirty="0">
              <a:solidFill>
                <a:schemeClr val="tx1">
                  <a:lumMod val="75000"/>
                  <a:lumOff val="25000"/>
                </a:schemeClr>
              </a:solidFill>
              <a:latin typeface="+mn-ea"/>
            </a:endParaRPr>
          </a:p>
        </p:txBody>
      </p:sp>
    </p:spTree>
    <p:extLst>
      <p:ext uri="{BB962C8B-B14F-4D97-AF65-F5344CB8AC3E}">
        <p14:creationId xmlns:p14="http://schemas.microsoft.com/office/powerpoint/2010/main" val="363047912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2DCE62-F7B3-3A5B-DE1F-8C84A552FC7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D10604E-0C69-4CE9-EA24-CC7A1F93DF03}"/>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二、征税范围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54D1BC79-A2D2-253E-BD38-66C1D9301B9C}"/>
              </a:ext>
            </a:extLst>
          </p:cNvPr>
          <p:cNvSpPr txBox="1">
            <a:spLocks/>
          </p:cNvSpPr>
          <p:nvPr/>
        </p:nvSpPr>
        <p:spPr>
          <a:xfrm>
            <a:off x="612001" y="972002"/>
            <a:ext cx="7920012" cy="3311676"/>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（七）财产租赁所得</a:t>
            </a:r>
          </a:p>
          <a:p>
            <a:pPr algn="just">
              <a:lnSpc>
                <a:spcPct val="120000"/>
              </a:lnSpc>
              <a:spcAft>
                <a:spcPts val="600"/>
              </a:spcAft>
            </a:pPr>
            <a:r>
              <a:rPr lang="zh-CN" altLang="en-US" sz="1600" dirty="0">
                <a:solidFill>
                  <a:schemeClr val="tx1">
                    <a:lumMod val="75000"/>
                    <a:lumOff val="25000"/>
                  </a:schemeClr>
                </a:solidFill>
                <a:latin typeface="+mn-ea"/>
              </a:rPr>
              <a:t>财产租赁所得，是指个人出租不动产、机器设备、车船以及其他财产取得的所得。</a:t>
            </a:r>
            <a:endParaRPr lang="en-US" altLang="zh-CN" sz="1600" dirty="0">
              <a:solidFill>
                <a:schemeClr val="tx1">
                  <a:lumMod val="75000"/>
                  <a:lumOff val="25000"/>
                </a:schemeClr>
              </a:solidFill>
              <a:latin typeface="+mn-ea"/>
            </a:endParaRPr>
          </a:p>
          <a:p>
            <a:pPr algn="just">
              <a:lnSpc>
                <a:spcPct val="120000"/>
              </a:lnSpc>
              <a:spcAft>
                <a:spcPts val="600"/>
              </a:spcAft>
            </a:pPr>
            <a:r>
              <a:rPr lang="zh-CN" altLang="en-US" sz="1600" b="1" dirty="0">
                <a:solidFill>
                  <a:schemeClr val="tx1">
                    <a:lumMod val="75000"/>
                    <a:lumOff val="25000"/>
                  </a:schemeClr>
                </a:solidFill>
                <a:latin typeface="+mn-ea"/>
              </a:rPr>
              <a:t>（八）财产转让所得</a:t>
            </a:r>
            <a:endParaRPr lang="en-US" altLang="zh-CN" sz="1600" b="1" dirty="0">
              <a:solidFill>
                <a:schemeClr val="tx1">
                  <a:lumMod val="75000"/>
                  <a:lumOff val="25000"/>
                </a:schemeClr>
              </a:solidFill>
              <a:latin typeface="+mn-ea"/>
            </a:endParaRPr>
          </a:p>
          <a:p>
            <a:pPr algn="just">
              <a:lnSpc>
                <a:spcPct val="120000"/>
              </a:lnSpc>
              <a:spcAft>
                <a:spcPts val="600"/>
              </a:spcAft>
            </a:pPr>
            <a:r>
              <a:rPr lang="zh-CN" altLang="en-US" sz="1600" dirty="0">
                <a:solidFill>
                  <a:schemeClr val="tx1">
                    <a:lumMod val="75000"/>
                    <a:lumOff val="25000"/>
                  </a:schemeClr>
                </a:solidFill>
                <a:latin typeface="+mn-ea"/>
              </a:rPr>
              <a:t>财产转让所得，是指个人转让有价证券、股权、合伙企业中的财产份额、不动产、机器设备、车船以及其他财产取得的所得。</a:t>
            </a:r>
            <a:endParaRPr lang="en-US" altLang="zh-CN" sz="1600" dirty="0">
              <a:solidFill>
                <a:schemeClr val="tx1">
                  <a:lumMod val="75000"/>
                  <a:lumOff val="25000"/>
                </a:schemeClr>
              </a:solidFill>
              <a:latin typeface="+mn-ea"/>
            </a:endParaRPr>
          </a:p>
          <a:p>
            <a:pPr algn="just">
              <a:lnSpc>
                <a:spcPct val="120000"/>
              </a:lnSpc>
              <a:spcAft>
                <a:spcPts val="600"/>
              </a:spcAft>
            </a:pPr>
            <a:r>
              <a:rPr lang="zh-CN" altLang="en-US" sz="1600" b="1" dirty="0">
                <a:solidFill>
                  <a:schemeClr val="tx1">
                    <a:lumMod val="75000"/>
                    <a:lumOff val="25000"/>
                  </a:schemeClr>
                </a:solidFill>
                <a:latin typeface="+mn-ea"/>
              </a:rPr>
              <a:t>（九）偶然所得</a:t>
            </a:r>
          </a:p>
          <a:p>
            <a:pPr algn="just">
              <a:lnSpc>
                <a:spcPct val="120000"/>
              </a:lnSpc>
              <a:spcAft>
                <a:spcPts val="600"/>
              </a:spcAft>
            </a:pPr>
            <a:r>
              <a:rPr lang="zh-CN" altLang="en-US" sz="1600" dirty="0">
                <a:solidFill>
                  <a:schemeClr val="tx1">
                    <a:lumMod val="75000"/>
                    <a:lumOff val="25000"/>
                  </a:schemeClr>
                </a:solidFill>
                <a:latin typeface="+mn-ea"/>
              </a:rPr>
              <a:t>偶然所得，是指个人得奖、中奖、中彩以及其他偶然性质的所得。得奖是指参加各种有奖竞赛活动，取得名次得到的奖金；中奖、中彩是指参加各种有奖活动，如有奖销售、有奖储蓄或者购买彩票，经过规定程序，抽中、摇中号码而取得的奖金。偶然所得应缴纳的个人所得税税款，一律由发奖单位或机构代扣代缴。</a:t>
            </a: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74266389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03</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税率</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19" name="组合 18"/>
          <p:cNvGrpSpPr/>
          <p:nvPr/>
        </p:nvGrpSpPr>
        <p:grpSpPr>
          <a:xfrm>
            <a:off x="1786271" y="1916023"/>
            <a:ext cx="505891" cy="433796"/>
            <a:chOff x="3546346" y="2339026"/>
            <a:chExt cx="897787" cy="769842"/>
          </a:xfrm>
          <a:solidFill>
            <a:srgbClr val="0070C0"/>
          </a:solidFill>
        </p:grpSpPr>
        <p:sp>
          <p:nvSpPr>
            <p:cNvPr id="2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2"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3"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7FBFD-4E99-0FE2-2EAC-8B4F6265A80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AA7D54E-B3FD-B2FD-C2F3-F9925E3E94B4}"/>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一、综合所得适用税率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9CC15D9-2469-C703-C8CB-9B50BCF58E0F}"/>
              </a:ext>
            </a:extLst>
          </p:cNvPr>
          <p:cNvSpPr txBox="1">
            <a:spLocks/>
          </p:cNvSpPr>
          <p:nvPr/>
        </p:nvSpPr>
        <p:spPr>
          <a:xfrm>
            <a:off x="612001" y="972002"/>
            <a:ext cx="7920012" cy="270459"/>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mn-ea"/>
              </a:rPr>
              <a:t>综合所得适用七级超额累进税率，税率为</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45%</a:t>
            </a:r>
          </a:p>
        </p:txBody>
      </p:sp>
    </p:spTree>
    <p:extLst>
      <p:ext uri="{BB962C8B-B14F-4D97-AF65-F5344CB8AC3E}">
        <p14:creationId xmlns:p14="http://schemas.microsoft.com/office/powerpoint/2010/main" val="107470435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011BE2-9CAE-246F-3ADF-6615064B267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0B1A7EF-50D9-2BF4-1D84-577D251E0FA5}"/>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二、经营所得适用税率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3DC1C62-E0A2-AFA8-2490-A75070EA7B85}"/>
              </a:ext>
            </a:extLst>
          </p:cNvPr>
          <p:cNvSpPr txBox="1">
            <a:spLocks/>
          </p:cNvSpPr>
          <p:nvPr/>
        </p:nvSpPr>
        <p:spPr>
          <a:xfrm>
            <a:off x="612001" y="972002"/>
            <a:ext cx="7920012" cy="1012585"/>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mn-ea"/>
              </a:rPr>
              <a:t>（二）经营所得适用税率</a:t>
            </a:r>
            <a:endParaRPr lang="en-US" altLang="zh-CN" sz="1600" b="1" dirty="0">
              <a:solidFill>
                <a:schemeClr val="tx1">
                  <a:lumMod val="75000"/>
                  <a:lumOff val="25000"/>
                </a:schemeClr>
              </a:solidFill>
              <a:latin typeface="+mn-ea"/>
            </a:endParaRPr>
          </a:p>
          <a:p>
            <a:pPr algn="just">
              <a:lnSpc>
                <a:spcPct val="120000"/>
              </a:lnSpc>
              <a:spcAft>
                <a:spcPts val="600"/>
              </a:spcAft>
            </a:pPr>
            <a:r>
              <a:rPr lang="zh-CN" altLang="en-US" sz="1600" dirty="0">
                <a:solidFill>
                  <a:schemeClr val="tx1">
                    <a:lumMod val="75000"/>
                    <a:lumOff val="25000"/>
                  </a:schemeClr>
                </a:solidFill>
                <a:latin typeface="+mn-ea"/>
              </a:rPr>
              <a:t>经营所得适用五级超额累进税率，税率为</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35%</a:t>
            </a:r>
          </a:p>
          <a:p>
            <a:pPr algn="just">
              <a:lnSpc>
                <a:spcPct val="120000"/>
              </a:lnSpc>
              <a:spcAft>
                <a:spcPts val="600"/>
              </a:spcAft>
            </a:pPr>
            <a:endParaRPr lang="en-US" altLang="zh-CN" sz="1600" b="1"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67409438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B1DFBD-10FD-FF66-5C36-E5E4CABFC69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FF1D06C-5C6D-EE41-95D7-5DB4C64D5B9F}"/>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三、其他所得适用税率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B563AA9-6596-D6EC-58B1-05F3E44410D3}"/>
              </a:ext>
            </a:extLst>
          </p:cNvPr>
          <p:cNvSpPr txBox="1">
            <a:spLocks/>
          </p:cNvSpPr>
          <p:nvPr/>
        </p:nvSpPr>
        <p:spPr>
          <a:xfrm>
            <a:off x="612001" y="972002"/>
            <a:ext cx="7920012" cy="938334"/>
          </a:xfrm>
          <a:prstGeom prst="rect">
            <a:avLst/>
          </a:prstGeom>
          <a:noFill/>
        </p:spPr>
        <p:txBody>
          <a:bodyPr wrap="square" lIns="0" tIns="0" rIns="0" bIns="0" rtlCol="0">
            <a:spAutoFit/>
          </a:bodyPr>
          <a:lstStyle/>
          <a:p>
            <a:pPr algn="just">
              <a:lnSpc>
                <a:spcPct val="120000"/>
              </a:lnSpc>
              <a:spcAft>
                <a:spcPts val="600"/>
              </a:spcAft>
            </a:pPr>
            <a:r>
              <a:rPr lang="en-US" altLang="zh-CN" sz="1600" b="1" dirty="0">
                <a:solidFill>
                  <a:schemeClr val="tx1">
                    <a:lumMod val="75000"/>
                    <a:lumOff val="25000"/>
                  </a:schemeClr>
                </a:solidFill>
                <a:latin typeface="+mn-ea"/>
              </a:rPr>
              <a:t>  (</a:t>
            </a:r>
            <a:r>
              <a:rPr lang="zh-CN" altLang="en-US" sz="1600" b="1" dirty="0">
                <a:solidFill>
                  <a:schemeClr val="tx1">
                    <a:lumMod val="75000"/>
                    <a:lumOff val="25000"/>
                  </a:schemeClr>
                </a:solidFill>
                <a:latin typeface="+mn-ea"/>
              </a:rPr>
              <a:t>三）其他所得适用税率</a:t>
            </a:r>
            <a:endParaRPr lang="en-US" altLang="zh-CN" sz="1600" b="1" dirty="0">
              <a:solidFill>
                <a:schemeClr val="tx1">
                  <a:lumMod val="75000"/>
                  <a:lumOff val="25000"/>
                </a:schemeClr>
              </a:solidFill>
              <a:latin typeface="+mn-ea"/>
            </a:endParaRPr>
          </a:p>
          <a:p>
            <a:pPr algn="just">
              <a:lnSpc>
                <a:spcPct val="120000"/>
              </a:lnSpc>
              <a:spcAft>
                <a:spcPts val="600"/>
              </a:spcAft>
            </a:pPr>
            <a:r>
              <a:rPr lang="zh-CN" altLang="en-US" sz="1600" dirty="0">
                <a:solidFill>
                  <a:schemeClr val="tx1">
                    <a:lumMod val="75000"/>
                    <a:lumOff val="25000"/>
                  </a:schemeClr>
                </a:solidFill>
                <a:latin typeface="+mn-ea"/>
              </a:rPr>
              <a:t>利息、股息、红利所得，财产租赁所得，财产转让所得和偶然所得适用比例税率，税率为</a:t>
            </a:r>
            <a:r>
              <a:rPr lang="en-US" altLang="zh-CN" sz="1600" dirty="0">
                <a:solidFill>
                  <a:schemeClr val="tx1">
                    <a:lumMod val="75000"/>
                    <a:lumOff val="25000"/>
                  </a:schemeClr>
                </a:solidFill>
                <a:latin typeface="+mn-ea"/>
              </a:rPr>
              <a:t>20%</a:t>
            </a:r>
            <a:r>
              <a:rPr lang="zh-CN" altLang="en-US" sz="1600" dirty="0">
                <a:solidFill>
                  <a:schemeClr val="tx1">
                    <a:lumMod val="75000"/>
                    <a:lumOff val="25000"/>
                  </a:schemeClr>
                </a:solidFill>
                <a:latin typeface="+mn-ea"/>
              </a:rPr>
              <a:t>。</a:t>
            </a: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410630674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04</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a:solidFill>
                  <a:schemeClr val="tx1">
                    <a:lumMod val="75000"/>
                    <a:lumOff val="25000"/>
                  </a:schemeClr>
                </a:solidFill>
                <a:latin typeface="ITC Avant Garde Std Bk" panose="020B0502020202020204" pitchFamily="34" charset="0"/>
              </a:rPr>
              <a:t> 应纳税额的计算</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808118" y="1956295"/>
            <a:ext cx="518562" cy="353252"/>
            <a:chOff x="4895160" y="4287159"/>
            <a:chExt cx="571418" cy="389258"/>
          </a:xfrm>
          <a:solidFill>
            <a:srgbClr val="0070C0"/>
          </a:solidFill>
        </p:grpSpPr>
        <p:sp>
          <p:nvSpPr>
            <p:cNvPr id="3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51387651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C645D-DDAD-FCD7-D528-50B25219A3E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3A6EC19-A9C9-ABDB-4F7F-16BC04FA98BB}"/>
              </a:ext>
            </a:extLst>
          </p:cNvPr>
          <p:cNvSpPr txBox="1"/>
          <p:nvPr/>
        </p:nvSpPr>
        <p:spPr>
          <a:xfrm>
            <a:off x="1406013" y="304800"/>
            <a:ext cx="6145161"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一、居民个人综合所得应纳税额的计算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DBF347A-C738-C7CF-DEAB-2A5256D65B2F}"/>
              </a:ext>
            </a:extLst>
          </p:cNvPr>
          <p:cNvSpPr txBox="1">
            <a:spLocks/>
          </p:cNvSpPr>
          <p:nvPr/>
        </p:nvSpPr>
        <p:spPr>
          <a:xfrm>
            <a:off x="612001" y="972002"/>
            <a:ext cx="7920012" cy="3237425"/>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mn-ea"/>
              </a:rPr>
              <a:t>由于个人所得税的应税项目不同，并且取得某项所得所需费用也不相同，因此，计算个人应纳税所得额，需按不同应税项目分项计算。以某项应税项目的收入额减去税法规定的该项目费用减除标准后的余额，为该应税项目应纳税所得额。两个以上的个人共同取得同一项目收入的，应当对每个人取得的收入分别按照</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个人所得税法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的规定计算纳税。</a:t>
            </a:r>
            <a:endParaRPr lang="en-US" altLang="zh-CN" sz="1600" dirty="0">
              <a:solidFill>
                <a:schemeClr val="tx1">
                  <a:lumMod val="75000"/>
                  <a:lumOff val="25000"/>
                </a:schemeClr>
              </a:solidFill>
              <a:latin typeface="+mn-ea"/>
            </a:endParaRPr>
          </a:p>
          <a:p>
            <a:pPr algn="just">
              <a:lnSpc>
                <a:spcPct val="120000"/>
              </a:lnSpc>
              <a:spcAft>
                <a:spcPts val="600"/>
              </a:spcAft>
            </a:pPr>
            <a:r>
              <a:rPr lang="zh-CN" altLang="en-US" sz="1600" dirty="0">
                <a:solidFill>
                  <a:schemeClr val="tx1">
                    <a:lumMod val="75000"/>
                    <a:lumOff val="25000"/>
                  </a:schemeClr>
                </a:solidFill>
                <a:latin typeface="+mn-ea"/>
              </a:rPr>
              <a:t>居民个人综合所得应纳税额的计算公式为：</a:t>
            </a:r>
          </a:p>
          <a:p>
            <a:pPr algn="just">
              <a:lnSpc>
                <a:spcPct val="120000"/>
              </a:lnSpc>
              <a:spcAft>
                <a:spcPts val="600"/>
              </a:spcAft>
            </a:pPr>
            <a:r>
              <a:rPr lang="zh-CN" altLang="en-US" sz="1600" b="1" dirty="0">
                <a:solidFill>
                  <a:schemeClr val="tx1">
                    <a:lumMod val="75000"/>
                    <a:lumOff val="25000"/>
                  </a:schemeClr>
                </a:solidFill>
                <a:latin typeface="+mn-ea"/>
              </a:rPr>
              <a:t>应纳税额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（每一级数的全年应纳税所得额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对应级数的适用税率）</a:t>
            </a:r>
          </a:p>
          <a:p>
            <a:pPr algn="just">
              <a:lnSpc>
                <a:spcPct val="120000"/>
              </a:lnSpc>
              <a:spcAft>
                <a:spcPts val="600"/>
              </a:spcAft>
            </a:pP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每一级数（全年收入额－</a:t>
            </a:r>
            <a:r>
              <a:rPr lang="en-US" altLang="zh-CN" sz="1600" b="1" dirty="0">
                <a:solidFill>
                  <a:schemeClr val="tx1">
                    <a:lumMod val="75000"/>
                    <a:lumOff val="25000"/>
                  </a:schemeClr>
                </a:solidFill>
                <a:latin typeface="+mn-ea"/>
              </a:rPr>
              <a:t>60 000</a:t>
            </a:r>
            <a:r>
              <a:rPr lang="zh-CN" altLang="en-US" sz="1600" b="1" dirty="0">
                <a:solidFill>
                  <a:schemeClr val="tx1">
                    <a:lumMod val="75000"/>
                    <a:lumOff val="25000"/>
                  </a:schemeClr>
                </a:solidFill>
                <a:latin typeface="+mn-ea"/>
              </a:rPr>
              <a:t>元－专项扣除－享受的专项附加扣除－享受的其他扣除）</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对应级数的适用税率</a:t>
            </a:r>
            <a:r>
              <a:rPr lang="en-US" altLang="zh-CN" sz="1600" b="1" dirty="0">
                <a:solidFill>
                  <a:schemeClr val="tx1">
                    <a:lumMod val="75000"/>
                    <a:lumOff val="25000"/>
                  </a:schemeClr>
                </a:solidFill>
                <a:latin typeface="+mn-ea"/>
              </a:rPr>
              <a:t>]</a:t>
            </a:r>
          </a:p>
          <a:p>
            <a:pPr algn="just">
              <a:lnSpc>
                <a:spcPct val="120000"/>
              </a:lnSpc>
              <a:spcAft>
                <a:spcPts val="600"/>
              </a:spcAft>
            </a:pPr>
            <a:endParaRPr lang="zh-CN" altLang="en-US" sz="1600" dirty="0">
              <a:solidFill>
                <a:schemeClr val="tx1">
                  <a:lumMod val="75000"/>
                  <a:lumOff val="25000"/>
                </a:schemeClr>
              </a:solidFill>
              <a:latin typeface="+mn-ea"/>
            </a:endParaRPr>
          </a:p>
        </p:txBody>
      </p:sp>
    </p:spTree>
    <p:extLst>
      <p:ext uri="{BB962C8B-B14F-4D97-AF65-F5344CB8AC3E}">
        <p14:creationId xmlns:p14="http://schemas.microsoft.com/office/powerpoint/2010/main" val="278407523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BE850B-D717-5D2A-DD6E-538CBCD9484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0D35C2A-1757-A382-8521-A299130FED2B}"/>
              </a:ext>
            </a:extLst>
          </p:cNvPr>
          <p:cNvSpPr txBox="1"/>
          <p:nvPr/>
        </p:nvSpPr>
        <p:spPr>
          <a:xfrm>
            <a:off x="1406013" y="304800"/>
            <a:ext cx="6145161"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一、居民个人综合所得应纳税额的计算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D6DCCC9-F0B6-1BBB-9E06-E9B51E4B6602}"/>
              </a:ext>
            </a:extLst>
          </p:cNvPr>
          <p:cNvSpPr txBox="1">
            <a:spLocks/>
          </p:cNvSpPr>
          <p:nvPr/>
        </p:nvSpPr>
        <p:spPr>
          <a:xfrm>
            <a:off x="612001" y="972002"/>
            <a:ext cx="7920012" cy="2865015"/>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（一）专项扣除</a:t>
            </a:r>
          </a:p>
          <a:p>
            <a:pPr algn="just">
              <a:lnSpc>
                <a:spcPct val="120000"/>
              </a:lnSpc>
              <a:spcAft>
                <a:spcPts val="600"/>
              </a:spcAft>
            </a:pPr>
            <a:r>
              <a:rPr lang="zh-CN" altLang="en-US" sz="1600" dirty="0">
                <a:solidFill>
                  <a:schemeClr val="tx1">
                    <a:lumMod val="75000"/>
                    <a:lumOff val="25000"/>
                  </a:schemeClr>
                </a:solidFill>
                <a:latin typeface="+mn-ea"/>
              </a:rPr>
              <a:t>专项扣除，包括居民个人按照国家规定的范围和标准缴纳的基本养老保险、基本医疗保险、失业保险等社会保险费和住房公积金等。</a:t>
            </a:r>
            <a:endParaRPr lang="en-US" altLang="zh-CN" sz="1600" dirty="0">
              <a:solidFill>
                <a:schemeClr val="tx1">
                  <a:lumMod val="75000"/>
                  <a:lumOff val="25000"/>
                </a:schemeClr>
              </a:solidFill>
              <a:latin typeface="+mn-ea"/>
            </a:endParaRPr>
          </a:p>
          <a:p>
            <a:pPr algn="just">
              <a:lnSpc>
                <a:spcPct val="120000"/>
              </a:lnSpc>
              <a:spcAft>
                <a:spcPts val="600"/>
              </a:spcAft>
            </a:pPr>
            <a:r>
              <a:rPr lang="zh-CN" altLang="en-US" sz="1600" b="1" dirty="0">
                <a:solidFill>
                  <a:schemeClr val="tx1">
                    <a:lumMod val="75000"/>
                    <a:lumOff val="25000"/>
                  </a:schemeClr>
                </a:solidFill>
                <a:latin typeface="+mn-ea"/>
              </a:rPr>
              <a:t>（二）专项附加扣除</a:t>
            </a:r>
            <a:endParaRPr lang="en-US" altLang="zh-CN" sz="1600" b="1" dirty="0">
              <a:solidFill>
                <a:schemeClr val="tx1">
                  <a:lumMod val="75000"/>
                  <a:lumOff val="25000"/>
                </a:schemeClr>
              </a:solidFill>
              <a:latin typeface="+mn-ea"/>
            </a:endParaRPr>
          </a:p>
          <a:p>
            <a:pPr algn="just">
              <a:lnSpc>
                <a:spcPct val="120000"/>
              </a:lnSpc>
              <a:spcAft>
                <a:spcPts val="600"/>
              </a:spcAft>
            </a:pPr>
            <a:r>
              <a:rPr lang="zh-CN" altLang="en-US" sz="1600" dirty="0">
                <a:solidFill>
                  <a:schemeClr val="tx1">
                    <a:lumMod val="75000"/>
                    <a:lumOff val="25000"/>
                  </a:schemeClr>
                </a:solidFill>
                <a:latin typeface="+mn-ea"/>
              </a:rPr>
              <a:t>专项附加扣除，包括子女教育、继续教育、大病医疗、住房贷款利息或者住房租金、赡养老人、</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岁以下婴幼儿照护等支出，并将根据教育、医疗、住房、养老等民生支出变化情况，适时调整专项附加扣除的范围和标准。取得综合所得和经营所得的居民个人可以享受专项附加扣除。具体范围、标准和实施步骤由国务院确定，并报全国人民代表大会常务委员会备案。</a:t>
            </a:r>
          </a:p>
        </p:txBody>
      </p:sp>
    </p:spTree>
    <p:extLst>
      <p:ext uri="{BB962C8B-B14F-4D97-AF65-F5344CB8AC3E}">
        <p14:creationId xmlns:p14="http://schemas.microsoft.com/office/powerpoint/2010/main" val="78987123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1A59D9-080D-1C6F-758D-2C8CDBB646B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F78EC08-DB82-3B15-8DD2-920E8C46A767}"/>
              </a:ext>
            </a:extLst>
          </p:cNvPr>
          <p:cNvSpPr txBox="1"/>
          <p:nvPr/>
        </p:nvSpPr>
        <p:spPr>
          <a:xfrm>
            <a:off x="1406013" y="304800"/>
            <a:ext cx="6145161"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一、居民个人综合所得应纳税额的计算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3894319-6E9F-7C61-14BB-C914EE271945}"/>
              </a:ext>
            </a:extLst>
          </p:cNvPr>
          <p:cNvSpPr txBox="1">
            <a:spLocks/>
          </p:cNvSpPr>
          <p:nvPr/>
        </p:nvSpPr>
        <p:spPr>
          <a:xfrm>
            <a:off x="612001" y="972002"/>
            <a:ext cx="7920012" cy="123379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（三）依法确定的其他扣除</a:t>
            </a:r>
          </a:p>
          <a:p>
            <a:pPr algn="just">
              <a:lnSpc>
                <a:spcPct val="120000"/>
              </a:lnSpc>
              <a:spcAft>
                <a:spcPts val="600"/>
              </a:spcAft>
            </a:pPr>
            <a:r>
              <a:rPr lang="zh-CN" altLang="en-US" sz="1600" dirty="0">
                <a:solidFill>
                  <a:schemeClr val="tx1">
                    <a:lumMod val="75000"/>
                    <a:lumOff val="25000"/>
                  </a:schemeClr>
                </a:solidFill>
                <a:latin typeface="+mn-ea"/>
              </a:rPr>
              <a:t>依法确定的其他扣除，包括个人缴付符合国家规定的企业年金、职业年金，个人购买的符合国家规定的商业健康保险、税收递延型商业养老保险的支出，以及国务院规定可以扣除的其他项目。</a:t>
            </a: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99845206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grpSp>
        <p:nvGrpSpPr>
          <p:cNvPr id="4" name="组合 3"/>
          <p:cNvGrpSpPr/>
          <p:nvPr/>
        </p:nvGrpSpPr>
        <p:grpSpPr>
          <a:xfrm>
            <a:off x="1145002" y="219936"/>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panose="020F0502020204030204"/>
                  <a:ea typeface="宋体" panose="02010600030101010101" pitchFamily="2" charset="-122"/>
                </a:endParaRPr>
              </a:p>
            </p:txBody>
          </p:sp>
        </p:grpSp>
      </p:grpSp>
      <p:sp>
        <p:nvSpPr>
          <p:cNvPr id="15" name="文本框 14"/>
          <p:cNvSpPr txBox="1"/>
          <p:nvPr/>
        </p:nvSpPr>
        <p:spPr>
          <a:xfrm>
            <a:off x="2827575" y="558536"/>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27" name="文本框 14"/>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41" name="圆角矩形 40"/>
          <p:cNvSpPr/>
          <p:nvPr/>
        </p:nvSpPr>
        <p:spPr>
          <a:xfrm>
            <a:off x="2906495" y="1135438"/>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3" name="组合 15"/>
          <p:cNvGrpSpPr/>
          <p:nvPr/>
        </p:nvGrpSpPr>
        <p:grpSpPr bwMode="auto">
          <a:xfrm>
            <a:off x="3240853" y="1351397"/>
            <a:ext cx="2189314" cy="503999"/>
            <a:chOff x="4247963" y="2095837"/>
            <a:chExt cx="2292135" cy="527844"/>
          </a:xfrm>
        </p:grpSpPr>
        <p:sp>
          <p:nvSpPr>
            <p:cNvPr id="24" name="TextBox 6"/>
            <p:cNvSpPr txBox="1"/>
            <p:nvPr/>
          </p:nvSpPr>
          <p:spPr>
            <a:xfrm>
              <a:off x="5004129" y="2150241"/>
              <a:ext cx="1535969"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纳税义务</a:t>
              </a:r>
              <a:r>
                <a:rPr lang="zh-CN" altLang="en-US" sz="2000" dirty="0">
                  <a:solidFill>
                    <a:srgbClr val="000000">
                      <a:lumMod val="85000"/>
                      <a:lumOff val="15000"/>
                    </a:srgbClr>
                  </a:solidFill>
                  <a:latin typeface="微软雅黑" panose="020B0503020204020204" pitchFamily="34" charset="-122"/>
                </a:rPr>
                <a:t>人</a:t>
              </a:r>
              <a:endPar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endParaRPr>
            </a:p>
          </p:txBody>
        </p:sp>
        <p:sp>
          <p:nvSpPr>
            <p:cNvPr id="25" name="圆角矩形​​ 10"/>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1</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2" name="组合 16"/>
          <p:cNvGrpSpPr/>
          <p:nvPr/>
        </p:nvGrpSpPr>
        <p:grpSpPr bwMode="auto">
          <a:xfrm>
            <a:off x="3240856" y="2044046"/>
            <a:ext cx="1932836" cy="503999"/>
            <a:chOff x="4247964" y="2095837"/>
            <a:chExt cx="2023611" cy="527844"/>
          </a:xfrm>
        </p:grpSpPr>
        <p:sp>
          <p:nvSpPr>
            <p:cNvPr id="43" name="TextBox 17"/>
            <p:cNvSpPr txBox="1"/>
            <p:nvPr/>
          </p:nvSpPr>
          <p:spPr>
            <a:xfrm>
              <a:off x="5004132" y="2150241"/>
              <a:ext cx="1267443"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征税范围</a:t>
              </a:r>
            </a:p>
          </p:txBody>
        </p:sp>
        <p:sp>
          <p:nvSpPr>
            <p:cNvPr id="44" name="圆角矩形​​ 18"/>
            <p:cNvSpPr>
              <a:spLocks noChangeArrowheads="1"/>
            </p:cNvSpPr>
            <p:nvPr/>
          </p:nvSpPr>
          <p:spPr bwMode="auto">
            <a:xfrm>
              <a:off x="4247964" y="2095837"/>
              <a:ext cx="527671" cy="527844"/>
            </a:xfrm>
            <a:prstGeom prst="roundRect">
              <a:avLst>
                <a:gd name="adj" fmla="val 16667"/>
              </a:avLst>
            </a:prstGeom>
            <a:solidFill>
              <a:srgbClr val="595959"/>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2</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6" name="组合 20"/>
          <p:cNvGrpSpPr/>
          <p:nvPr/>
        </p:nvGrpSpPr>
        <p:grpSpPr bwMode="auto">
          <a:xfrm>
            <a:off x="3240850" y="2736695"/>
            <a:ext cx="4497638" cy="503999"/>
            <a:chOff x="4247964" y="2095837"/>
            <a:chExt cx="4708878" cy="527844"/>
          </a:xfrm>
        </p:grpSpPr>
        <p:sp>
          <p:nvSpPr>
            <p:cNvPr id="47" name="TextBox 21"/>
            <p:cNvSpPr txBox="1"/>
            <p:nvPr/>
          </p:nvSpPr>
          <p:spPr>
            <a:xfrm>
              <a:off x="5004131" y="2150241"/>
              <a:ext cx="3952711"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应纳税额计算中的特殊问题处理</a:t>
              </a:r>
            </a:p>
          </p:txBody>
        </p:sp>
        <p:sp>
          <p:nvSpPr>
            <p:cNvPr id="48" name="圆角矩形​​ 22"/>
            <p:cNvSpPr>
              <a:spLocks noChangeArrowheads="1"/>
            </p:cNvSpPr>
            <p:nvPr/>
          </p:nvSpPr>
          <p:spPr bwMode="auto">
            <a:xfrm>
              <a:off x="4247964" y="2095837"/>
              <a:ext cx="527671" cy="527844"/>
            </a:xfrm>
            <a:prstGeom prst="roundRect">
              <a:avLst>
                <a:gd name="adj" fmla="val 16667"/>
              </a:avLst>
            </a:prstGeom>
            <a:solidFill>
              <a:srgbClr val="0070C0"/>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3</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50" name="组合 24"/>
          <p:cNvGrpSpPr/>
          <p:nvPr/>
        </p:nvGrpSpPr>
        <p:grpSpPr bwMode="auto">
          <a:xfrm>
            <a:off x="3240849" y="3429344"/>
            <a:ext cx="1932833" cy="504000"/>
            <a:chOff x="4247964" y="2095126"/>
            <a:chExt cx="2023613" cy="529182"/>
          </a:xfrm>
        </p:grpSpPr>
        <p:sp>
          <p:nvSpPr>
            <p:cNvPr id="51" name="TextBox 25"/>
            <p:cNvSpPr txBox="1"/>
            <p:nvPr/>
          </p:nvSpPr>
          <p:spPr>
            <a:xfrm>
              <a:off x="5004131" y="2149666"/>
              <a:ext cx="1267446" cy="420101"/>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税收优惠</a:t>
              </a:r>
            </a:p>
          </p:txBody>
        </p:sp>
        <p:sp>
          <p:nvSpPr>
            <p:cNvPr id="52" name="圆角矩形​​ 26"/>
            <p:cNvSpPr>
              <a:spLocks noChangeArrowheads="1"/>
            </p:cNvSpPr>
            <p:nvPr/>
          </p:nvSpPr>
          <p:spPr bwMode="auto">
            <a:xfrm>
              <a:off x="4247964" y="2095126"/>
              <a:ext cx="527671" cy="529182"/>
            </a:xfrm>
            <a:prstGeom prst="roundRect">
              <a:avLst>
                <a:gd name="adj" fmla="val 16667"/>
              </a:avLst>
            </a:prstGeom>
            <a:solidFill>
              <a:srgbClr val="77448C"/>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4</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2" name="组合 15">
            <a:extLst>
              <a:ext uri="{FF2B5EF4-FFF2-40B4-BE49-F238E27FC236}">
                <a16:creationId xmlns:a16="http://schemas.microsoft.com/office/drawing/2014/main" id="{C2A0B17E-F8F8-670E-66E1-C9713A493796}"/>
              </a:ext>
            </a:extLst>
          </p:cNvPr>
          <p:cNvGrpSpPr/>
          <p:nvPr/>
        </p:nvGrpSpPr>
        <p:grpSpPr bwMode="auto">
          <a:xfrm>
            <a:off x="3240848" y="4121994"/>
            <a:ext cx="1932834" cy="503999"/>
            <a:chOff x="4247963" y="2095837"/>
            <a:chExt cx="2023609" cy="527844"/>
          </a:xfrm>
        </p:grpSpPr>
        <p:sp>
          <p:nvSpPr>
            <p:cNvPr id="3" name="TextBox 6">
              <a:extLst>
                <a:ext uri="{FF2B5EF4-FFF2-40B4-BE49-F238E27FC236}">
                  <a16:creationId xmlns:a16="http://schemas.microsoft.com/office/drawing/2014/main" id="{C9DFC0B0-1925-F831-7C7D-A4B7BE7883FD}"/>
                </a:ext>
              </a:extLst>
            </p:cNvPr>
            <p:cNvSpPr txBox="1"/>
            <p:nvPr/>
          </p:nvSpPr>
          <p:spPr>
            <a:xfrm>
              <a:off x="5004129" y="2150241"/>
              <a:ext cx="1267443"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征收管理</a:t>
              </a:r>
            </a:p>
          </p:txBody>
        </p:sp>
        <p:sp>
          <p:nvSpPr>
            <p:cNvPr id="9" name="圆角矩形​​ 10">
              <a:extLst>
                <a:ext uri="{FF2B5EF4-FFF2-40B4-BE49-F238E27FC236}">
                  <a16:creationId xmlns:a16="http://schemas.microsoft.com/office/drawing/2014/main" id="{1244F585-570A-A25C-D34D-99F7BD17D71A}"/>
                </a:ext>
              </a:extLst>
            </p:cNvPr>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5</a:t>
              </a:r>
              <a:endParaRPr lang="zh-CN" altLang="en-US" sz="3200" dirty="0">
                <a:solidFill>
                  <a:srgbClr val="FFFFFF"/>
                </a:solidFill>
                <a:ea typeface="微软雅黑" panose="020B0503020204020204" pitchFamily="34" charset="-122"/>
                <a:cs typeface="Arial" panose="020B0604020202020204" pitchFamily="34" charset="0"/>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2"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additive="base">
                                        <p:cTn id="36" dur="500" fill="hold"/>
                                        <p:tgtEl>
                                          <p:spTgt spid="50"/>
                                        </p:tgtEl>
                                        <p:attrNameLst>
                                          <p:attrName>ppt_x</p:attrName>
                                        </p:attrNameLst>
                                      </p:cBhvr>
                                      <p:tavLst>
                                        <p:tav tm="0">
                                          <p:val>
                                            <p:strVal val="1+#ppt_w/2"/>
                                          </p:val>
                                        </p:tav>
                                        <p:tav tm="100000">
                                          <p:val>
                                            <p:strVal val="#ppt_x"/>
                                          </p:val>
                                        </p:tav>
                                      </p:tavLst>
                                    </p:anim>
                                    <p:anim calcmode="lin" valueType="num">
                                      <p:cBhvr additive="base">
                                        <p:cTn id="37" dur="500" fill="hold"/>
                                        <p:tgtEl>
                                          <p:spTgt spid="50"/>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2" presetClass="entr" presetSubtype="2"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500" fill="hold"/>
                                        <p:tgtEl>
                                          <p:spTgt spid="2"/>
                                        </p:tgtEl>
                                        <p:attrNameLst>
                                          <p:attrName>ppt_x</p:attrName>
                                        </p:attrNameLst>
                                      </p:cBhvr>
                                      <p:tavLst>
                                        <p:tav tm="0">
                                          <p:val>
                                            <p:strVal val="1+#ppt_w/2"/>
                                          </p:val>
                                        </p:tav>
                                        <p:tav tm="100000">
                                          <p:val>
                                            <p:strVal val="#ppt_x"/>
                                          </p:val>
                                        </p:tav>
                                      </p:tavLst>
                                    </p:anim>
                                    <p:anim calcmode="lin" valueType="num">
                                      <p:cBhvr additive="base">
                                        <p:cTn id="4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46BF8B-56CC-55ED-28FC-BB58A93CA34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B755182-F1EB-CE6B-3C2B-F04DE4C0ACAB}"/>
              </a:ext>
            </a:extLst>
          </p:cNvPr>
          <p:cNvSpPr txBox="1"/>
          <p:nvPr/>
        </p:nvSpPr>
        <p:spPr>
          <a:xfrm>
            <a:off x="1406013" y="304800"/>
            <a:ext cx="6145161"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二、全员全额扣缴申报纳税（预缴税款）</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BBC0AE0-B78F-8826-1214-C771D827B961}"/>
              </a:ext>
            </a:extLst>
          </p:cNvPr>
          <p:cNvSpPr txBox="1">
            <a:spLocks/>
          </p:cNvSpPr>
          <p:nvPr/>
        </p:nvSpPr>
        <p:spPr>
          <a:xfrm>
            <a:off x="612001" y="972002"/>
            <a:ext cx="7920012" cy="3455946"/>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mn-ea"/>
              </a:rPr>
              <a:t>税法规定，扣缴义务人向个人支付应税款项时，应当依照</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个人所得税法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规定预扣或者代扣税款，按时缴库，并专项记载备查。</a:t>
            </a:r>
          </a:p>
          <a:p>
            <a:pPr algn="just">
              <a:lnSpc>
                <a:spcPct val="120000"/>
              </a:lnSpc>
              <a:spcAft>
                <a:spcPts val="600"/>
              </a:spcAft>
            </a:pPr>
            <a:r>
              <a:rPr lang="zh-CN" altLang="en-US" sz="1600" dirty="0">
                <a:solidFill>
                  <a:schemeClr val="tx1">
                    <a:lumMod val="75000"/>
                    <a:lumOff val="25000"/>
                  </a:schemeClr>
                </a:solidFill>
                <a:latin typeface="+mn-ea"/>
              </a:rPr>
              <a:t>全员全额扣缴申报，是指扣缴义务人应当在代扣税款的次月</a:t>
            </a:r>
            <a:r>
              <a:rPr lang="en-US" altLang="zh-CN" sz="1600" dirty="0">
                <a:solidFill>
                  <a:schemeClr val="tx1">
                    <a:lumMod val="75000"/>
                    <a:lumOff val="25000"/>
                  </a:schemeClr>
                </a:solidFill>
                <a:latin typeface="+mn-ea"/>
              </a:rPr>
              <a:t>15</a:t>
            </a:r>
            <a:r>
              <a:rPr lang="zh-CN" altLang="en-US" sz="1600" dirty="0">
                <a:solidFill>
                  <a:schemeClr val="tx1">
                    <a:lumMod val="75000"/>
                    <a:lumOff val="25000"/>
                  </a:schemeClr>
                </a:solidFill>
                <a:latin typeface="+mn-ea"/>
              </a:rPr>
              <a:t>日内，向主管税务机关报送其支付所得的所有个人的有关信息、支付所得数额、扣除事项和数额、扣缴税款的具体数额和总额以及其他相关涉税信息资料。这种方法有利于控制税源、防止漏税和逃税。</a:t>
            </a:r>
          </a:p>
          <a:p>
            <a:pPr algn="just">
              <a:lnSpc>
                <a:spcPct val="120000"/>
              </a:lnSpc>
              <a:spcAft>
                <a:spcPts val="600"/>
              </a:spcAft>
            </a:pPr>
            <a:r>
              <a:rPr lang="zh-CN" altLang="en-US" sz="1600" dirty="0">
                <a:solidFill>
                  <a:schemeClr val="tx1">
                    <a:lumMod val="75000"/>
                    <a:lumOff val="25000"/>
                  </a:schemeClr>
                </a:solidFill>
                <a:latin typeface="+mn-ea"/>
              </a:rPr>
              <a:t>根据</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个人所得税法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及其</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实施条例</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及其</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实施细则</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的有关规定，国家税务总局制定下发了</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个人所得税扣缴申报管理办法（试行）</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（以下简称</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管理办法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）。自</a:t>
            </a:r>
            <a:r>
              <a:rPr lang="en-US" altLang="zh-CN" sz="1600" dirty="0">
                <a:solidFill>
                  <a:schemeClr val="tx1">
                    <a:lumMod val="75000"/>
                    <a:lumOff val="25000"/>
                  </a:schemeClr>
                </a:solidFill>
                <a:latin typeface="+mn-ea"/>
              </a:rPr>
              <a:t>2019</a:t>
            </a:r>
            <a:r>
              <a:rPr lang="zh-CN" altLang="en-US" sz="1600" dirty="0">
                <a:solidFill>
                  <a:schemeClr val="tx1">
                    <a:lumMod val="75000"/>
                    <a:lumOff val="25000"/>
                  </a:schemeClr>
                </a:solidFill>
                <a:latin typeface="+mn-ea"/>
              </a:rPr>
              <a:t>年</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月</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日起执行的</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管理办法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对扣缴义务人和代扣预扣税款的范围、不同项目所得扣缴方法、扣缴义务人的义务及应承担的责任等内容做了明确规定。</a:t>
            </a:r>
          </a:p>
          <a:p>
            <a:pPr algn="just">
              <a:lnSpc>
                <a:spcPct val="120000"/>
              </a:lnSpc>
              <a:spcAft>
                <a:spcPts val="600"/>
              </a:spcAft>
            </a:pP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383230441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4B957F-D18F-BE6D-0827-D4542FF10CA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5014B54-0883-6167-296B-DDCAFF617756}"/>
              </a:ext>
            </a:extLst>
          </p:cNvPr>
          <p:cNvSpPr txBox="1"/>
          <p:nvPr/>
        </p:nvSpPr>
        <p:spPr>
          <a:xfrm>
            <a:off x="1406013" y="304800"/>
            <a:ext cx="6145161"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二、全员全额扣缴申报纳税（预缴税款）</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CBB7B99-029C-31D8-9889-7AD9F732233A}"/>
              </a:ext>
            </a:extLst>
          </p:cNvPr>
          <p:cNvSpPr txBox="1">
            <a:spLocks/>
          </p:cNvSpPr>
          <p:nvPr/>
        </p:nvSpPr>
        <p:spPr>
          <a:xfrm>
            <a:off x="612001" y="972002"/>
            <a:ext cx="7920012" cy="2646494"/>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（一）扣缴义务人和代扣预扣税款的范围。</a:t>
            </a: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扣缴义务人，是指向个人支付所得的单位或者个人。所称支付，包括现金支付、汇拨支付、转账支付和以有价证券、实物以及其他形式的支付。</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实行个人所得税全员全额扣缴申报的应税所得包括：工资、薪金所得；劳务报酬所得；稿酬所得；特许权使用费所得；利息、股息、红利所得；财产租赁所得；财产转让所得；偶然所得。扣缴义务人应当依法办理全员全额扣缴申报。</a:t>
            </a:r>
          </a:p>
          <a:p>
            <a:pPr algn="just">
              <a:lnSpc>
                <a:spcPct val="120000"/>
              </a:lnSpc>
              <a:spcAft>
                <a:spcPts val="600"/>
              </a:spcAft>
            </a:pPr>
            <a:endParaRPr lang="zh-CN" altLang="en-US" sz="1600" dirty="0">
              <a:solidFill>
                <a:schemeClr val="tx1">
                  <a:lumMod val="75000"/>
                  <a:lumOff val="25000"/>
                </a:schemeClr>
              </a:solidFill>
              <a:latin typeface="+mn-ea"/>
            </a:endParaRPr>
          </a:p>
          <a:p>
            <a:pPr algn="just">
              <a:lnSpc>
                <a:spcPct val="120000"/>
              </a:lnSpc>
              <a:spcAft>
                <a:spcPts val="600"/>
              </a:spcAft>
            </a:pP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302251702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575101-2B0E-EBBC-33C8-D77A377BB6BF}"/>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53DD771-11D9-D458-3E7C-E1065C589C25}"/>
              </a:ext>
            </a:extLst>
          </p:cNvPr>
          <p:cNvSpPr txBox="1"/>
          <p:nvPr/>
        </p:nvSpPr>
        <p:spPr>
          <a:xfrm>
            <a:off x="1406013" y="304800"/>
            <a:ext cx="6145161"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二、全员全额扣缴申报纳税（预缴税款）</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D2E0E59-6250-EA1C-7FC9-1BEDE3126109}"/>
              </a:ext>
            </a:extLst>
          </p:cNvPr>
          <p:cNvSpPr txBox="1">
            <a:spLocks/>
          </p:cNvSpPr>
          <p:nvPr/>
        </p:nvSpPr>
        <p:spPr>
          <a:xfrm>
            <a:off x="612001" y="972002"/>
            <a:ext cx="7920012" cy="3391313"/>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（二）不同项目所得的扣缴方法。</a:t>
            </a: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居民个人取得工资、薪金所得的扣缴办法。</a:t>
            </a:r>
          </a:p>
          <a:p>
            <a:pPr algn="just">
              <a:lnSpc>
                <a:spcPct val="120000"/>
              </a:lnSpc>
              <a:spcAft>
                <a:spcPts val="600"/>
              </a:spcAft>
            </a:pPr>
            <a:r>
              <a:rPr lang="zh-CN" altLang="en-US" sz="1600" b="1" dirty="0">
                <a:solidFill>
                  <a:schemeClr val="tx1">
                    <a:lumMod val="75000"/>
                    <a:lumOff val="25000"/>
                  </a:schemeClr>
                </a:solidFill>
                <a:latin typeface="+mn-ea"/>
              </a:rPr>
              <a:t>本期应预扣预缴税额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（累计预扣预缴应纳税所得额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预扣率－速算扣除数）－累计减免税额－累计已预扣预缴税额</a:t>
            </a:r>
          </a:p>
          <a:p>
            <a:pPr algn="just">
              <a:lnSpc>
                <a:spcPct val="120000"/>
              </a:lnSpc>
              <a:spcAft>
                <a:spcPts val="600"/>
              </a:spcAft>
            </a:pPr>
            <a:r>
              <a:rPr lang="zh-CN" altLang="en-US" sz="1600" b="1" dirty="0">
                <a:solidFill>
                  <a:schemeClr val="tx1">
                    <a:lumMod val="75000"/>
                    <a:lumOff val="25000"/>
                  </a:schemeClr>
                </a:solidFill>
                <a:latin typeface="+mn-ea"/>
              </a:rPr>
              <a:t>累计预扣预缴应纳税所得额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累计收入－累计免税收入－累计减除费用－累计专项扣除－累计专项附加扣除－累计依法确定的其他扣除</a:t>
            </a:r>
          </a:p>
          <a:p>
            <a:pPr algn="just">
              <a:lnSpc>
                <a:spcPct val="120000"/>
              </a:lnSpc>
              <a:spcAft>
                <a:spcPts val="600"/>
              </a:spcAft>
            </a:pPr>
            <a:r>
              <a:rPr lang="zh-CN" altLang="en-US" sz="1600" dirty="0">
                <a:solidFill>
                  <a:schemeClr val="tx1">
                    <a:lumMod val="75000"/>
                    <a:lumOff val="25000"/>
                  </a:schemeClr>
                </a:solidFill>
                <a:latin typeface="+mn-ea"/>
              </a:rPr>
              <a:t>预扣预缴税额计算公式为：</a:t>
            </a:r>
          </a:p>
          <a:p>
            <a:pPr algn="just">
              <a:lnSpc>
                <a:spcPct val="120000"/>
              </a:lnSpc>
              <a:spcAft>
                <a:spcPts val="600"/>
              </a:spcAft>
            </a:pPr>
            <a:r>
              <a:rPr lang="zh-CN" altLang="en-US" sz="1600" b="1" dirty="0">
                <a:solidFill>
                  <a:schemeClr val="tx1">
                    <a:lumMod val="75000"/>
                    <a:lumOff val="25000"/>
                  </a:schemeClr>
                </a:solidFill>
                <a:latin typeface="+mn-ea"/>
              </a:rPr>
              <a:t>劳务报酬所得应预扣预缴税额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预扣预缴应纳税所得额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预扣率－速算扣除数稿酬所得、特许权使用费所得应预扣预缴税额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预扣预缴应纳税所得额</a:t>
            </a:r>
            <a:r>
              <a:rPr lang="en-US" altLang="zh-CN" sz="1600" b="1" dirty="0">
                <a:solidFill>
                  <a:schemeClr val="tx1">
                    <a:lumMod val="75000"/>
                    <a:lumOff val="25000"/>
                  </a:schemeClr>
                </a:solidFill>
                <a:latin typeface="+mn-ea"/>
              </a:rPr>
              <a:t>×20%</a:t>
            </a:r>
          </a:p>
          <a:p>
            <a:pPr algn="just">
              <a:lnSpc>
                <a:spcPct val="120000"/>
              </a:lnSpc>
              <a:spcAft>
                <a:spcPts val="600"/>
              </a:spcAft>
            </a:pP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311954480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16CB20-6FDF-244A-F676-C1B53BD8C38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67F814D-76FB-69C7-A0D9-D0AFBA4BBA73}"/>
              </a:ext>
            </a:extLst>
          </p:cNvPr>
          <p:cNvSpPr txBox="1"/>
          <p:nvPr/>
        </p:nvSpPr>
        <p:spPr>
          <a:xfrm>
            <a:off x="1" y="92660"/>
            <a:ext cx="8809702" cy="684803"/>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三、非居民个人取得工资、薪金所得，劳务报酬所得，稿酬所得和特许权使用费所得应纳税额的计算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D0213B9-5BBA-5396-99C7-A565032538DA}"/>
              </a:ext>
            </a:extLst>
          </p:cNvPr>
          <p:cNvSpPr txBox="1">
            <a:spLocks/>
          </p:cNvSpPr>
          <p:nvPr/>
        </p:nvSpPr>
        <p:spPr>
          <a:xfrm>
            <a:off x="612001" y="972002"/>
            <a:ext cx="7920012" cy="3237425"/>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首先需要明确的是，同居民个人取得的劳务报酬所得、稿酬所得和特许权使用费所得一样，非居民个人取得的这些项目的所得同样适用劳务报酬所得、稿酬所得、特许权使用费所得以收入减除</a:t>
            </a:r>
            <a:r>
              <a:rPr lang="en-US" altLang="zh-CN" sz="1600" dirty="0">
                <a:solidFill>
                  <a:schemeClr val="tx1">
                    <a:lumMod val="75000"/>
                    <a:lumOff val="25000"/>
                  </a:schemeClr>
                </a:solidFill>
                <a:latin typeface="+mn-ea"/>
              </a:rPr>
              <a:t>20%</a:t>
            </a:r>
            <a:r>
              <a:rPr lang="zh-CN" altLang="en-US" sz="1600" dirty="0">
                <a:solidFill>
                  <a:schemeClr val="tx1">
                    <a:lumMod val="75000"/>
                    <a:lumOff val="25000"/>
                  </a:schemeClr>
                </a:solidFill>
                <a:latin typeface="+mn-ea"/>
              </a:rPr>
              <a:t>的费用后的余额为收入额、稿酬所得的收入额减按</a:t>
            </a:r>
            <a:r>
              <a:rPr lang="en-US" altLang="zh-CN" sz="1600" dirty="0">
                <a:solidFill>
                  <a:schemeClr val="tx1">
                    <a:lumMod val="75000"/>
                    <a:lumOff val="25000"/>
                  </a:schemeClr>
                </a:solidFill>
                <a:latin typeface="+mn-ea"/>
              </a:rPr>
              <a:t>70%</a:t>
            </a:r>
            <a:r>
              <a:rPr lang="zh-CN" altLang="en-US" sz="1600" dirty="0">
                <a:solidFill>
                  <a:schemeClr val="tx1">
                    <a:lumMod val="75000"/>
                    <a:lumOff val="25000"/>
                  </a:schemeClr>
                </a:solidFill>
                <a:latin typeface="+mn-ea"/>
              </a:rPr>
              <a:t>计算的规定。</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非居民个人取得工资、薪金所得，劳务报酬所得，稿酬所得和特许权使用费所得，有扣缴义务人的，由扣缴义务人按月或者按次代扣代缴税款，不办理汇算清缴。</a:t>
            </a:r>
            <a:endParaRPr lang="en-US" altLang="zh-CN" sz="1600" dirty="0">
              <a:solidFill>
                <a:schemeClr val="tx1">
                  <a:lumMod val="75000"/>
                  <a:lumOff val="25000"/>
                </a:schemeClr>
              </a:solidFill>
              <a:latin typeface="+mn-ea"/>
            </a:endParaRPr>
          </a:p>
          <a:p>
            <a:pPr algn="just">
              <a:lnSpc>
                <a:spcPct val="120000"/>
              </a:lnSpc>
              <a:spcAft>
                <a:spcPts val="600"/>
              </a:spcAft>
            </a:pPr>
            <a:r>
              <a:rPr lang="zh-CN" altLang="en-US" sz="1600" dirty="0">
                <a:solidFill>
                  <a:schemeClr val="tx1">
                    <a:lumMod val="75000"/>
                    <a:lumOff val="25000"/>
                  </a:schemeClr>
                </a:solidFill>
                <a:latin typeface="+mn-ea"/>
              </a:rPr>
              <a:t>税款扣缴计算公式为：</a:t>
            </a:r>
          </a:p>
          <a:p>
            <a:pPr algn="just">
              <a:lnSpc>
                <a:spcPct val="120000"/>
              </a:lnSpc>
              <a:spcAft>
                <a:spcPts val="600"/>
              </a:spcAft>
            </a:pPr>
            <a:r>
              <a:rPr lang="zh-CN" altLang="en-US" sz="1600" b="1" dirty="0">
                <a:solidFill>
                  <a:schemeClr val="tx1">
                    <a:lumMod val="75000"/>
                    <a:lumOff val="25000"/>
                  </a:schemeClr>
                </a:solidFill>
                <a:latin typeface="+mn-ea"/>
              </a:rPr>
              <a:t>非居民个人工资、薪金所得，劳务报酬所得，稿酬所得，特许权使用费所得应纳税额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应纳税所得额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税率－速算扣除数</a:t>
            </a:r>
          </a:p>
          <a:p>
            <a:pPr algn="just">
              <a:lnSpc>
                <a:spcPct val="120000"/>
              </a:lnSpc>
              <a:spcAft>
                <a:spcPts val="600"/>
              </a:spcAft>
            </a:pP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241450622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C5A0F3-5D20-CD08-3EE4-36A3833AA385}"/>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7A06FB1-7513-BC7A-7927-640B7A1205F8}"/>
              </a:ext>
            </a:extLst>
          </p:cNvPr>
          <p:cNvSpPr txBox="1"/>
          <p:nvPr/>
        </p:nvSpPr>
        <p:spPr>
          <a:xfrm>
            <a:off x="1" y="304800"/>
            <a:ext cx="880970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四、经营所得应纳税额的计算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0A6D2E8-B9CB-B841-88D9-5271B2C6EEC4}"/>
              </a:ext>
            </a:extLst>
          </p:cNvPr>
          <p:cNvSpPr txBox="1">
            <a:spLocks/>
          </p:cNvSpPr>
          <p:nvPr/>
        </p:nvSpPr>
        <p:spPr>
          <a:xfrm>
            <a:off x="612001" y="972002"/>
            <a:ext cx="7920012" cy="3686778"/>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mn-ea"/>
              </a:rPr>
              <a:t>经营所得应纳税额的计算公式为：</a:t>
            </a:r>
            <a:endParaRPr lang="en-US" altLang="zh-CN" sz="1600" dirty="0">
              <a:solidFill>
                <a:schemeClr val="tx1">
                  <a:lumMod val="75000"/>
                  <a:lumOff val="25000"/>
                </a:schemeClr>
              </a:solidFill>
              <a:latin typeface="+mn-ea"/>
            </a:endParaRPr>
          </a:p>
          <a:p>
            <a:pPr algn="just">
              <a:lnSpc>
                <a:spcPct val="120000"/>
              </a:lnSpc>
              <a:spcAft>
                <a:spcPts val="600"/>
              </a:spcAft>
            </a:pPr>
            <a:r>
              <a:rPr lang="zh-CN" altLang="en-US" sz="1600" b="1" dirty="0">
                <a:solidFill>
                  <a:schemeClr val="tx1">
                    <a:lumMod val="75000"/>
                    <a:lumOff val="25000"/>
                  </a:schemeClr>
                </a:solidFill>
                <a:latin typeface="+mn-ea"/>
              </a:rPr>
              <a:t>应纳税额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全年应纳税所得额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适用税率－速算扣除数</a:t>
            </a:r>
          </a:p>
          <a:p>
            <a:pPr algn="just">
              <a:lnSpc>
                <a:spcPct val="120000"/>
              </a:lnSpc>
              <a:spcAft>
                <a:spcPts val="600"/>
              </a:spcAft>
            </a:pPr>
            <a:r>
              <a:rPr lang="zh-CN" altLang="en-US" sz="1600" b="1" dirty="0">
                <a:solidFill>
                  <a:schemeClr val="tx1">
                    <a:lumMod val="75000"/>
                    <a:lumOff val="25000"/>
                  </a:schemeClr>
                </a:solidFill>
                <a:latin typeface="+mn-ea"/>
              </a:rPr>
              <a:t>或：应纳税额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（全年收入总额－成本、费用以及损失）</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适用税率－速算扣除数</a:t>
            </a:r>
          </a:p>
          <a:p>
            <a:pPr algn="just">
              <a:lnSpc>
                <a:spcPct val="120000"/>
              </a:lnSpc>
              <a:spcAft>
                <a:spcPts val="600"/>
              </a:spcAft>
            </a:pPr>
            <a:r>
              <a:rPr lang="zh-CN" altLang="en-US" sz="1600" dirty="0">
                <a:solidFill>
                  <a:schemeClr val="tx1">
                    <a:lumMod val="75000"/>
                    <a:lumOff val="25000"/>
                  </a:schemeClr>
                </a:solidFill>
                <a:latin typeface="+mn-ea"/>
              </a:rPr>
              <a:t>自</a:t>
            </a:r>
            <a:r>
              <a:rPr lang="en-US" altLang="zh-CN" sz="1600" dirty="0">
                <a:solidFill>
                  <a:schemeClr val="tx1">
                    <a:lumMod val="75000"/>
                    <a:lumOff val="25000"/>
                  </a:schemeClr>
                </a:solidFill>
                <a:latin typeface="+mn-ea"/>
              </a:rPr>
              <a:t>2023</a:t>
            </a:r>
            <a:r>
              <a:rPr lang="zh-CN" altLang="en-US" sz="1600" dirty="0">
                <a:solidFill>
                  <a:schemeClr val="tx1">
                    <a:lumMod val="75000"/>
                    <a:lumOff val="25000"/>
                  </a:schemeClr>
                </a:solidFill>
                <a:latin typeface="+mn-ea"/>
              </a:rPr>
              <a:t>年</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月</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日至</a:t>
            </a:r>
            <a:r>
              <a:rPr lang="en-US" altLang="zh-CN" sz="1600" dirty="0">
                <a:solidFill>
                  <a:schemeClr val="tx1">
                    <a:lumMod val="75000"/>
                    <a:lumOff val="25000"/>
                  </a:schemeClr>
                </a:solidFill>
                <a:latin typeface="+mn-ea"/>
              </a:rPr>
              <a:t>2027</a:t>
            </a:r>
            <a:r>
              <a:rPr lang="zh-CN" altLang="en-US" sz="1600" dirty="0">
                <a:solidFill>
                  <a:schemeClr val="tx1">
                    <a:lumMod val="75000"/>
                    <a:lumOff val="25000"/>
                  </a:schemeClr>
                </a:solidFill>
                <a:latin typeface="+mn-ea"/>
              </a:rPr>
              <a:t>年</a:t>
            </a:r>
            <a:r>
              <a:rPr lang="en-US" altLang="zh-CN" sz="1600" dirty="0">
                <a:solidFill>
                  <a:schemeClr val="tx1">
                    <a:lumMod val="75000"/>
                    <a:lumOff val="25000"/>
                  </a:schemeClr>
                </a:solidFill>
                <a:latin typeface="+mn-ea"/>
              </a:rPr>
              <a:t>12</a:t>
            </a:r>
            <a:r>
              <a:rPr lang="zh-CN" altLang="en-US" sz="1600" dirty="0">
                <a:solidFill>
                  <a:schemeClr val="tx1">
                    <a:lumMod val="75000"/>
                    <a:lumOff val="25000"/>
                  </a:schemeClr>
                </a:solidFill>
                <a:latin typeface="+mn-ea"/>
              </a:rPr>
              <a:t>月</a:t>
            </a:r>
            <a:r>
              <a:rPr lang="en-US" altLang="zh-CN" sz="1600" dirty="0">
                <a:solidFill>
                  <a:schemeClr val="tx1">
                    <a:lumMod val="75000"/>
                    <a:lumOff val="25000"/>
                  </a:schemeClr>
                </a:solidFill>
                <a:latin typeface="+mn-ea"/>
              </a:rPr>
              <a:t>31</a:t>
            </a:r>
            <a:r>
              <a:rPr lang="zh-CN" altLang="en-US" sz="1600" dirty="0">
                <a:solidFill>
                  <a:schemeClr val="tx1">
                    <a:lumMod val="75000"/>
                    <a:lumOff val="25000"/>
                  </a:schemeClr>
                </a:solidFill>
                <a:latin typeface="+mn-ea"/>
              </a:rPr>
              <a:t>日，对个体工商户年应纳税所得额不超过</a:t>
            </a:r>
            <a:r>
              <a:rPr lang="en-US" altLang="zh-CN" sz="1600" dirty="0">
                <a:solidFill>
                  <a:schemeClr val="tx1">
                    <a:lumMod val="75000"/>
                    <a:lumOff val="25000"/>
                  </a:schemeClr>
                </a:solidFill>
                <a:latin typeface="+mn-ea"/>
              </a:rPr>
              <a:t>200</a:t>
            </a:r>
            <a:r>
              <a:rPr lang="zh-CN" altLang="en-US" sz="1600" dirty="0">
                <a:solidFill>
                  <a:schemeClr val="tx1">
                    <a:lumMod val="75000"/>
                    <a:lumOff val="25000"/>
                  </a:schemeClr>
                </a:solidFill>
                <a:latin typeface="+mn-ea"/>
              </a:rPr>
              <a:t>万元的部分，减半征收个人所得税。个体工商户在享受现行其他个人所得税优惠政策的基础上，可叠加享受本条优惠政策。个体工商户不区分征收方式，均可享受。</a:t>
            </a:r>
          </a:p>
          <a:p>
            <a:pPr algn="just">
              <a:lnSpc>
                <a:spcPct val="120000"/>
              </a:lnSpc>
              <a:spcAft>
                <a:spcPts val="600"/>
              </a:spcAft>
            </a:pPr>
            <a:r>
              <a:rPr lang="zh-CN" altLang="en-US" sz="1600" b="1" dirty="0">
                <a:solidFill>
                  <a:schemeClr val="tx1">
                    <a:lumMod val="75000"/>
                    <a:lumOff val="25000"/>
                  </a:schemeClr>
                </a:solidFill>
                <a:latin typeface="+mn-ea"/>
              </a:rPr>
              <a:t>减免税额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（个体工商户经营所得应纳税所得额不超过</a:t>
            </a:r>
            <a:r>
              <a:rPr lang="en-US" altLang="zh-CN" sz="1600" b="1" dirty="0">
                <a:solidFill>
                  <a:schemeClr val="tx1">
                    <a:lumMod val="75000"/>
                    <a:lumOff val="25000"/>
                  </a:schemeClr>
                </a:solidFill>
                <a:latin typeface="+mn-ea"/>
              </a:rPr>
              <a:t>200</a:t>
            </a:r>
            <a:r>
              <a:rPr lang="zh-CN" altLang="en-US" sz="1600" b="1" dirty="0">
                <a:solidFill>
                  <a:schemeClr val="tx1">
                    <a:lumMod val="75000"/>
                    <a:lumOff val="25000"/>
                  </a:schemeClr>
                </a:solidFill>
                <a:latin typeface="+mn-ea"/>
              </a:rPr>
              <a:t>万元部分的应纳税额－其他政策减免税额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个体工商户经营所得应纳税所得额不超过</a:t>
            </a:r>
            <a:r>
              <a:rPr lang="en-US" altLang="zh-CN" sz="1600" b="1" dirty="0">
                <a:solidFill>
                  <a:schemeClr val="tx1">
                    <a:lumMod val="75000"/>
                    <a:lumOff val="25000"/>
                  </a:schemeClr>
                </a:solidFill>
                <a:latin typeface="+mn-ea"/>
              </a:rPr>
              <a:t>200</a:t>
            </a:r>
            <a:r>
              <a:rPr lang="zh-CN" altLang="en-US" sz="1600" b="1" dirty="0">
                <a:solidFill>
                  <a:schemeClr val="tx1">
                    <a:lumMod val="75000"/>
                    <a:lumOff val="25000"/>
                  </a:schemeClr>
                </a:solidFill>
                <a:latin typeface="+mn-ea"/>
              </a:rPr>
              <a:t>万元部分</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经营所得应纳税所得额）</a:t>
            </a:r>
            <a:r>
              <a:rPr lang="en-US" altLang="zh-CN" sz="1600" b="1" dirty="0">
                <a:solidFill>
                  <a:schemeClr val="tx1">
                    <a:lumMod val="75000"/>
                    <a:lumOff val="25000"/>
                  </a:schemeClr>
                </a:solidFill>
                <a:latin typeface="+mn-ea"/>
              </a:rPr>
              <a:t>×50%</a:t>
            </a:r>
          </a:p>
          <a:p>
            <a:pPr algn="just">
              <a:lnSpc>
                <a:spcPct val="120000"/>
              </a:lnSpc>
              <a:spcAft>
                <a:spcPts val="600"/>
              </a:spcAft>
            </a:pPr>
            <a:endParaRPr lang="zh-CN" altLang="en-US" sz="1600" b="1" dirty="0">
              <a:solidFill>
                <a:schemeClr val="tx1">
                  <a:lumMod val="75000"/>
                  <a:lumOff val="25000"/>
                </a:schemeClr>
              </a:solidFill>
              <a:latin typeface="+mn-ea"/>
            </a:endParaRPr>
          </a:p>
          <a:p>
            <a:pPr algn="just">
              <a:lnSpc>
                <a:spcPct val="120000"/>
              </a:lnSpc>
              <a:spcAft>
                <a:spcPts val="600"/>
              </a:spcAft>
            </a:pP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323671598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AFE07D-3F42-471B-FC0C-7D75E5E7E8C5}"/>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F456D90-2AEB-B0C0-0418-47737116E2BE}"/>
              </a:ext>
            </a:extLst>
          </p:cNvPr>
          <p:cNvSpPr txBox="1"/>
          <p:nvPr/>
        </p:nvSpPr>
        <p:spPr>
          <a:xfrm>
            <a:off x="1" y="304800"/>
            <a:ext cx="8809702"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五、其他所得应纳税额的计算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2AAE389-4A4E-FD9C-E4E5-BEA8D3C71797}"/>
              </a:ext>
            </a:extLst>
          </p:cNvPr>
          <p:cNvSpPr txBox="1">
            <a:spLocks/>
          </p:cNvSpPr>
          <p:nvPr/>
        </p:nvSpPr>
        <p:spPr>
          <a:xfrm>
            <a:off x="612001" y="972002"/>
            <a:ext cx="7920012" cy="3763723"/>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mn-ea"/>
              </a:rPr>
              <a:t>（一）财产租赁所得应纳税额的计算</a:t>
            </a:r>
            <a:endParaRPr lang="en-US" altLang="zh-CN" sz="1600" b="1" dirty="0">
              <a:solidFill>
                <a:schemeClr val="tx1">
                  <a:lumMod val="75000"/>
                  <a:lumOff val="25000"/>
                </a:schemeClr>
              </a:solidFill>
              <a:latin typeface="+mn-ea"/>
            </a:endParaRP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应纳税所得额。</a:t>
            </a:r>
          </a:p>
          <a:p>
            <a:pPr algn="just">
              <a:lnSpc>
                <a:spcPct val="120000"/>
              </a:lnSpc>
              <a:spcAft>
                <a:spcPts val="600"/>
              </a:spcAft>
            </a:pPr>
            <a:r>
              <a:rPr lang="zh-CN" altLang="en-US" sz="1600" dirty="0">
                <a:solidFill>
                  <a:schemeClr val="tx1">
                    <a:lumMod val="75000"/>
                    <a:lumOff val="25000"/>
                  </a:schemeClr>
                </a:solidFill>
                <a:latin typeface="+mn-ea"/>
              </a:rPr>
              <a:t>财产租赁所得一般以个人每次取得的收入，定额或定率减除规定费用后的余额为应纳税所得额。每次收入不超过</a:t>
            </a:r>
            <a:r>
              <a:rPr lang="en-US" altLang="zh-CN" sz="1600" dirty="0">
                <a:solidFill>
                  <a:schemeClr val="tx1">
                    <a:lumMod val="75000"/>
                    <a:lumOff val="25000"/>
                  </a:schemeClr>
                </a:solidFill>
                <a:latin typeface="+mn-ea"/>
              </a:rPr>
              <a:t>4 000</a:t>
            </a:r>
            <a:r>
              <a:rPr lang="zh-CN" altLang="en-US" sz="1600" dirty="0">
                <a:solidFill>
                  <a:schemeClr val="tx1">
                    <a:lumMod val="75000"/>
                    <a:lumOff val="25000"/>
                  </a:schemeClr>
                </a:solidFill>
                <a:latin typeface="+mn-ea"/>
              </a:rPr>
              <a:t>元，定额减除费用</a:t>
            </a:r>
            <a:r>
              <a:rPr lang="en-US" altLang="zh-CN" sz="1600" dirty="0">
                <a:solidFill>
                  <a:schemeClr val="tx1">
                    <a:lumMod val="75000"/>
                    <a:lumOff val="25000"/>
                  </a:schemeClr>
                </a:solidFill>
                <a:latin typeface="+mn-ea"/>
              </a:rPr>
              <a:t>800</a:t>
            </a:r>
            <a:r>
              <a:rPr lang="zh-CN" altLang="en-US" sz="1600" dirty="0">
                <a:solidFill>
                  <a:schemeClr val="tx1">
                    <a:lumMod val="75000"/>
                    <a:lumOff val="25000"/>
                  </a:schemeClr>
                </a:solidFill>
                <a:latin typeface="+mn-ea"/>
              </a:rPr>
              <a:t>元；每次收入在</a:t>
            </a:r>
            <a:r>
              <a:rPr lang="en-US" altLang="zh-CN" sz="1600" dirty="0">
                <a:solidFill>
                  <a:schemeClr val="tx1">
                    <a:lumMod val="75000"/>
                    <a:lumOff val="25000"/>
                  </a:schemeClr>
                </a:solidFill>
                <a:latin typeface="+mn-ea"/>
              </a:rPr>
              <a:t>4 000</a:t>
            </a:r>
            <a:r>
              <a:rPr lang="zh-CN" altLang="en-US" sz="1600" dirty="0">
                <a:solidFill>
                  <a:schemeClr val="tx1">
                    <a:lumMod val="75000"/>
                    <a:lumOff val="25000"/>
                  </a:schemeClr>
                </a:solidFill>
                <a:latin typeface="+mn-ea"/>
              </a:rPr>
              <a:t>元以上，定率减除</a:t>
            </a:r>
            <a:r>
              <a:rPr lang="en-US" altLang="zh-CN" sz="1600" dirty="0">
                <a:solidFill>
                  <a:schemeClr val="tx1">
                    <a:lumMod val="75000"/>
                    <a:lumOff val="25000"/>
                  </a:schemeClr>
                </a:solidFill>
                <a:latin typeface="+mn-ea"/>
              </a:rPr>
              <a:t>20%</a:t>
            </a:r>
            <a:r>
              <a:rPr lang="zh-CN" altLang="en-US" sz="1600" dirty="0">
                <a:solidFill>
                  <a:schemeClr val="tx1">
                    <a:lumMod val="75000"/>
                    <a:lumOff val="25000"/>
                  </a:schemeClr>
                </a:solidFill>
                <a:latin typeface="+mn-ea"/>
              </a:rPr>
              <a:t>的费用。财产租赁所得以</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个月内取得的收入为一次。</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应纳税额的计算方法。</a:t>
            </a:r>
          </a:p>
          <a:p>
            <a:pPr algn="just">
              <a:lnSpc>
                <a:spcPct val="120000"/>
              </a:lnSpc>
              <a:spcAft>
                <a:spcPts val="600"/>
              </a:spcAft>
            </a:pPr>
            <a:r>
              <a:rPr lang="zh-CN" altLang="en-US" sz="1600" dirty="0">
                <a:solidFill>
                  <a:schemeClr val="tx1">
                    <a:lumMod val="75000"/>
                    <a:lumOff val="25000"/>
                  </a:schemeClr>
                </a:solidFill>
                <a:latin typeface="+mn-ea"/>
              </a:rPr>
              <a:t>财产租赁所得适用</a:t>
            </a:r>
            <a:r>
              <a:rPr lang="en-US" altLang="zh-CN" sz="1600" dirty="0">
                <a:solidFill>
                  <a:schemeClr val="tx1">
                    <a:lumMod val="75000"/>
                    <a:lumOff val="25000"/>
                  </a:schemeClr>
                </a:solidFill>
                <a:latin typeface="+mn-ea"/>
              </a:rPr>
              <a:t>20%</a:t>
            </a:r>
            <a:r>
              <a:rPr lang="zh-CN" altLang="en-US" sz="1600" dirty="0">
                <a:solidFill>
                  <a:schemeClr val="tx1">
                    <a:lumMod val="75000"/>
                    <a:lumOff val="25000"/>
                  </a:schemeClr>
                </a:solidFill>
                <a:latin typeface="+mn-ea"/>
              </a:rPr>
              <a:t>的比例税率。但对个人按市场价格出租的居民住房取得的所得，自</a:t>
            </a:r>
            <a:r>
              <a:rPr lang="en-US" altLang="zh-CN" sz="1600" dirty="0">
                <a:solidFill>
                  <a:schemeClr val="tx1">
                    <a:lumMod val="75000"/>
                    <a:lumOff val="25000"/>
                  </a:schemeClr>
                </a:solidFill>
                <a:latin typeface="+mn-ea"/>
              </a:rPr>
              <a:t>2001</a:t>
            </a:r>
            <a:r>
              <a:rPr lang="zh-CN" altLang="en-US" sz="1600" dirty="0">
                <a:solidFill>
                  <a:schemeClr val="tx1">
                    <a:lumMod val="75000"/>
                    <a:lumOff val="25000"/>
                  </a:schemeClr>
                </a:solidFill>
                <a:latin typeface="+mn-ea"/>
              </a:rPr>
              <a:t>年</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月</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日起暂减按</a:t>
            </a:r>
            <a:r>
              <a:rPr lang="en-US" altLang="zh-CN" sz="1600" dirty="0">
                <a:solidFill>
                  <a:schemeClr val="tx1">
                    <a:lumMod val="75000"/>
                    <a:lumOff val="25000"/>
                  </a:schemeClr>
                </a:solidFill>
                <a:latin typeface="+mn-ea"/>
              </a:rPr>
              <a:t>10%</a:t>
            </a:r>
            <a:r>
              <a:rPr lang="zh-CN" altLang="en-US" sz="1600" dirty="0">
                <a:solidFill>
                  <a:schemeClr val="tx1">
                    <a:lumMod val="75000"/>
                    <a:lumOff val="25000"/>
                  </a:schemeClr>
                </a:solidFill>
                <a:latin typeface="+mn-ea"/>
              </a:rPr>
              <a:t>的税率征收个人所得税。其应纳税额的计算公式为：</a:t>
            </a:r>
          </a:p>
          <a:p>
            <a:pPr algn="just">
              <a:lnSpc>
                <a:spcPct val="120000"/>
              </a:lnSpc>
              <a:spcAft>
                <a:spcPts val="600"/>
              </a:spcAft>
            </a:pPr>
            <a:r>
              <a:rPr lang="zh-CN" altLang="en-US" sz="1600" b="1" dirty="0">
                <a:solidFill>
                  <a:schemeClr val="tx1">
                    <a:lumMod val="75000"/>
                    <a:lumOff val="25000"/>
                  </a:schemeClr>
                </a:solidFill>
                <a:latin typeface="+mn-ea"/>
              </a:rPr>
              <a:t>应纳税额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应纳税所得额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适用税率</a:t>
            </a:r>
          </a:p>
          <a:p>
            <a:pPr algn="just">
              <a:lnSpc>
                <a:spcPct val="120000"/>
              </a:lnSpc>
              <a:spcAft>
                <a:spcPts val="600"/>
              </a:spcAft>
            </a:pPr>
            <a:endParaRPr lang="zh-CN" altLang="en-US" sz="1600" b="1" dirty="0">
              <a:solidFill>
                <a:schemeClr val="tx1">
                  <a:lumMod val="75000"/>
                  <a:lumOff val="25000"/>
                </a:schemeClr>
              </a:solidFill>
              <a:latin typeface="+mn-ea"/>
            </a:endParaRPr>
          </a:p>
          <a:p>
            <a:pPr algn="just">
              <a:lnSpc>
                <a:spcPct val="120000"/>
              </a:lnSpc>
              <a:spcAft>
                <a:spcPts val="600"/>
              </a:spcAft>
            </a:pP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88605459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60BC58-7AAA-FE3B-38C8-511FA27E37B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4DC5923-5884-AA16-C138-DAF3946AE951}"/>
              </a:ext>
            </a:extLst>
          </p:cNvPr>
          <p:cNvSpPr txBox="1"/>
          <p:nvPr/>
        </p:nvSpPr>
        <p:spPr>
          <a:xfrm>
            <a:off x="1" y="304800"/>
            <a:ext cx="8809702"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五、其他所得应纳税额的计算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BAAFD0E-2CD8-7814-B4CD-CC2195867200}"/>
              </a:ext>
            </a:extLst>
          </p:cNvPr>
          <p:cNvSpPr txBox="1">
            <a:spLocks/>
          </p:cNvSpPr>
          <p:nvPr/>
        </p:nvSpPr>
        <p:spPr>
          <a:xfrm>
            <a:off x="612001" y="972002"/>
            <a:ext cx="7920012" cy="3249736"/>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mn-ea"/>
              </a:rPr>
              <a:t>（二）财产转让所得应纳税额的计算</a:t>
            </a:r>
            <a:endParaRPr lang="en-US" altLang="zh-CN" sz="1600" b="1" dirty="0">
              <a:solidFill>
                <a:schemeClr val="tx1">
                  <a:lumMod val="75000"/>
                  <a:lumOff val="25000"/>
                </a:schemeClr>
              </a:solidFill>
              <a:latin typeface="+mn-ea"/>
            </a:endParaRPr>
          </a:p>
          <a:p>
            <a:pPr algn="just">
              <a:lnSpc>
                <a:spcPct val="120000"/>
              </a:lnSpc>
              <a:spcAft>
                <a:spcPts val="600"/>
              </a:spcAft>
            </a:pPr>
            <a:r>
              <a:rPr lang="zh-CN" altLang="en-US" sz="1600" dirty="0">
                <a:solidFill>
                  <a:schemeClr val="tx1">
                    <a:lumMod val="75000"/>
                    <a:lumOff val="25000"/>
                  </a:schemeClr>
                </a:solidFill>
                <a:latin typeface="+mn-ea"/>
              </a:rPr>
              <a:t>财产转让所得应纳税额的计算公式为：</a:t>
            </a:r>
          </a:p>
          <a:p>
            <a:pPr algn="just">
              <a:lnSpc>
                <a:spcPct val="120000"/>
              </a:lnSpc>
              <a:spcAft>
                <a:spcPts val="600"/>
              </a:spcAft>
            </a:pPr>
            <a:r>
              <a:rPr lang="zh-CN" altLang="en-US" sz="1600" b="1" dirty="0">
                <a:solidFill>
                  <a:schemeClr val="tx1">
                    <a:lumMod val="75000"/>
                    <a:lumOff val="25000"/>
                  </a:schemeClr>
                </a:solidFill>
                <a:latin typeface="+mn-ea"/>
              </a:rPr>
              <a:t>应纳税额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应纳税所得额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适用税率</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（收入总额－财产原值－合理费用）</a:t>
            </a:r>
            <a:r>
              <a:rPr lang="en-US" altLang="zh-CN" sz="1600" b="1" dirty="0">
                <a:solidFill>
                  <a:schemeClr val="tx1">
                    <a:lumMod val="75000"/>
                    <a:lumOff val="25000"/>
                  </a:schemeClr>
                </a:solidFill>
                <a:latin typeface="+mn-ea"/>
              </a:rPr>
              <a:t>×20%</a:t>
            </a:r>
          </a:p>
          <a:p>
            <a:pPr algn="just">
              <a:lnSpc>
                <a:spcPct val="120000"/>
              </a:lnSpc>
              <a:spcAft>
                <a:spcPts val="600"/>
              </a:spcAft>
            </a:pPr>
            <a:r>
              <a:rPr lang="zh-CN" altLang="en-US" sz="1600" b="1" dirty="0">
                <a:solidFill>
                  <a:schemeClr val="tx1">
                    <a:lumMod val="75000"/>
                    <a:lumOff val="25000"/>
                  </a:schemeClr>
                </a:solidFill>
                <a:latin typeface="+mn-ea"/>
              </a:rPr>
              <a:t>（三）利息、股息、红利所得和偶然所得应纳税额的计算</a:t>
            </a:r>
          </a:p>
          <a:p>
            <a:pPr algn="just">
              <a:lnSpc>
                <a:spcPct val="120000"/>
              </a:lnSpc>
              <a:spcAft>
                <a:spcPts val="600"/>
              </a:spcAft>
            </a:pPr>
            <a:r>
              <a:rPr lang="zh-CN" altLang="en-US" sz="1600" dirty="0">
                <a:solidFill>
                  <a:schemeClr val="tx1">
                    <a:lumMod val="75000"/>
                    <a:lumOff val="25000"/>
                  </a:schemeClr>
                </a:solidFill>
                <a:latin typeface="+mn-ea"/>
              </a:rPr>
              <a:t>利息、股息、红利所得和偶然所得应纳税额的计算公式为：</a:t>
            </a:r>
          </a:p>
          <a:p>
            <a:pPr algn="just">
              <a:lnSpc>
                <a:spcPct val="120000"/>
              </a:lnSpc>
              <a:spcAft>
                <a:spcPts val="600"/>
              </a:spcAft>
            </a:pPr>
            <a:r>
              <a:rPr lang="zh-CN" altLang="en-US" sz="1600" b="1" dirty="0">
                <a:solidFill>
                  <a:schemeClr val="tx1">
                    <a:lumMod val="75000"/>
                    <a:lumOff val="25000"/>
                  </a:schemeClr>
                </a:solidFill>
                <a:latin typeface="+mn-ea"/>
              </a:rPr>
              <a:t>应纳税额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应纳税所得额</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适用税率</a:t>
            </a: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每次收入额</a:t>
            </a:r>
            <a:r>
              <a:rPr lang="en-US" altLang="zh-CN" sz="1600" b="1" dirty="0">
                <a:solidFill>
                  <a:schemeClr val="tx1">
                    <a:lumMod val="75000"/>
                    <a:lumOff val="25000"/>
                  </a:schemeClr>
                </a:solidFill>
                <a:latin typeface="+mn-ea"/>
              </a:rPr>
              <a:t>×20%</a:t>
            </a:r>
          </a:p>
          <a:p>
            <a:pPr algn="just">
              <a:lnSpc>
                <a:spcPct val="120000"/>
              </a:lnSpc>
              <a:spcAft>
                <a:spcPts val="600"/>
              </a:spcAft>
            </a:pPr>
            <a:endParaRPr lang="zh-CN" altLang="en-US" sz="1600" b="1" dirty="0">
              <a:solidFill>
                <a:schemeClr val="tx1">
                  <a:lumMod val="75000"/>
                  <a:lumOff val="25000"/>
                </a:schemeClr>
              </a:solidFill>
              <a:latin typeface="+mn-ea"/>
            </a:endParaRPr>
          </a:p>
          <a:p>
            <a:pPr algn="just">
              <a:lnSpc>
                <a:spcPct val="120000"/>
              </a:lnSpc>
              <a:spcAft>
                <a:spcPts val="600"/>
              </a:spcAft>
            </a:pPr>
            <a:endParaRPr lang="zh-CN" altLang="en-US" sz="1600" b="1" dirty="0">
              <a:solidFill>
                <a:schemeClr val="tx1">
                  <a:lumMod val="75000"/>
                  <a:lumOff val="25000"/>
                </a:schemeClr>
              </a:solidFill>
              <a:latin typeface="+mn-ea"/>
            </a:endParaRPr>
          </a:p>
          <a:p>
            <a:pPr algn="just">
              <a:lnSpc>
                <a:spcPct val="120000"/>
              </a:lnSpc>
              <a:spcAft>
                <a:spcPts val="600"/>
              </a:spcAft>
            </a:pP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117668998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4D1A80-7648-EDA2-5E3E-27665D3B22E0}"/>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B64C5A80-63DF-EF68-6EB6-B85DE1A5F794}"/>
              </a:ext>
            </a:extLst>
          </p:cNvPr>
          <p:cNvGrpSpPr/>
          <p:nvPr/>
        </p:nvGrpSpPr>
        <p:grpSpPr>
          <a:xfrm>
            <a:off x="1145002" y="1249593"/>
            <a:ext cx="1788430" cy="1788430"/>
            <a:chOff x="4240335" y="3008435"/>
            <a:chExt cx="3711332" cy="3711332"/>
          </a:xfrm>
        </p:grpSpPr>
        <p:sp>
          <p:nvSpPr>
            <p:cNvPr id="3" name="椭圆 2">
              <a:extLst>
                <a:ext uri="{FF2B5EF4-FFF2-40B4-BE49-F238E27FC236}">
                  <a16:creationId xmlns:a16="http://schemas.microsoft.com/office/drawing/2014/main" id="{D021C305-83C1-C453-F15F-977E058754B9}"/>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a:extLst>
                <a:ext uri="{FF2B5EF4-FFF2-40B4-BE49-F238E27FC236}">
                  <a16:creationId xmlns:a16="http://schemas.microsoft.com/office/drawing/2014/main" id="{6DA087DD-D15C-E92A-AB8C-6E511F723AE5}"/>
                </a:ext>
              </a:extLst>
            </p:cNvPr>
            <p:cNvGrpSpPr/>
            <p:nvPr/>
          </p:nvGrpSpPr>
          <p:grpSpPr>
            <a:xfrm>
              <a:off x="4710169" y="3478269"/>
              <a:ext cx="2771663" cy="2771663"/>
              <a:chOff x="2193191" y="1899415"/>
              <a:chExt cx="2421376" cy="2421376"/>
            </a:xfrm>
            <a:effectLst/>
          </p:grpSpPr>
          <p:sp>
            <p:nvSpPr>
              <p:cNvPr id="5" name="椭圆 4">
                <a:extLst>
                  <a:ext uri="{FF2B5EF4-FFF2-40B4-BE49-F238E27FC236}">
                    <a16:creationId xmlns:a16="http://schemas.microsoft.com/office/drawing/2014/main" id="{39AB06B7-5330-5ED2-D906-3D1D985991FC}"/>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a:extLst>
                  <a:ext uri="{FF2B5EF4-FFF2-40B4-BE49-F238E27FC236}">
                    <a16:creationId xmlns:a16="http://schemas.microsoft.com/office/drawing/2014/main" id="{15FF1B90-9A90-F3DF-8B45-FB6E86EE6D07}"/>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a:extLst>
              <a:ext uri="{FF2B5EF4-FFF2-40B4-BE49-F238E27FC236}">
                <a16:creationId xmlns:a16="http://schemas.microsoft.com/office/drawing/2014/main" id="{AD366E29-BE0E-4B46-B504-AC2F49730453}"/>
              </a:ext>
            </a:extLst>
          </p:cNvPr>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a:extLst>
              <a:ext uri="{FF2B5EF4-FFF2-40B4-BE49-F238E27FC236}">
                <a16:creationId xmlns:a16="http://schemas.microsoft.com/office/drawing/2014/main" id="{CE576697-51E8-DB78-42D5-31D44ACD28F9}"/>
              </a:ext>
            </a:extLst>
          </p:cNvPr>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a:extLst>
              <a:ext uri="{FF2B5EF4-FFF2-40B4-BE49-F238E27FC236}">
                <a16:creationId xmlns:a16="http://schemas.microsoft.com/office/drawing/2014/main" id="{BE736313-A81F-A5CC-9CAC-DFB4D3297645}"/>
              </a:ext>
            </a:extLst>
          </p:cNvPr>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05</a:t>
            </a:r>
            <a:endParaRPr lang="zh-CN" altLang="en-US" sz="7200" dirty="0">
              <a:solidFill>
                <a:srgbClr val="0070C0"/>
              </a:solidFill>
              <a:latin typeface="Impact" panose="020B0806030902050204" pitchFamily="34" charset="0"/>
            </a:endParaRPr>
          </a:p>
        </p:txBody>
      </p:sp>
      <p:sp>
        <p:nvSpPr>
          <p:cNvPr id="18" name="文本框 17">
            <a:extLst>
              <a:ext uri="{FF2B5EF4-FFF2-40B4-BE49-F238E27FC236}">
                <a16:creationId xmlns:a16="http://schemas.microsoft.com/office/drawing/2014/main" id="{DE67CBE5-2A09-BBDB-2069-9E04D38F9B96}"/>
              </a:ext>
            </a:extLst>
          </p:cNvPr>
          <p:cNvSpPr txBox="1"/>
          <p:nvPr/>
        </p:nvSpPr>
        <p:spPr>
          <a:xfrm>
            <a:off x="2820733" y="2768094"/>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征收管理</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a:extLst>
              <a:ext uri="{FF2B5EF4-FFF2-40B4-BE49-F238E27FC236}">
                <a16:creationId xmlns:a16="http://schemas.microsoft.com/office/drawing/2014/main" id="{ACA898B1-6D6F-55A4-140B-5307C8C36656}"/>
              </a:ext>
            </a:extLst>
          </p:cNvPr>
          <p:cNvGrpSpPr/>
          <p:nvPr/>
        </p:nvGrpSpPr>
        <p:grpSpPr>
          <a:xfrm>
            <a:off x="1808118" y="1956295"/>
            <a:ext cx="518562" cy="353252"/>
            <a:chOff x="4895160" y="4287159"/>
            <a:chExt cx="571418" cy="389258"/>
          </a:xfrm>
          <a:solidFill>
            <a:srgbClr val="0070C0"/>
          </a:solidFill>
        </p:grpSpPr>
        <p:sp>
          <p:nvSpPr>
            <p:cNvPr id="30" name="Freeform 327">
              <a:extLst>
                <a:ext uri="{FF2B5EF4-FFF2-40B4-BE49-F238E27FC236}">
                  <a16:creationId xmlns:a16="http://schemas.microsoft.com/office/drawing/2014/main" id="{B7263F4D-5C4B-98CA-170E-7CCB6E63A6FF}"/>
                </a:ext>
              </a:extLst>
            </p:cNvPr>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a:extLst>
                <a:ext uri="{FF2B5EF4-FFF2-40B4-BE49-F238E27FC236}">
                  <a16:creationId xmlns:a16="http://schemas.microsoft.com/office/drawing/2014/main" id="{BB7B2D30-6FAB-0418-EB67-CEC3CCF6DB67}"/>
                </a:ext>
              </a:extLst>
            </p:cNvPr>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a:extLst>
                <a:ext uri="{FF2B5EF4-FFF2-40B4-BE49-F238E27FC236}">
                  <a16:creationId xmlns:a16="http://schemas.microsoft.com/office/drawing/2014/main" id="{AE43D527-755C-2612-6C40-550444084FD5}"/>
                </a:ext>
              </a:extLst>
            </p:cNvPr>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a:extLst>
                <a:ext uri="{FF2B5EF4-FFF2-40B4-BE49-F238E27FC236}">
                  <a16:creationId xmlns:a16="http://schemas.microsoft.com/office/drawing/2014/main" id="{17EFAB56-EF33-57DA-93BD-E87E5C7F66F6}"/>
                </a:ext>
              </a:extLst>
            </p:cNvPr>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a:extLst>
                <a:ext uri="{FF2B5EF4-FFF2-40B4-BE49-F238E27FC236}">
                  <a16:creationId xmlns:a16="http://schemas.microsoft.com/office/drawing/2014/main" id="{9CA1AF0F-7747-B05D-A93D-51DD17CD7A27}"/>
                </a:ext>
              </a:extLst>
            </p:cNvPr>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a:extLst>
                <a:ext uri="{FF2B5EF4-FFF2-40B4-BE49-F238E27FC236}">
                  <a16:creationId xmlns:a16="http://schemas.microsoft.com/office/drawing/2014/main" id="{C6381811-908C-37F0-1F11-49A0B798B97B}"/>
                </a:ext>
              </a:extLst>
            </p:cNvPr>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a:extLst>
                <a:ext uri="{FF2B5EF4-FFF2-40B4-BE49-F238E27FC236}">
                  <a16:creationId xmlns:a16="http://schemas.microsoft.com/office/drawing/2014/main" id="{4EB6741E-B53E-4ABF-F78F-4DB989F241A4}"/>
                </a:ext>
              </a:extLst>
            </p:cNvPr>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a:extLst>
                <a:ext uri="{FF2B5EF4-FFF2-40B4-BE49-F238E27FC236}">
                  <a16:creationId xmlns:a16="http://schemas.microsoft.com/office/drawing/2014/main" id="{CDE1B7E8-306F-8815-1310-7FF8DEACBA20}"/>
                </a:ext>
              </a:extLst>
            </p:cNvPr>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a:extLst>
                <a:ext uri="{FF2B5EF4-FFF2-40B4-BE49-F238E27FC236}">
                  <a16:creationId xmlns:a16="http://schemas.microsoft.com/office/drawing/2014/main" id="{D98A4426-AA50-2848-E9C1-C4602B281167}"/>
                </a:ext>
              </a:extLst>
            </p:cNvPr>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141360599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FC37D6-1AFF-CF35-9FA9-70D7F1659DE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6E4AF09-FB22-CC1A-0CCA-D7DFC8AF1B43}"/>
              </a:ext>
            </a:extLst>
          </p:cNvPr>
          <p:cNvSpPr txBox="1"/>
          <p:nvPr/>
        </p:nvSpPr>
        <p:spPr>
          <a:xfrm>
            <a:off x="1" y="304800"/>
            <a:ext cx="8809702"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一、自行申报纳税</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9AC5BA5-FD5F-DD66-4590-B9621B3F8B39}"/>
              </a:ext>
            </a:extLst>
          </p:cNvPr>
          <p:cNvSpPr txBox="1">
            <a:spLocks/>
          </p:cNvSpPr>
          <p:nvPr/>
        </p:nvSpPr>
        <p:spPr>
          <a:xfrm>
            <a:off x="612001" y="972002"/>
            <a:ext cx="7920012" cy="3840667"/>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mn-ea"/>
              </a:rPr>
              <a:t>自行申报纳税，是由纳税人自行在税法规定的纳税期限内，向税务机关申报取得的应税所得项目和数额，如实填写个人所得税纳税申报表，并按照税法规定计算应纳税额，据此缴纳个人所得税的一种方法。</a:t>
            </a:r>
          </a:p>
          <a:p>
            <a:pPr algn="just">
              <a:lnSpc>
                <a:spcPct val="120000"/>
              </a:lnSpc>
              <a:spcAft>
                <a:spcPts val="600"/>
              </a:spcAft>
            </a:pPr>
            <a:r>
              <a:rPr lang="zh-CN" altLang="en-US" sz="1600" b="1" dirty="0">
                <a:solidFill>
                  <a:schemeClr val="tx1">
                    <a:lumMod val="75000"/>
                    <a:lumOff val="25000"/>
                  </a:schemeClr>
                </a:solidFill>
                <a:latin typeface="+mn-ea"/>
              </a:rPr>
              <a:t>（一）有下列情形之一的，纳税人应当依法办理纳税申报</a:t>
            </a:r>
          </a:p>
          <a:p>
            <a:pPr algn="just">
              <a:lnSpc>
                <a:spcPct val="120000"/>
              </a:lnSpc>
              <a:spcAft>
                <a:spcPts val="600"/>
              </a:spcAft>
            </a:pPr>
            <a:r>
              <a:rPr lang="en-US" altLang="zh-CN" sz="1600" b="1" dirty="0">
                <a:solidFill>
                  <a:schemeClr val="tx1">
                    <a:lumMod val="75000"/>
                    <a:lumOff val="25000"/>
                  </a:schemeClr>
                </a:solidFill>
                <a:latin typeface="+mn-ea"/>
              </a:rPr>
              <a:t>1</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取得综合所得需要办理汇算清缴。</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取得应税所得没有扣缴义务人。</a:t>
            </a:r>
          </a:p>
          <a:p>
            <a:pPr algn="just">
              <a:lnSpc>
                <a:spcPct val="120000"/>
              </a:lnSpc>
              <a:spcAft>
                <a:spcPts val="600"/>
              </a:spcAft>
            </a:pP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取得应税所得，扣缴义务人未扣缴税款。</a:t>
            </a:r>
          </a:p>
          <a:p>
            <a:pPr algn="just">
              <a:lnSpc>
                <a:spcPct val="120000"/>
              </a:lnSpc>
              <a:spcAft>
                <a:spcPts val="600"/>
              </a:spcAft>
            </a:pPr>
            <a:r>
              <a:rPr lang="en-US" altLang="zh-CN" sz="1600" dirty="0">
                <a:solidFill>
                  <a:schemeClr val="tx1">
                    <a:lumMod val="75000"/>
                    <a:lumOff val="25000"/>
                  </a:schemeClr>
                </a:solidFill>
                <a:latin typeface="+mn-ea"/>
              </a:rPr>
              <a:t>4.</a:t>
            </a:r>
            <a:r>
              <a:rPr lang="zh-CN" altLang="en-US" sz="1600" dirty="0">
                <a:solidFill>
                  <a:schemeClr val="tx1">
                    <a:lumMod val="75000"/>
                    <a:lumOff val="25000"/>
                  </a:schemeClr>
                </a:solidFill>
                <a:latin typeface="+mn-ea"/>
              </a:rPr>
              <a:t>取得境外所得。</a:t>
            </a:r>
          </a:p>
          <a:p>
            <a:pPr algn="just">
              <a:lnSpc>
                <a:spcPct val="120000"/>
              </a:lnSpc>
              <a:spcAft>
                <a:spcPts val="600"/>
              </a:spcAft>
            </a:pP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因移居境外注销中国户籍。</a:t>
            </a:r>
          </a:p>
          <a:p>
            <a:pPr algn="just">
              <a:lnSpc>
                <a:spcPct val="120000"/>
              </a:lnSpc>
              <a:spcAft>
                <a:spcPts val="600"/>
              </a:spcAft>
            </a:pPr>
            <a:r>
              <a:rPr lang="en-US" altLang="zh-CN" sz="1600" dirty="0">
                <a:solidFill>
                  <a:schemeClr val="tx1">
                    <a:lumMod val="75000"/>
                    <a:lumOff val="25000"/>
                  </a:schemeClr>
                </a:solidFill>
                <a:latin typeface="+mn-ea"/>
              </a:rPr>
              <a:t>6.</a:t>
            </a:r>
            <a:r>
              <a:rPr lang="zh-CN" altLang="en-US" sz="1600" dirty="0">
                <a:solidFill>
                  <a:schemeClr val="tx1">
                    <a:lumMod val="75000"/>
                    <a:lumOff val="25000"/>
                  </a:schemeClr>
                </a:solidFill>
                <a:latin typeface="+mn-ea"/>
              </a:rPr>
              <a:t>非居民个人在中国境内从两处以上取得工资、薪金所得。</a:t>
            </a:r>
          </a:p>
          <a:p>
            <a:pPr algn="just">
              <a:lnSpc>
                <a:spcPct val="120000"/>
              </a:lnSpc>
              <a:spcAft>
                <a:spcPts val="600"/>
              </a:spcAft>
            </a:pPr>
            <a:r>
              <a:rPr lang="en-US" altLang="zh-CN" sz="1600" dirty="0">
                <a:solidFill>
                  <a:schemeClr val="tx1">
                    <a:lumMod val="75000"/>
                    <a:lumOff val="25000"/>
                  </a:schemeClr>
                </a:solidFill>
                <a:latin typeface="+mn-ea"/>
              </a:rPr>
              <a:t>7.</a:t>
            </a:r>
            <a:r>
              <a:rPr lang="zh-CN" altLang="en-US" sz="1600" dirty="0">
                <a:solidFill>
                  <a:schemeClr val="tx1">
                    <a:lumMod val="75000"/>
                    <a:lumOff val="25000"/>
                  </a:schemeClr>
                </a:solidFill>
                <a:latin typeface="+mn-ea"/>
              </a:rPr>
              <a:t>国务院规定的其他情形</a:t>
            </a:r>
            <a:r>
              <a:rPr lang="zh-CN" altLang="en-US" sz="1600" b="1" dirty="0">
                <a:solidFill>
                  <a:schemeClr val="tx1">
                    <a:lumMod val="75000"/>
                    <a:lumOff val="25000"/>
                  </a:schemeClr>
                </a:solidFill>
                <a:latin typeface="+mn-ea"/>
              </a:rPr>
              <a:t>。</a:t>
            </a:r>
          </a:p>
        </p:txBody>
      </p:sp>
    </p:spTree>
    <p:extLst>
      <p:ext uri="{BB962C8B-B14F-4D97-AF65-F5344CB8AC3E}">
        <p14:creationId xmlns:p14="http://schemas.microsoft.com/office/powerpoint/2010/main" val="123016520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9A7E72-440F-411F-DE75-0A00B5BDDC2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ABA7492-5176-46E7-DDAB-3B904765C3F3}"/>
              </a:ext>
            </a:extLst>
          </p:cNvPr>
          <p:cNvSpPr txBox="1"/>
          <p:nvPr/>
        </p:nvSpPr>
        <p:spPr>
          <a:xfrm>
            <a:off x="1" y="304800"/>
            <a:ext cx="8809702"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一、自行申报纳税</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3D90F8F-3C1B-0E42-5931-F31BF51A734A}"/>
              </a:ext>
            </a:extLst>
          </p:cNvPr>
          <p:cNvSpPr txBox="1">
            <a:spLocks/>
          </p:cNvSpPr>
          <p:nvPr/>
        </p:nvSpPr>
        <p:spPr>
          <a:xfrm>
            <a:off x="612001" y="972002"/>
            <a:ext cx="7920012" cy="2800382"/>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mn-ea"/>
              </a:rPr>
              <a:t>（二）取得综合所得需要办理汇算清缴的纳税申报</a:t>
            </a:r>
          </a:p>
          <a:p>
            <a:pPr algn="just">
              <a:lnSpc>
                <a:spcPct val="120000"/>
              </a:lnSpc>
              <a:spcAft>
                <a:spcPts val="600"/>
              </a:spcAft>
            </a:pPr>
            <a:r>
              <a:rPr lang="zh-CN" altLang="en-US" sz="1600" dirty="0">
                <a:solidFill>
                  <a:schemeClr val="tx1">
                    <a:lumMod val="75000"/>
                    <a:lumOff val="25000"/>
                  </a:schemeClr>
                </a:solidFill>
                <a:latin typeface="+mn-ea"/>
              </a:rPr>
              <a:t>取得综合所得且符合下列情形之一的纳税人，应当依法办理汇算清缴：</a:t>
            </a: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从两处以上取得综合所得，且综合所得年收入额减除专项扣除后的余额超过</a:t>
            </a:r>
            <a:r>
              <a:rPr lang="en-US" altLang="zh-CN" sz="1600" dirty="0">
                <a:solidFill>
                  <a:schemeClr val="tx1">
                    <a:lumMod val="75000"/>
                    <a:lumOff val="25000"/>
                  </a:schemeClr>
                </a:solidFill>
                <a:latin typeface="+mn-ea"/>
              </a:rPr>
              <a:t>60 000</a:t>
            </a:r>
            <a:r>
              <a:rPr lang="zh-CN" altLang="en-US" sz="1600" dirty="0">
                <a:solidFill>
                  <a:schemeClr val="tx1">
                    <a:lumMod val="75000"/>
                    <a:lumOff val="25000"/>
                  </a:schemeClr>
                </a:solidFill>
                <a:latin typeface="+mn-ea"/>
              </a:rPr>
              <a:t>元。</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取得劳务报酬所得、稿酬所得、特许权使用费所得中一项或者多项所得，且综合所得年收入额减除专项扣除的余额超过</a:t>
            </a:r>
            <a:r>
              <a:rPr lang="en-US" altLang="zh-CN" sz="1600" dirty="0">
                <a:solidFill>
                  <a:schemeClr val="tx1">
                    <a:lumMod val="75000"/>
                    <a:lumOff val="25000"/>
                  </a:schemeClr>
                </a:solidFill>
                <a:latin typeface="+mn-ea"/>
              </a:rPr>
              <a:t>60 000</a:t>
            </a:r>
            <a:r>
              <a:rPr lang="zh-CN" altLang="en-US" sz="1600" dirty="0">
                <a:solidFill>
                  <a:schemeClr val="tx1">
                    <a:lumMod val="75000"/>
                    <a:lumOff val="25000"/>
                  </a:schemeClr>
                </a:solidFill>
                <a:latin typeface="+mn-ea"/>
              </a:rPr>
              <a:t>元。</a:t>
            </a:r>
          </a:p>
          <a:p>
            <a:pPr algn="just">
              <a:lnSpc>
                <a:spcPct val="120000"/>
              </a:lnSpc>
              <a:spcAft>
                <a:spcPts val="600"/>
              </a:spcAft>
            </a:pP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纳税年度内预缴税额低于应纳税额。</a:t>
            </a:r>
          </a:p>
          <a:p>
            <a:pPr algn="just">
              <a:lnSpc>
                <a:spcPct val="120000"/>
              </a:lnSpc>
              <a:spcAft>
                <a:spcPts val="600"/>
              </a:spcAft>
            </a:pPr>
            <a:r>
              <a:rPr lang="en-US" altLang="zh-CN" sz="1600" dirty="0">
                <a:solidFill>
                  <a:schemeClr val="tx1">
                    <a:lumMod val="75000"/>
                    <a:lumOff val="25000"/>
                  </a:schemeClr>
                </a:solidFill>
                <a:latin typeface="+mn-ea"/>
              </a:rPr>
              <a:t>4.</a:t>
            </a:r>
            <a:r>
              <a:rPr lang="zh-CN" altLang="en-US" sz="1600" dirty="0">
                <a:solidFill>
                  <a:schemeClr val="tx1">
                    <a:lumMod val="75000"/>
                    <a:lumOff val="25000"/>
                  </a:schemeClr>
                </a:solidFill>
                <a:latin typeface="+mn-ea"/>
              </a:rPr>
              <a:t>纳税人申请退税</a:t>
            </a:r>
            <a:r>
              <a:rPr lang="zh-CN" altLang="en-US" sz="1600" b="1" dirty="0">
                <a:solidFill>
                  <a:schemeClr val="tx1">
                    <a:lumMod val="75000"/>
                    <a:lumOff val="25000"/>
                  </a:schemeClr>
                </a:solidFill>
                <a:latin typeface="+mn-ea"/>
              </a:rPr>
              <a:t>。</a:t>
            </a:r>
          </a:p>
          <a:p>
            <a:pPr algn="just">
              <a:lnSpc>
                <a:spcPct val="120000"/>
              </a:lnSpc>
              <a:spcAft>
                <a:spcPts val="600"/>
              </a:spcAft>
            </a:pPr>
            <a:endParaRPr lang="zh-CN" altLang="en-US" sz="1600" b="1" dirty="0">
              <a:solidFill>
                <a:schemeClr val="tx1">
                  <a:lumMod val="75000"/>
                  <a:lumOff val="25000"/>
                </a:schemeClr>
              </a:solidFill>
              <a:latin typeface="+mn-ea"/>
            </a:endParaRPr>
          </a:p>
        </p:txBody>
      </p:sp>
    </p:spTree>
    <p:extLst>
      <p:ext uri="{BB962C8B-B14F-4D97-AF65-F5344CB8AC3E}">
        <p14:creationId xmlns:p14="http://schemas.microsoft.com/office/powerpoint/2010/main" val="236340979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D7DC4-3903-BD0A-DD22-F7115EBF11D4}"/>
            </a:ext>
          </a:extLst>
        </p:cNvPr>
        <p:cNvGrpSpPr/>
        <p:nvPr/>
      </p:nvGrpSpPr>
      <p:grpSpPr>
        <a:xfrm>
          <a:off x="0" y="0"/>
          <a:ext cx="0" cy="0"/>
          <a:chOff x="0" y="0"/>
          <a:chExt cx="0" cy="0"/>
        </a:xfrm>
      </p:grpSpPr>
      <p:sp>
        <p:nvSpPr>
          <p:cNvPr id="2" name="文本框 17">
            <a:extLst>
              <a:ext uri="{FF2B5EF4-FFF2-40B4-BE49-F238E27FC236}">
                <a16:creationId xmlns:a16="http://schemas.microsoft.com/office/drawing/2014/main" id="{8DD08C4B-E98F-7353-D1FF-54CC05F68FFD}"/>
              </a:ext>
            </a:extLst>
          </p:cNvPr>
          <p:cNvSpPr txBox="1"/>
          <p:nvPr/>
        </p:nvSpPr>
        <p:spPr bwMode="auto">
          <a:xfrm>
            <a:off x="612000" y="972000"/>
            <a:ext cx="7920000" cy="2484911"/>
          </a:xfrm>
          <a:prstGeom prst="rect">
            <a:avLst/>
          </a:prstGeom>
          <a:noFill/>
        </p:spPr>
        <p:txBody>
          <a:bodyPr wrap="square" lIns="68580" tIns="34290" rIns="68580" bIns="34290">
            <a:spAutoFit/>
          </a:bodyPr>
          <a:lstStyle/>
          <a:p>
            <a:pPr>
              <a:lnSpc>
                <a:spcPct val="120000"/>
              </a:lnSpc>
              <a:spcAft>
                <a:spcPts val="600"/>
              </a:spcAft>
              <a:defRPr/>
            </a:pP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学习目标</a:t>
            </a:r>
            <a:r>
              <a:rPr lang="en-US" altLang="zh-CN" sz="1600" b="1"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通过本章学习，理解个人所得税的纳税义务人、征税范围、税率，掌握个人所得税应纳税额的计算，了解应纳税额计算中的特殊问题处理以及税收优惠及征收管理。</a:t>
            </a:r>
          </a:p>
          <a:p>
            <a:pPr>
              <a:lnSpc>
                <a:spcPct val="120000"/>
              </a:lnSpc>
              <a:spcAft>
                <a:spcPts val="600"/>
              </a:spcAft>
              <a:defRPr/>
            </a:pPr>
            <a:r>
              <a:rPr lang="en-US" altLang="zh-CN" sz="1600" b="1"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思政目标</a:t>
            </a:r>
            <a:r>
              <a:rPr lang="en-US" altLang="zh-CN" sz="1600" b="1"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社会主义核心价值观在个人层面提出了“爱国、敬业、诚信、友善”的要求，依法纳税不仅是公民和企业的基本义务，更是践行社会主义核心价值观的重要体现。本章以</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浙江省杭州市税务部门依法对黄薇偷逃税案件进行处理</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为思政案例，通过分析黄薇偷逃税案件的处理结果，强化学生依法纳税的意识，树立正确的财富观和社会责任感，明白“依法纳税，人人有责”的道理。</a:t>
            </a:r>
          </a:p>
        </p:txBody>
      </p:sp>
    </p:spTree>
    <p:extLst>
      <p:ext uri="{BB962C8B-B14F-4D97-AF65-F5344CB8AC3E}">
        <p14:creationId xmlns:p14="http://schemas.microsoft.com/office/powerpoint/2010/main" val="301494206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082C6B-C2E6-1613-89EC-2E701982CC0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E877CFE-B33C-9C26-87C2-B7BF21F2E529}"/>
              </a:ext>
            </a:extLst>
          </p:cNvPr>
          <p:cNvSpPr txBox="1"/>
          <p:nvPr/>
        </p:nvSpPr>
        <p:spPr>
          <a:xfrm>
            <a:off x="1" y="304800"/>
            <a:ext cx="8809702"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一、自行申报纳税</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D2E4B25-C2C4-1714-E99C-620EB2994320}"/>
              </a:ext>
            </a:extLst>
          </p:cNvPr>
          <p:cNvSpPr txBox="1">
            <a:spLocks/>
          </p:cNvSpPr>
          <p:nvPr/>
        </p:nvSpPr>
        <p:spPr>
          <a:xfrm>
            <a:off x="612001" y="972002"/>
            <a:ext cx="7920012" cy="2492605"/>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mn-ea"/>
              </a:rPr>
              <a:t>（三）取得经营所得的纳税申报</a:t>
            </a:r>
          </a:p>
          <a:p>
            <a:pPr algn="just">
              <a:lnSpc>
                <a:spcPct val="120000"/>
              </a:lnSpc>
              <a:spcAft>
                <a:spcPts val="600"/>
              </a:spcAft>
            </a:pPr>
            <a:r>
              <a:rPr lang="zh-CN" altLang="en-US" sz="1600" dirty="0">
                <a:solidFill>
                  <a:schemeClr val="tx1">
                    <a:lumMod val="75000"/>
                    <a:lumOff val="25000"/>
                  </a:schemeClr>
                </a:solidFill>
                <a:latin typeface="+mn-ea"/>
              </a:rPr>
              <a:t>纳税人取得经营所得，按年计算个人所得税，由纳税人在月度或季度终了后</a:t>
            </a:r>
            <a:r>
              <a:rPr lang="en-US" altLang="zh-CN" sz="1600" dirty="0">
                <a:solidFill>
                  <a:schemeClr val="tx1">
                    <a:lumMod val="75000"/>
                    <a:lumOff val="25000"/>
                  </a:schemeClr>
                </a:solidFill>
                <a:latin typeface="+mn-ea"/>
              </a:rPr>
              <a:t>15</a:t>
            </a:r>
            <a:r>
              <a:rPr lang="zh-CN" altLang="en-US" sz="1600" dirty="0">
                <a:solidFill>
                  <a:schemeClr val="tx1">
                    <a:lumMod val="75000"/>
                    <a:lumOff val="25000"/>
                  </a:schemeClr>
                </a:solidFill>
                <a:latin typeface="+mn-ea"/>
              </a:rPr>
              <a:t>日内，向经营管理所在地主管税务机关办理预缴纳税申报，并报送</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个人所得税经营所得纳税申报表（</a:t>
            </a:r>
            <a:r>
              <a:rPr lang="en-US" altLang="zh-CN" sz="1600" dirty="0">
                <a:solidFill>
                  <a:schemeClr val="tx1">
                    <a:lumMod val="75000"/>
                    <a:lumOff val="25000"/>
                  </a:schemeClr>
                </a:solidFill>
                <a:latin typeface="+mn-ea"/>
              </a:rPr>
              <a:t>A</a:t>
            </a:r>
            <a:r>
              <a:rPr lang="zh-CN" altLang="en-US" sz="1600" dirty="0">
                <a:solidFill>
                  <a:schemeClr val="tx1">
                    <a:lumMod val="75000"/>
                    <a:lumOff val="25000"/>
                  </a:schemeClr>
                </a:solidFill>
                <a:latin typeface="+mn-ea"/>
              </a:rPr>
              <a:t>表）</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。在取得所得的次年</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月</a:t>
            </a:r>
            <a:r>
              <a:rPr lang="en-US" altLang="zh-CN" sz="1600" dirty="0">
                <a:solidFill>
                  <a:schemeClr val="tx1">
                    <a:lumMod val="75000"/>
                    <a:lumOff val="25000"/>
                  </a:schemeClr>
                </a:solidFill>
                <a:latin typeface="+mn-ea"/>
              </a:rPr>
              <a:t>31</a:t>
            </a:r>
            <a:r>
              <a:rPr lang="zh-CN" altLang="en-US" sz="1600" dirty="0">
                <a:solidFill>
                  <a:schemeClr val="tx1">
                    <a:lumMod val="75000"/>
                    <a:lumOff val="25000"/>
                  </a:schemeClr>
                </a:solidFill>
                <a:latin typeface="+mn-ea"/>
              </a:rPr>
              <a:t>日前，向经营管理所在地主管税务机关办理汇算清缴，并报送</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个人所得税经营所得纳税申报表（</a:t>
            </a:r>
            <a:r>
              <a:rPr lang="en-US" altLang="zh-CN" sz="1600" dirty="0">
                <a:solidFill>
                  <a:schemeClr val="tx1">
                    <a:lumMod val="75000"/>
                    <a:lumOff val="25000"/>
                  </a:schemeClr>
                </a:solidFill>
                <a:latin typeface="+mn-ea"/>
              </a:rPr>
              <a:t>B</a:t>
            </a:r>
            <a:r>
              <a:rPr lang="zh-CN" altLang="en-US" sz="1600" dirty="0">
                <a:solidFill>
                  <a:schemeClr val="tx1">
                    <a:lumMod val="75000"/>
                    <a:lumOff val="25000"/>
                  </a:schemeClr>
                </a:solidFill>
                <a:latin typeface="+mn-ea"/>
              </a:rPr>
              <a:t>表）</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；从两处以上取得经营所得的，选择向其中一处经营管理所在地主管税务机关办理年度汇总申报，并报送</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个人所得税经营所得纳税申报表（</a:t>
            </a:r>
            <a:r>
              <a:rPr lang="en-US" altLang="zh-CN" sz="1600" dirty="0">
                <a:solidFill>
                  <a:schemeClr val="tx1">
                    <a:lumMod val="75000"/>
                    <a:lumOff val="25000"/>
                  </a:schemeClr>
                </a:solidFill>
                <a:latin typeface="+mn-ea"/>
              </a:rPr>
              <a:t>C</a:t>
            </a:r>
            <a:r>
              <a:rPr lang="zh-CN" altLang="en-US" sz="1600" dirty="0">
                <a:solidFill>
                  <a:schemeClr val="tx1">
                    <a:lumMod val="75000"/>
                    <a:lumOff val="25000"/>
                  </a:schemeClr>
                </a:solidFill>
                <a:latin typeface="+mn-ea"/>
              </a:rPr>
              <a:t>表）</a:t>
            </a:r>
            <a:r>
              <a:rPr lang="en-US" altLang="zh-CN" sz="1600" dirty="0">
                <a:solidFill>
                  <a:schemeClr val="tx1">
                    <a:lumMod val="75000"/>
                    <a:lumOff val="25000"/>
                  </a:schemeClr>
                </a:solidFill>
                <a:latin typeface="+mn-ea"/>
              </a:rPr>
              <a:t>》</a:t>
            </a:r>
            <a:r>
              <a:rPr lang="zh-CN" altLang="en-US" sz="1600" b="1" dirty="0">
                <a:solidFill>
                  <a:schemeClr val="tx1">
                    <a:lumMod val="75000"/>
                    <a:lumOff val="25000"/>
                  </a:schemeClr>
                </a:solidFill>
                <a:latin typeface="+mn-ea"/>
              </a:rPr>
              <a:t>。</a:t>
            </a:r>
          </a:p>
          <a:p>
            <a:pPr algn="just">
              <a:lnSpc>
                <a:spcPct val="120000"/>
              </a:lnSpc>
              <a:spcAft>
                <a:spcPts val="600"/>
              </a:spcAft>
            </a:pPr>
            <a:endParaRPr lang="zh-CN" altLang="en-US" sz="1600" b="1" dirty="0">
              <a:solidFill>
                <a:schemeClr val="tx1">
                  <a:lumMod val="75000"/>
                  <a:lumOff val="25000"/>
                </a:schemeClr>
              </a:solidFill>
              <a:latin typeface="+mn-ea"/>
            </a:endParaRPr>
          </a:p>
        </p:txBody>
      </p:sp>
    </p:spTree>
    <p:extLst>
      <p:ext uri="{BB962C8B-B14F-4D97-AF65-F5344CB8AC3E}">
        <p14:creationId xmlns:p14="http://schemas.microsoft.com/office/powerpoint/2010/main" val="296770751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799117-6C56-5FAC-F6B9-DD3ABA11E9A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E78FBE1-68CA-9533-0C73-4747FFEF64BE}"/>
              </a:ext>
            </a:extLst>
          </p:cNvPr>
          <p:cNvSpPr txBox="1"/>
          <p:nvPr/>
        </p:nvSpPr>
        <p:spPr>
          <a:xfrm>
            <a:off x="1" y="304800"/>
            <a:ext cx="8809702"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一、自行申报纳税</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9093FE3-DCA6-5FD1-6494-8C07E16F93E1}"/>
              </a:ext>
            </a:extLst>
          </p:cNvPr>
          <p:cNvSpPr txBox="1">
            <a:spLocks/>
          </p:cNvSpPr>
          <p:nvPr/>
        </p:nvSpPr>
        <p:spPr>
          <a:xfrm>
            <a:off x="612001" y="972002"/>
            <a:ext cx="7920012" cy="427770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mn-ea"/>
              </a:rPr>
              <a:t>（四）取得应税所得，扣缴义务人未扣缴税款的纳税申报</a:t>
            </a:r>
          </a:p>
          <a:p>
            <a:pPr algn="just">
              <a:lnSpc>
                <a:spcPct val="120000"/>
              </a:lnSpc>
              <a:spcAft>
                <a:spcPts val="600"/>
              </a:spcAft>
            </a:pPr>
            <a:r>
              <a:rPr lang="zh-CN" altLang="en-US" sz="1600" dirty="0">
                <a:solidFill>
                  <a:schemeClr val="tx1">
                    <a:lumMod val="75000"/>
                    <a:lumOff val="25000"/>
                  </a:schemeClr>
                </a:solidFill>
                <a:latin typeface="+mn-ea"/>
              </a:rPr>
              <a:t>纳税人取得应税所得，扣缴义务人未扣缴税款的，应当区别以下情形办理纳税申报：</a:t>
            </a: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居民个人取得综合所得的，且符合前述第（二）项所述情形的，应当依法办理汇算清缴。</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非居民个人取得工资、薪金所得，劳务报酬所得，稿酬所得，特许权使用费所得的，应当在取得所得的次年</a:t>
            </a:r>
            <a:r>
              <a:rPr lang="en-US" altLang="zh-CN" sz="1600" dirty="0">
                <a:solidFill>
                  <a:schemeClr val="tx1">
                    <a:lumMod val="75000"/>
                    <a:lumOff val="25000"/>
                  </a:schemeClr>
                </a:solidFill>
                <a:latin typeface="+mn-ea"/>
              </a:rPr>
              <a:t>6</a:t>
            </a:r>
            <a:r>
              <a:rPr lang="zh-CN" altLang="en-US" sz="1600" dirty="0">
                <a:solidFill>
                  <a:schemeClr val="tx1">
                    <a:lumMod val="75000"/>
                    <a:lumOff val="25000"/>
                  </a:schemeClr>
                </a:solidFill>
                <a:latin typeface="+mn-ea"/>
              </a:rPr>
              <a:t>月</a:t>
            </a:r>
            <a:r>
              <a:rPr lang="en-US" altLang="zh-CN" sz="1600" dirty="0">
                <a:solidFill>
                  <a:schemeClr val="tx1">
                    <a:lumMod val="75000"/>
                    <a:lumOff val="25000"/>
                  </a:schemeClr>
                </a:solidFill>
                <a:latin typeface="+mn-ea"/>
              </a:rPr>
              <a:t>30</a:t>
            </a:r>
            <a:r>
              <a:rPr lang="zh-CN" altLang="en-US" sz="1600" dirty="0">
                <a:solidFill>
                  <a:schemeClr val="tx1">
                    <a:lumMod val="75000"/>
                    <a:lumOff val="25000"/>
                  </a:schemeClr>
                </a:solidFill>
                <a:latin typeface="+mn-ea"/>
              </a:rPr>
              <a:t>日前，向扣缴义务人所在地主管税务机关办理纳税申报，并报送</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个人所得税自行纳税申报表（</a:t>
            </a:r>
            <a:r>
              <a:rPr lang="en-US" altLang="zh-CN" sz="1600" dirty="0">
                <a:solidFill>
                  <a:schemeClr val="tx1">
                    <a:lumMod val="75000"/>
                    <a:lumOff val="25000"/>
                  </a:schemeClr>
                </a:solidFill>
                <a:latin typeface="+mn-ea"/>
              </a:rPr>
              <a:t>A</a:t>
            </a:r>
            <a:r>
              <a:rPr lang="zh-CN" altLang="en-US" sz="1600" dirty="0">
                <a:solidFill>
                  <a:schemeClr val="tx1">
                    <a:lumMod val="75000"/>
                    <a:lumOff val="25000"/>
                  </a:schemeClr>
                </a:solidFill>
                <a:latin typeface="+mn-ea"/>
              </a:rPr>
              <a:t>表）</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。有两个以上扣缴义务人均未扣缴税款的，选择向其中一处扣缴义务人所在地主管税务机关办理纳税申报。非居民个人在次年</a:t>
            </a:r>
            <a:r>
              <a:rPr lang="en-US" altLang="zh-CN" sz="1600" dirty="0">
                <a:solidFill>
                  <a:schemeClr val="tx1">
                    <a:lumMod val="75000"/>
                    <a:lumOff val="25000"/>
                  </a:schemeClr>
                </a:solidFill>
                <a:latin typeface="+mn-ea"/>
              </a:rPr>
              <a:t>6</a:t>
            </a:r>
            <a:r>
              <a:rPr lang="zh-CN" altLang="en-US" sz="1600" dirty="0">
                <a:solidFill>
                  <a:schemeClr val="tx1">
                    <a:lumMod val="75000"/>
                    <a:lumOff val="25000"/>
                  </a:schemeClr>
                </a:solidFill>
                <a:latin typeface="+mn-ea"/>
              </a:rPr>
              <a:t>月</a:t>
            </a:r>
            <a:r>
              <a:rPr lang="en-US" altLang="zh-CN" sz="1600" dirty="0">
                <a:solidFill>
                  <a:schemeClr val="tx1">
                    <a:lumMod val="75000"/>
                    <a:lumOff val="25000"/>
                  </a:schemeClr>
                </a:solidFill>
                <a:latin typeface="+mn-ea"/>
              </a:rPr>
              <a:t>30</a:t>
            </a:r>
            <a:r>
              <a:rPr lang="zh-CN" altLang="en-US" sz="1600" dirty="0">
                <a:solidFill>
                  <a:schemeClr val="tx1">
                    <a:lumMod val="75000"/>
                    <a:lumOff val="25000"/>
                  </a:schemeClr>
                </a:solidFill>
                <a:latin typeface="+mn-ea"/>
              </a:rPr>
              <a:t>日前离境（临时离境除外）的，应当在离境前办理纳税申报。</a:t>
            </a:r>
          </a:p>
          <a:p>
            <a:pPr algn="just">
              <a:lnSpc>
                <a:spcPct val="120000"/>
              </a:lnSpc>
              <a:spcAft>
                <a:spcPts val="600"/>
              </a:spcAft>
            </a:pP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纳税人取得利息、股息、红利所得，财产租赁所得，财产转让所得和偶然所得的，应当在取得所得的次年</a:t>
            </a:r>
            <a:r>
              <a:rPr lang="en-US" altLang="zh-CN" sz="1600" dirty="0">
                <a:solidFill>
                  <a:schemeClr val="tx1">
                    <a:lumMod val="75000"/>
                    <a:lumOff val="25000"/>
                  </a:schemeClr>
                </a:solidFill>
                <a:latin typeface="+mn-ea"/>
              </a:rPr>
              <a:t>6</a:t>
            </a:r>
            <a:r>
              <a:rPr lang="zh-CN" altLang="en-US" sz="1600" dirty="0">
                <a:solidFill>
                  <a:schemeClr val="tx1">
                    <a:lumMod val="75000"/>
                    <a:lumOff val="25000"/>
                  </a:schemeClr>
                </a:solidFill>
                <a:latin typeface="+mn-ea"/>
              </a:rPr>
              <a:t>月</a:t>
            </a:r>
            <a:r>
              <a:rPr lang="en-US" altLang="zh-CN" sz="1600" dirty="0">
                <a:solidFill>
                  <a:schemeClr val="tx1">
                    <a:lumMod val="75000"/>
                    <a:lumOff val="25000"/>
                  </a:schemeClr>
                </a:solidFill>
                <a:latin typeface="+mn-ea"/>
              </a:rPr>
              <a:t>30</a:t>
            </a:r>
            <a:r>
              <a:rPr lang="zh-CN" altLang="en-US" sz="1600" dirty="0">
                <a:solidFill>
                  <a:schemeClr val="tx1">
                    <a:lumMod val="75000"/>
                    <a:lumOff val="25000"/>
                  </a:schemeClr>
                </a:solidFill>
                <a:latin typeface="+mn-ea"/>
              </a:rPr>
              <a:t>日前，按相关规定向主管税务机关办理纳税申报，并报送</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个人所得税自行纳税申报表（</a:t>
            </a:r>
            <a:r>
              <a:rPr lang="en-US" altLang="zh-CN" sz="1600" dirty="0">
                <a:solidFill>
                  <a:schemeClr val="tx1">
                    <a:lumMod val="75000"/>
                    <a:lumOff val="25000"/>
                  </a:schemeClr>
                </a:solidFill>
                <a:latin typeface="+mn-ea"/>
              </a:rPr>
              <a:t>A</a:t>
            </a:r>
            <a:r>
              <a:rPr lang="zh-CN" altLang="en-US" sz="1600" dirty="0">
                <a:solidFill>
                  <a:schemeClr val="tx1">
                    <a:lumMod val="75000"/>
                    <a:lumOff val="25000"/>
                  </a:schemeClr>
                </a:solidFill>
                <a:latin typeface="+mn-ea"/>
              </a:rPr>
              <a:t>表）</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a:t>
            </a:r>
          </a:p>
          <a:p>
            <a:pPr algn="just">
              <a:lnSpc>
                <a:spcPct val="120000"/>
              </a:lnSpc>
              <a:spcAft>
                <a:spcPts val="600"/>
              </a:spcAft>
            </a:pPr>
            <a:endParaRPr lang="zh-CN" altLang="en-US" sz="1600" dirty="0">
              <a:solidFill>
                <a:schemeClr val="tx1">
                  <a:lumMod val="75000"/>
                  <a:lumOff val="25000"/>
                </a:schemeClr>
              </a:solidFill>
              <a:latin typeface="+mn-ea"/>
            </a:endParaRPr>
          </a:p>
          <a:p>
            <a:pPr algn="just">
              <a:lnSpc>
                <a:spcPct val="120000"/>
              </a:lnSpc>
              <a:spcAft>
                <a:spcPts val="600"/>
              </a:spcAft>
            </a:pPr>
            <a:endParaRPr lang="zh-CN" altLang="en-US" sz="1600" b="1" dirty="0">
              <a:solidFill>
                <a:schemeClr val="tx1">
                  <a:lumMod val="75000"/>
                  <a:lumOff val="25000"/>
                </a:schemeClr>
              </a:solidFill>
              <a:latin typeface="+mn-ea"/>
            </a:endParaRPr>
          </a:p>
        </p:txBody>
      </p:sp>
    </p:spTree>
    <p:extLst>
      <p:ext uri="{BB962C8B-B14F-4D97-AF65-F5344CB8AC3E}">
        <p14:creationId xmlns:p14="http://schemas.microsoft.com/office/powerpoint/2010/main" val="368374430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A434A7-B1BD-C6B9-B5F9-7ACE0DFD8FD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FD8B716-742E-1B5A-08B6-EB533512A694}"/>
              </a:ext>
            </a:extLst>
          </p:cNvPr>
          <p:cNvSpPr txBox="1"/>
          <p:nvPr/>
        </p:nvSpPr>
        <p:spPr>
          <a:xfrm>
            <a:off x="1" y="304800"/>
            <a:ext cx="8809702"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一、自行申报纳税</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D0A0180-72FD-2A5E-945D-F144D983947D}"/>
              </a:ext>
            </a:extLst>
          </p:cNvPr>
          <p:cNvSpPr txBox="1">
            <a:spLocks/>
          </p:cNvSpPr>
          <p:nvPr/>
        </p:nvSpPr>
        <p:spPr>
          <a:xfrm>
            <a:off x="612001" y="972002"/>
            <a:ext cx="7920012" cy="294195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mn-ea"/>
              </a:rPr>
              <a:t>（五）取得境外所得的纳税申报</a:t>
            </a:r>
          </a:p>
          <a:p>
            <a:pPr algn="just">
              <a:lnSpc>
                <a:spcPct val="120000"/>
              </a:lnSpc>
              <a:spcAft>
                <a:spcPts val="600"/>
              </a:spcAft>
            </a:pPr>
            <a:r>
              <a:rPr lang="zh-CN" altLang="en-US" sz="1600" dirty="0">
                <a:solidFill>
                  <a:schemeClr val="tx1">
                    <a:lumMod val="75000"/>
                    <a:lumOff val="25000"/>
                  </a:schemeClr>
                </a:solidFill>
                <a:latin typeface="+mn-ea"/>
              </a:rPr>
              <a:t>居民个人从中国境外取得所得的，应当在取得所得的次年</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月</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日至</a:t>
            </a:r>
            <a:r>
              <a:rPr lang="en-US" altLang="zh-CN" sz="1600" dirty="0">
                <a:solidFill>
                  <a:schemeClr val="tx1">
                    <a:lumMod val="75000"/>
                    <a:lumOff val="25000"/>
                  </a:schemeClr>
                </a:solidFill>
                <a:latin typeface="+mn-ea"/>
              </a:rPr>
              <a:t>6</a:t>
            </a:r>
            <a:r>
              <a:rPr lang="zh-CN" altLang="en-US" sz="1600" dirty="0">
                <a:solidFill>
                  <a:schemeClr val="tx1">
                    <a:lumMod val="75000"/>
                    <a:lumOff val="25000"/>
                  </a:schemeClr>
                </a:solidFill>
                <a:latin typeface="+mn-ea"/>
              </a:rPr>
              <a:t>月</a:t>
            </a:r>
            <a:r>
              <a:rPr lang="en-US" altLang="zh-CN" sz="1600" dirty="0">
                <a:solidFill>
                  <a:schemeClr val="tx1">
                    <a:lumMod val="75000"/>
                    <a:lumOff val="25000"/>
                  </a:schemeClr>
                </a:solidFill>
                <a:latin typeface="+mn-ea"/>
              </a:rPr>
              <a:t>30</a:t>
            </a:r>
            <a:r>
              <a:rPr lang="zh-CN" altLang="en-US" sz="1600" dirty="0">
                <a:solidFill>
                  <a:schemeClr val="tx1">
                    <a:lumMod val="75000"/>
                    <a:lumOff val="25000"/>
                  </a:schemeClr>
                </a:solidFill>
                <a:latin typeface="+mn-ea"/>
              </a:rPr>
              <a:t>日内，向中国境内任职、受雇单位所在地主管税务机关办理纳税申报；在中国境内没有任职、受雇单位的，向户籍所在地或中国境内经常居住地主管税务机关办理纳税申报；户籍所在地与中国境内经常居住地不一致的，选择其中一地主管税务机关办理纳税申报；在中国境内没有户籍的，向中国境内经常居住地主管税务机关办理纳税申报。</a:t>
            </a:r>
            <a:endParaRPr lang="en-US" altLang="zh-CN" sz="1600" dirty="0">
              <a:solidFill>
                <a:schemeClr val="tx1">
                  <a:lumMod val="75000"/>
                  <a:lumOff val="25000"/>
                </a:schemeClr>
              </a:solidFill>
              <a:latin typeface="+mn-ea"/>
            </a:endParaRPr>
          </a:p>
          <a:p>
            <a:pPr algn="just">
              <a:lnSpc>
                <a:spcPct val="120000"/>
              </a:lnSpc>
              <a:spcAft>
                <a:spcPts val="600"/>
              </a:spcAft>
            </a:pPr>
            <a:endParaRPr lang="zh-CN" altLang="en-US" sz="1600" dirty="0">
              <a:solidFill>
                <a:schemeClr val="tx1">
                  <a:lumMod val="75000"/>
                  <a:lumOff val="25000"/>
                </a:schemeClr>
              </a:solidFill>
              <a:latin typeface="+mn-ea"/>
            </a:endParaRPr>
          </a:p>
          <a:p>
            <a:pPr algn="just">
              <a:lnSpc>
                <a:spcPct val="120000"/>
              </a:lnSpc>
              <a:spcAft>
                <a:spcPts val="600"/>
              </a:spcAft>
            </a:pPr>
            <a:endParaRPr lang="zh-CN" altLang="en-US" sz="1600" dirty="0">
              <a:solidFill>
                <a:schemeClr val="tx1">
                  <a:lumMod val="75000"/>
                  <a:lumOff val="25000"/>
                </a:schemeClr>
              </a:solidFill>
              <a:latin typeface="+mn-ea"/>
            </a:endParaRPr>
          </a:p>
          <a:p>
            <a:pPr algn="just">
              <a:lnSpc>
                <a:spcPct val="120000"/>
              </a:lnSpc>
              <a:spcAft>
                <a:spcPts val="600"/>
              </a:spcAft>
            </a:pPr>
            <a:endParaRPr lang="zh-CN" altLang="en-US" sz="1600" b="1" dirty="0">
              <a:solidFill>
                <a:schemeClr val="tx1">
                  <a:lumMod val="75000"/>
                  <a:lumOff val="25000"/>
                </a:schemeClr>
              </a:solidFill>
              <a:latin typeface="+mn-ea"/>
            </a:endParaRPr>
          </a:p>
        </p:txBody>
      </p:sp>
    </p:spTree>
    <p:extLst>
      <p:ext uri="{BB962C8B-B14F-4D97-AF65-F5344CB8AC3E}">
        <p14:creationId xmlns:p14="http://schemas.microsoft.com/office/powerpoint/2010/main" val="216598870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F38E77-10C8-BA9F-0D17-43F01277E55F}"/>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662D8F1-B647-E7F0-7D62-1FB0F6B295D9}"/>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一、自行申报纳税</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B051818-B4F7-5FF8-41B5-549340D304DD}"/>
              </a:ext>
            </a:extLst>
          </p:cNvPr>
          <p:cNvSpPr txBox="1">
            <a:spLocks/>
          </p:cNvSpPr>
          <p:nvPr/>
        </p:nvSpPr>
        <p:spPr>
          <a:xfrm>
            <a:off x="612001" y="972002"/>
            <a:ext cx="7920012" cy="101527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rgbClr val="000000">
                    <a:lumMod val="75000"/>
                    <a:lumOff val="25000"/>
                  </a:srgbClr>
                </a:solidFill>
                <a:latin typeface="微软雅黑" panose="020B0503020204020204" pitchFamily="34" charset="-122"/>
              </a:rPr>
              <a:t>（六）非居民个人在中国境内从两处以上取得工资、薪金所得的纳税申报</a:t>
            </a:r>
            <a:endParaRPr lang="en-US" altLang="zh-CN" sz="1600" b="1" dirty="0">
              <a:solidFill>
                <a:srgbClr val="000000">
                  <a:lumMod val="75000"/>
                  <a:lumOff val="25000"/>
                </a:srgbClr>
              </a:solidFill>
              <a:latin typeface="微软雅黑" panose="020B0503020204020204" pitchFamily="34" charset="-122"/>
            </a:endParaRPr>
          </a:p>
          <a:p>
            <a:pPr lvl="0" algn="just">
              <a:lnSpc>
                <a:spcPct val="120000"/>
              </a:lnSpc>
              <a:spcAft>
                <a:spcPts val="600"/>
              </a:spcAft>
            </a:pPr>
            <a:r>
              <a:rPr lang="zh-CN" altLang="en-US" sz="1600" b="1" dirty="0">
                <a:solidFill>
                  <a:srgbClr val="000000">
                    <a:lumMod val="75000"/>
                    <a:lumOff val="25000"/>
                  </a:srgbClr>
                </a:solidFill>
                <a:latin typeface="微软雅黑" panose="020B0503020204020204" pitchFamily="34" charset="-122"/>
              </a:rPr>
              <a:t>（七）纳税申报方式</a:t>
            </a:r>
            <a:endParaRPr lang="en-US" altLang="zh-CN" sz="1600" b="1" dirty="0">
              <a:solidFill>
                <a:srgbClr val="000000">
                  <a:lumMod val="75000"/>
                  <a:lumOff val="25000"/>
                </a:srgbClr>
              </a:solidFill>
              <a:latin typeface="微软雅黑" panose="020B0503020204020204" pitchFamily="34" charset="-122"/>
            </a:endParaRPr>
          </a:p>
          <a:p>
            <a:pPr lvl="0" algn="just">
              <a:lnSpc>
                <a:spcPct val="120000"/>
              </a:lnSpc>
              <a:spcAft>
                <a:spcPts val="600"/>
              </a:spcAft>
            </a:pPr>
            <a:r>
              <a:rPr lang="zh-CN" altLang="en-US" sz="1600" dirty="0">
                <a:solidFill>
                  <a:schemeClr val="tx1">
                    <a:lumMod val="75000"/>
                    <a:lumOff val="25000"/>
                  </a:schemeClr>
                </a:solidFill>
                <a:latin typeface="+mn-ea"/>
              </a:rPr>
              <a:t>纳税人可以采用远程办税端、邮寄等方式申报，也可以直接到主管税务机关申报</a:t>
            </a:r>
            <a:r>
              <a:rPr lang="zh-CN" altLang="en-US" sz="1600" b="1" dirty="0">
                <a:solidFill>
                  <a:schemeClr val="tx1">
                    <a:lumMod val="75000"/>
                    <a:lumOff val="25000"/>
                  </a:schemeClr>
                </a:solidFill>
                <a:latin typeface="+mn-ea"/>
              </a:rPr>
              <a:t>。</a:t>
            </a:r>
          </a:p>
        </p:txBody>
      </p:sp>
    </p:spTree>
    <p:extLst>
      <p:ext uri="{BB962C8B-B14F-4D97-AF65-F5344CB8AC3E}">
        <p14:creationId xmlns:p14="http://schemas.microsoft.com/office/powerpoint/2010/main" val="394698666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B4388F-DCB4-D78D-BAEA-8331C43C9D4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8786E03-F235-95D1-A1A0-B2D0C0319DF7}"/>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二、专项附加扣除的操作办法</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DC903F4-4256-ECCB-4DBD-4D6ABD4E8143}"/>
              </a:ext>
            </a:extLst>
          </p:cNvPr>
          <p:cNvSpPr txBox="1">
            <a:spLocks/>
          </p:cNvSpPr>
          <p:nvPr/>
        </p:nvSpPr>
        <p:spPr>
          <a:xfrm>
            <a:off x="612001" y="972002"/>
            <a:ext cx="7920012" cy="2338717"/>
          </a:xfrm>
          <a:prstGeom prst="rect">
            <a:avLst/>
          </a:prstGeom>
          <a:noFill/>
        </p:spPr>
        <p:txBody>
          <a:bodyPr wrap="square" lIns="0" tIns="0" rIns="0" bIns="0" rtlCol="0">
            <a:spAutoFit/>
          </a:bodyPr>
          <a:lstStyle/>
          <a:p>
            <a:pPr lvl="0" algn="just">
              <a:lnSpc>
                <a:spcPct val="120000"/>
              </a:lnSpc>
              <a:spcAft>
                <a:spcPts val="600"/>
              </a:spcAft>
            </a:pPr>
            <a:r>
              <a:rPr lang="zh-CN" altLang="en-US" sz="1600" dirty="0">
                <a:solidFill>
                  <a:schemeClr val="tx1">
                    <a:lumMod val="75000"/>
                    <a:lumOff val="25000"/>
                  </a:schemeClr>
                </a:solidFill>
                <a:latin typeface="+mn-ea"/>
              </a:rPr>
              <a:t>为了规范个人所得税专项附加扣除行为，切实维护纳税人合法权益，根据最新修改的</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个人所得税法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及其</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实施条例</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及其</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实施细则</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国务院关于印发个人所得税专项附加扣除暂行办法的通知</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（国发</a:t>
            </a:r>
            <a:r>
              <a:rPr lang="en-US" altLang="zh-CN" sz="1600" dirty="0">
                <a:solidFill>
                  <a:schemeClr val="tx1">
                    <a:lumMod val="75000"/>
                    <a:lumOff val="25000"/>
                  </a:schemeClr>
                </a:solidFill>
                <a:latin typeface="+mn-ea"/>
              </a:rPr>
              <a:t>〔2018〕41</a:t>
            </a:r>
            <a:r>
              <a:rPr lang="zh-CN" altLang="en-US" sz="1600" dirty="0">
                <a:solidFill>
                  <a:schemeClr val="tx1">
                    <a:lumMod val="75000"/>
                    <a:lumOff val="25000"/>
                  </a:schemeClr>
                </a:solidFill>
                <a:latin typeface="+mn-ea"/>
              </a:rPr>
              <a:t>号）、</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国务院关于设立</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岁以下婴幼儿照护个人所得税专项附加扣除的通知</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（国发</a:t>
            </a:r>
            <a:r>
              <a:rPr lang="en-US" altLang="zh-CN" sz="1600" dirty="0">
                <a:solidFill>
                  <a:schemeClr val="tx1">
                    <a:lumMod val="75000"/>
                    <a:lumOff val="25000"/>
                  </a:schemeClr>
                </a:solidFill>
                <a:latin typeface="+mn-ea"/>
              </a:rPr>
              <a:t>〔2022〕8</a:t>
            </a:r>
            <a:r>
              <a:rPr lang="zh-CN" altLang="en-US" sz="1600" dirty="0">
                <a:solidFill>
                  <a:schemeClr val="tx1">
                    <a:lumMod val="75000"/>
                    <a:lumOff val="25000"/>
                  </a:schemeClr>
                </a:solidFill>
                <a:latin typeface="+mn-ea"/>
              </a:rPr>
              <a:t>号）、</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国务院关于提高个人所得税有关专项附加扣除标准的通知</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（国发</a:t>
            </a:r>
            <a:r>
              <a:rPr lang="en-US" altLang="zh-CN" sz="1600" dirty="0">
                <a:solidFill>
                  <a:schemeClr val="tx1">
                    <a:lumMod val="75000"/>
                    <a:lumOff val="25000"/>
                  </a:schemeClr>
                </a:solidFill>
                <a:latin typeface="+mn-ea"/>
              </a:rPr>
              <a:t>〔2023〕13</a:t>
            </a:r>
            <a:r>
              <a:rPr lang="zh-CN" altLang="en-US" sz="1600" dirty="0">
                <a:solidFill>
                  <a:schemeClr val="tx1">
                    <a:lumMod val="75000"/>
                    <a:lumOff val="25000"/>
                  </a:schemeClr>
                </a:solidFill>
                <a:latin typeface="+mn-ea"/>
              </a:rPr>
              <a:t>号）的规定，国家税务总局制定了个人所得税专项附加扣除操作办法（试行）。纳税人享受</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岁以下婴幼儿照护、子女教育、继续教育、大病医疗、住房贷款利息或者住房租金、赡养老人专项附加扣除的，依照该办法规定办理。</a:t>
            </a:r>
            <a:endParaRPr lang="zh-CN" altLang="en-US" sz="1600" b="1" dirty="0">
              <a:solidFill>
                <a:schemeClr val="tx1">
                  <a:lumMod val="75000"/>
                  <a:lumOff val="25000"/>
                </a:schemeClr>
              </a:solidFill>
              <a:latin typeface="+mn-ea"/>
            </a:endParaRPr>
          </a:p>
        </p:txBody>
      </p:sp>
    </p:spTree>
    <p:extLst>
      <p:ext uri="{BB962C8B-B14F-4D97-AF65-F5344CB8AC3E}">
        <p14:creationId xmlns:p14="http://schemas.microsoft.com/office/powerpoint/2010/main" val="45949583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本章案例及延伸阅读</a:t>
            </a:r>
            <a:endParaRPr lang="en-US" altLang="zh-CN" sz="2000" b="1" dirty="0">
              <a:solidFill>
                <a:schemeClr val="tx1">
                  <a:lumMod val="65000"/>
                  <a:lumOff val="35000"/>
                </a:schemeClr>
              </a:solidFill>
              <a:latin typeface="+mn-ea"/>
            </a:endParaRPr>
          </a:p>
        </p:txBody>
      </p:sp>
      <p:sp>
        <p:nvSpPr>
          <p:cNvPr id="13" name="文本框 17"/>
          <p:cNvSpPr txBox="1"/>
          <p:nvPr/>
        </p:nvSpPr>
        <p:spPr bwMode="auto">
          <a:xfrm>
            <a:off x="972000" y="2376000"/>
            <a:ext cx="7200000" cy="641329"/>
          </a:xfrm>
          <a:prstGeom prst="rect">
            <a:avLst/>
          </a:prstGeom>
          <a:noFill/>
        </p:spPr>
        <p:txBody>
          <a:bodyPr wrap="square" lIns="68580" tIns="34290" rIns="68580" bIns="34290">
            <a:spAutoFit/>
          </a:bodyPr>
          <a:lstStyle/>
          <a:p>
            <a:pPr algn="just">
              <a:lnSpc>
                <a:spcPct val="120000"/>
              </a:lnSpc>
              <a:spcAft>
                <a:spcPts val="600"/>
              </a:spcAft>
              <a:defRPr/>
            </a:pPr>
            <a:r>
              <a:rPr lang="en-US" altLang="zh-CN" b="1" dirty="0">
                <a:solidFill>
                  <a:schemeClr val="tx1">
                    <a:lumMod val="75000"/>
                    <a:lumOff val="25000"/>
                  </a:schemeClr>
                </a:solidFill>
                <a:latin typeface="微软雅黑" panose="020B0503020204020204" pitchFamily="34" charset="-122"/>
              </a:rPr>
              <a:t>【</a:t>
            </a:r>
            <a:r>
              <a:rPr lang="zh-CN" altLang="en-US" b="1" dirty="0">
                <a:solidFill>
                  <a:schemeClr val="tx1">
                    <a:lumMod val="75000"/>
                    <a:lumOff val="25000"/>
                  </a:schemeClr>
                </a:solidFill>
                <a:latin typeface="微软雅黑" panose="020B0503020204020204" pitchFamily="34" charset="-122"/>
              </a:rPr>
              <a:t>案例思考题</a:t>
            </a:r>
            <a:r>
              <a:rPr lang="en-US" altLang="zh-CN" b="1" dirty="0">
                <a:solidFill>
                  <a:schemeClr val="tx1">
                    <a:lumMod val="75000"/>
                    <a:lumOff val="25000"/>
                  </a:schemeClr>
                </a:solidFill>
                <a:latin typeface="微软雅黑" panose="020B0503020204020204" pitchFamily="34" charset="-122"/>
              </a:rPr>
              <a:t>】</a:t>
            </a:r>
          </a:p>
          <a:p>
            <a:pPr algn="just">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加强网络主播税收监管将对平台经济发展产生什么影响</a:t>
            </a:r>
            <a:r>
              <a:rPr lang="en-US" altLang="zh-CN" dirty="0">
                <a:solidFill>
                  <a:schemeClr val="tx1">
                    <a:lumMod val="75000"/>
                    <a:lumOff val="25000"/>
                  </a:schemeClr>
                </a:solidFill>
                <a:latin typeface="微软雅黑" panose="020B0503020204020204" pitchFamily="34" charset="-122"/>
              </a:rPr>
              <a:t>?</a:t>
            </a:r>
            <a:endParaRPr lang="zh-CN" altLang="en-US" dirty="0">
              <a:solidFill>
                <a:schemeClr val="tx1">
                  <a:lumMod val="75000"/>
                  <a:lumOff val="25000"/>
                </a:schemeClr>
              </a:solidFill>
              <a:latin typeface="微软雅黑" panose="020B0503020204020204" pitchFamily="34" charset="-122"/>
            </a:endParaRPr>
          </a:p>
        </p:txBody>
      </p:sp>
      <p:cxnSp>
        <p:nvCxnSpPr>
          <p:cNvPr id="62" name="直接连接符 61"/>
          <p:cNvCxnSpPr/>
          <p:nvPr/>
        </p:nvCxnSpPr>
        <p:spPr>
          <a:xfrm>
            <a:off x="1059503" y="2167901"/>
            <a:ext cx="702499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文本框 17">
            <a:extLst>
              <a:ext uri="{FF2B5EF4-FFF2-40B4-BE49-F238E27FC236}">
                <a16:creationId xmlns:a16="http://schemas.microsoft.com/office/drawing/2014/main" id="{4CF4BBED-F4C6-32DF-6F5A-BAD5E3F3BCA3}"/>
              </a:ext>
            </a:extLst>
          </p:cNvPr>
          <p:cNvSpPr txBox="1"/>
          <p:nvPr/>
        </p:nvSpPr>
        <p:spPr bwMode="auto">
          <a:xfrm>
            <a:off x="972000" y="1152000"/>
            <a:ext cx="7200000" cy="899862"/>
          </a:xfrm>
          <a:prstGeom prst="rect">
            <a:avLst/>
          </a:prstGeom>
          <a:noFill/>
        </p:spPr>
        <p:txBody>
          <a:bodyPr wrap="square" lIns="68580" tIns="34290" rIns="68580" bIns="34290">
            <a:spAutoFit/>
          </a:bodyPr>
          <a:lstStyle/>
          <a:p>
            <a:pPr>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为加深对本章内容的理解，本章案例侧重于资产要素中纳税申报等内容的延伸，并结合目前实务中对个人所得税的征管实务内容进行探讨。</a:t>
            </a:r>
            <a:endParaRPr lang="en-US" altLang="zh-CN" dirty="0">
              <a:solidFill>
                <a:schemeClr val="tx1">
                  <a:lumMod val="75000"/>
                  <a:lumOff val="25000"/>
                </a:schemeClr>
              </a:solidFill>
              <a:latin typeface="微软雅黑" panose="020B0503020204020204" pitchFamily="34" charset="-122"/>
            </a:endParaRPr>
          </a:p>
          <a:p>
            <a:pPr>
              <a:lnSpc>
                <a:spcPct val="120000"/>
              </a:lnSpc>
              <a:spcAft>
                <a:spcPts val="600"/>
              </a:spcAft>
              <a:defRPr/>
            </a:pPr>
            <a:r>
              <a:rPr lang="zh-CN" altLang="en-US" b="1" dirty="0">
                <a:solidFill>
                  <a:schemeClr val="tx1">
                    <a:lumMod val="75000"/>
                    <a:lumOff val="25000"/>
                  </a:schemeClr>
                </a:solidFill>
                <a:latin typeface="微软雅黑" panose="020B0503020204020204" pitchFamily="34" charset="-122"/>
              </a:rPr>
              <a:t>案例 浙江省杭州市税务部门依法对黄薇偷逃税案件进行处理 </a:t>
            </a:r>
          </a:p>
        </p:txBody>
      </p:sp>
    </p:spTree>
    <p:extLst>
      <p:ext uri="{BB962C8B-B14F-4D97-AF65-F5344CB8AC3E}">
        <p14:creationId xmlns:p14="http://schemas.microsoft.com/office/powerpoint/2010/main" val="629015104"/>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barn(outVertical)">
                                      <p:cBhvr>
                                        <p:cTn id="7" dur="500"/>
                                        <p:tgtEl>
                                          <p:spTgt spid="6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arn(outVertical)">
                                      <p:cBhvr>
                                        <p:cTn id="11" dur="500"/>
                                        <p:tgtEl>
                                          <p:spTgt spid="1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82990-6F5C-FA11-2831-04BB63C7959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BCF2E0A-682F-9CB1-22F1-2D4B0D614CB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本章复习思考题</a:t>
            </a:r>
            <a:endParaRPr lang="en-US" altLang="zh-CN" sz="2000" b="1" dirty="0">
              <a:solidFill>
                <a:schemeClr val="tx1">
                  <a:lumMod val="65000"/>
                  <a:lumOff val="35000"/>
                </a:schemeClr>
              </a:solidFill>
              <a:latin typeface="+mn-ea"/>
            </a:endParaRPr>
          </a:p>
        </p:txBody>
      </p:sp>
      <p:sp>
        <p:nvSpPr>
          <p:cNvPr id="2" name="文本框 17">
            <a:extLst>
              <a:ext uri="{FF2B5EF4-FFF2-40B4-BE49-F238E27FC236}">
                <a16:creationId xmlns:a16="http://schemas.microsoft.com/office/drawing/2014/main" id="{864B7024-0014-84FE-44A1-75DC6A5A44E4}"/>
              </a:ext>
            </a:extLst>
          </p:cNvPr>
          <p:cNvSpPr txBox="1"/>
          <p:nvPr/>
        </p:nvSpPr>
        <p:spPr bwMode="auto">
          <a:xfrm>
            <a:off x="785187" y="775355"/>
            <a:ext cx="7200000" cy="2241768"/>
          </a:xfrm>
          <a:prstGeom prst="rect">
            <a:avLst/>
          </a:prstGeom>
          <a:noFill/>
        </p:spPr>
        <p:txBody>
          <a:bodyPr wrap="square" lIns="68580" tIns="34290" rIns="68580" bIns="34290">
            <a:spAutoFit/>
          </a:bodyPr>
          <a:lstStyle/>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1.</a:t>
            </a:r>
            <a:r>
              <a:rPr lang="zh-CN" altLang="en-US" dirty="0">
                <a:solidFill>
                  <a:schemeClr val="tx1">
                    <a:lumMod val="75000"/>
                    <a:lumOff val="25000"/>
                  </a:schemeClr>
                </a:solidFill>
                <a:latin typeface="微软雅黑" panose="020B0503020204020204" pitchFamily="34" charset="-122"/>
              </a:rPr>
              <a:t>我国所得税类型与我国国情是否相符？为什么？</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2.</a:t>
            </a:r>
            <a:r>
              <a:rPr lang="zh-CN" altLang="en-US" dirty="0">
                <a:solidFill>
                  <a:schemeClr val="tx1">
                    <a:lumMod val="75000"/>
                    <a:lumOff val="25000"/>
                  </a:schemeClr>
                </a:solidFill>
                <a:latin typeface="微软雅黑" panose="020B0503020204020204" pitchFamily="34" charset="-122"/>
              </a:rPr>
              <a:t>在什么情况下个人要自行申报个人所得税？</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3.</a:t>
            </a:r>
            <a:r>
              <a:rPr lang="zh-CN" altLang="en-US" dirty="0">
                <a:solidFill>
                  <a:schemeClr val="tx1">
                    <a:lumMod val="75000"/>
                    <a:lumOff val="25000"/>
                  </a:schemeClr>
                </a:solidFill>
                <a:latin typeface="微软雅黑" panose="020B0503020204020204" pitchFamily="34" charset="-122"/>
              </a:rPr>
              <a:t>以无形资产投资入股是否需要缴纳个人所得税？</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4.</a:t>
            </a:r>
            <a:r>
              <a:rPr lang="zh-CN" altLang="en-US" dirty="0">
                <a:solidFill>
                  <a:schemeClr val="tx1">
                    <a:lumMod val="75000"/>
                    <a:lumOff val="25000"/>
                  </a:schemeClr>
                </a:solidFill>
                <a:latin typeface="微软雅黑" panose="020B0503020204020204" pitchFamily="34" charset="-122"/>
              </a:rPr>
              <a:t>我公司车辆登记人为本公司的股东张某，请问张某是否要缴纳个人所得税？如果张某是公司聘请的总经理（未持股）呢？</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5.</a:t>
            </a:r>
            <a:r>
              <a:rPr lang="zh-CN" altLang="en-US" dirty="0">
                <a:solidFill>
                  <a:schemeClr val="tx1">
                    <a:lumMod val="75000"/>
                    <a:lumOff val="25000"/>
                  </a:schemeClr>
                </a:solidFill>
                <a:latin typeface="微软雅黑" panose="020B0503020204020204" pitchFamily="34" charset="-122"/>
              </a:rPr>
              <a:t>赡养岳父母或公婆的费用是否可以享受个人所得税专项附加扣除？</a:t>
            </a:r>
          </a:p>
          <a:p>
            <a:pPr>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收的内涵是什么？</a:t>
            </a:r>
          </a:p>
        </p:txBody>
      </p:sp>
    </p:spTree>
    <p:extLst>
      <p:ext uri="{BB962C8B-B14F-4D97-AF65-F5344CB8AC3E}">
        <p14:creationId xmlns:p14="http://schemas.microsoft.com/office/powerpoint/2010/main" val="311745151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0" y="-261258"/>
            <a:ext cx="2039217" cy="5562887"/>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01</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纳税义务人</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5" name="组合 24"/>
          <p:cNvGrpSpPr/>
          <p:nvPr/>
        </p:nvGrpSpPr>
        <p:grpSpPr>
          <a:xfrm>
            <a:off x="1787045" y="1867537"/>
            <a:ext cx="527203" cy="530769"/>
            <a:chOff x="5042691" y="2273920"/>
            <a:chExt cx="702937" cy="707692"/>
          </a:xfrm>
          <a:solidFill>
            <a:srgbClr val="0070C0"/>
          </a:solidFill>
        </p:grpSpPr>
        <p:sp>
          <p:nvSpPr>
            <p:cNvPr id="26"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一、居民个人</a:t>
            </a:r>
            <a:endParaRPr lang="en-US" altLang="zh-CN" sz="2000" b="1" dirty="0">
              <a:solidFill>
                <a:schemeClr val="tx1">
                  <a:lumMod val="65000"/>
                  <a:lumOff val="35000"/>
                </a:schemeClr>
              </a:solidFill>
              <a:latin typeface="+mn-ea"/>
            </a:endParaRPr>
          </a:p>
        </p:txBody>
      </p:sp>
      <p:sp>
        <p:nvSpPr>
          <p:cNvPr id="43" name="TextBox 42"/>
          <p:cNvSpPr txBox="1">
            <a:spLocks/>
          </p:cNvSpPr>
          <p:nvPr/>
        </p:nvSpPr>
        <p:spPr>
          <a:xfrm>
            <a:off x="612001" y="972002"/>
            <a:ext cx="7920012" cy="2120196"/>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居民个人承担无限纳税义务。其所取得的应纳税所得，无论是来源于中国境内还是中国境外，都要在中国缴纳个人所得税。根据</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个人所得税法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规定，居民个人是指在中国境内有住所，或者无住所而一个纳税年度在中国境内居住累计满</a:t>
            </a:r>
            <a:r>
              <a:rPr lang="en-US" altLang="zh-CN" sz="1600" dirty="0">
                <a:solidFill>
                  <a:schemeClr val="tx1">
                    <a:lumMod val="75000"/>
                    <a:lumOff val="25000"/>
                  </a:schemeClr>
                </a:solidFill>
                <a:latin typeface="微软雅黑" panose="020B0503020204020204" pitchFamily="34" charset="-122"/>
              </a:rPr>
              <a:t>183</a:t>
            </a:r>
            <a:r>
              <a:rPr lang="zh-CN" altLang="en-US" sz="1600" dirty="0">
                <a:solidFill>
                  <a:schemeClr val="tx1">
                    <a:lumMod val="75000"/>
                    <a:lumOff val="25000"/>
                  </a:schemeClr>
                </a:solidFill>
                <a:latin typeface="微软雅黑" panose="020B0503020204020204" pitchFamily="34" charset="-122"/>
              </a:rPr>
              <a:t>天的个人。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在中国境内有住所的个人，是指因户籍、家庭、经济利益关系，而在中国境内习惯性居住的个人。习惯性居住，是指个人因学习、工作、探亲等原因消除之后，没有理由在其他地方继续居留时，所要回到的地方，而不是指实际居住地或在某一个特定时期内的居住地。</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EAB03B-78CA-8594-8F43-2F052400DA4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71DF884-DA8E-9F5C-A73E-D5B0F5EF176A}"/>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二、非居民个人</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5F35EDB6-E707-700B-F819-74E7DB19B4D1}"/>
              </a:ext>
            </a:extLst>
          </p:cNvPr>
          <p:cNvSpPr txBox="1">
            <a:spLocks/>
          </p:cNvSpPr>
          <p:nvPr/>
        </p:nvSpPr>
        <p:spPr>
          <a:xfrm>
            <a:off x="612001" y="972002"/>
            <a:ext cx="7920012" cy="3597523"/>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mn-ea"/>
              </a:rPr>
              <a:t>非居民个人，是指不符合居民个人判定标准（条件）的纳税义务人。非居民个人承担有限纳税义务，即仅就其来源于中国境内的所得，向中国缴纳个人所得税。</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个人所得税法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规定，非居民个人是“在中国境内无住所又不居住，或者无住所而一个纳税年度内在境内居住累计不满</a:t>
            </a:r>
            <a:r>
              <a:rPr lang="en-US" altLang="zh-CN" sz="1600" dirty="0">
                <a:solidFill>
                  <a:schemeClr val="tx1">
                    <a:lumMod val="75000"/>
                    <a:lumOff val="25000"/>
                  </a:schemeClr>
                </a:solidFill>
                <a:latin typeface="+mn-ea"/>
              </a:rPr>
              <a:t>183</a:t>
            </a:r>
            <a:r>
              <a:rPr lang="zh-CN" altLang="en-US" sz="1600" dirty="0">
                <a:solidFill>
                  <a:schemeClr val="tx1">
                    <a:lumMod val="75000"/>
                    <a:lumOff val="25000"/>
                  </a:schemeClr>
                </a:solidFill>
                <a:latin typeface="+mn-ea"/>
              </a:rPr>
              <a:t>天的个人”。也就是说，非居民个人，是指习惯性居住地不在中国境内，而且不在中国居住；或者在一个纳税年度内，在中国境内居住累计不满</a:t>
            </a:r>
            <a:r>
              <a:rPr lang="en-US" altLang="zh-CN" sz="1600" dirty="0">
                <a:solidFill>
                  <a:schemeClr val="tx1">
                    <a:lumMod val="75000"/>
                    <a:lumOff val="25000"/>
                  </a:schemeClr>
                </a:solidFill>
                <a:latin typeface="+mn-ea"/>
              </a:rPr>
              <a:t>183</a:t>
            </a:r>
            <a:r>
              <a:rPr lang="zh-CN" altLang="en-US" sz="1600" dirty="0">
                <a:solidFill>
                  <a:schemeClr val="tx1">
                    <a:lumMod val="75000"/>
                    <a:lumOff val="25000"/>
                  </a:schemeClr>
                </a:solidFill>
                <a:latin typeface="+mn-ea"/>
              </a:rPr>
              <a:t>天的个人。在现实生活中，习惯性居住地不在中国境内的个人，只有外籍人员、华侨或香港、澳门和台湾同胞。因此，非居民个人，实际上只能是在一个纳税年度中，没有在中国境内居住，或者在中国境内居住天数累计不满</a:t>
            </a:r>
            <a:r>
              <a:rPr lang="en-US" altLang="zh-CN" sz="1600" dirty="0">
                <a:solidFill>
                  <a:schemeClr val="tx1">
                    <a:lumMod val="75000"/>
                    <a:lumOff val="25000"/>
                  </a:schemeClr>
                </a:solidFill>
                <a:latin typeface="+mn-ea"/>
              </a:rPr>
              <a:t>183</a:t>
            </a:r>
            <a:r>
              <a:rPr lang="zh-CN" altLang="en-US" sz="1600" dirty="0">
                <a:solidFill>
                  <a:schemeClr val="tx1">
                    <a:lumMod val="75000"/>
                    <a:lumOff val="25000"/>
                  </a:schemeClr>
                </a:solidFill>
                <a:latin typeface="+mn-ea"/>
              </a:rPr>
              <a:t>天的外籍人员、华侨或香港、澳门、台湾同胞。</a:t>
            </a:r>
            <a:endParaRPr lang="en-US" altLang="zh-CN" sz="1600" dirty="0">
              <a:solidFill>
                <a:schemeClr val="tx1">
                  <a:lumMod val="75000"/>
                  <a:lumOff val="25000"/>
                </a:schemeClr>
              </a:solidFill>
              <a:latin typeface="+mn-ea"/>
            </a:endParaRPr>
          </a:p>
          <a:p>
            <a:pPr algn="just">
              <a:lnSpc>
                <a:spcPct val="120000"/>
              </a:lnSpc>
              <a:spcAft>
                <a:spcPts val="600"/>
              </a:spcAft>
            </a:pPr>
            <a:r>
              <a:rPr lang="zh-CN" altLang="en-US" sz="1600" dirty="0">
                <a:solidFill>
                  <a:schemeClr val="tx1">
                    <a:lumMod val="75000"/>
                    <a:lumOff val="25000"/>
                  </a:schemeClr>
                </a:solidFill>
                <a:latin typeface="+mn-ea"/>
              </a:rPr>
              <a:t>自</a:t>
            </a:r>
            <a:r>
              <a:rPr lang="en-US" altLang="zh-CN" sz="1600" dirty="0">
                <a:solidFill>
                  <a:schemeClr val="tx1">
                    <a:lumMod val="75000"/>
                    <a:lumOff val="25000"/>
                  </a:schemeClr>
                </a:solidFill>
                <a:latin typeface="+mn-ea"/>
              </a:rPr>
              <a:t>2019</a:t>
            </a:r>
            <a:r>
              <a:rPr lang="zh-CN" altLang="en-US" sz="1600" dirty="0">
                <a:solidFill>
                  <a:schemeClr val="tx1">
                    <a:lumMod val="75000"/>
                    <a:lumOff val="25000"/>
                  </a:schemeClr>
                </a:solidFill>
                <a:latin typeface="+mn-ea"/>
              </a:rPr>
              <a:t>年</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月</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日起，无住所个人一个纳税年度内在中国境内累计居住天数，按照个人在中国境内累计停留的天数计算。在中国境内停留的当天满</a:t>
            </a:r>
            <a:r>
              <a:rPr lang="en-US" altLang="zh-CN" sz="1600" dirty="0">
                <a:solidFill>
                  <a:schemeClr val="tx1">
                    <a:lumMod val="75000"/>
                    <a:lumOff val="25000"/>
                  </a:schemeClr>
                </a:solidFill>
                <a:latin typeface="+mn-ea"/>
              </a:rPr>
              <a:t>24</a:t>
            </a:r>
            <a:r>
              <a:rPr lang="zh-CN" altLang="en-US" sz="1600" dirty="0">
                <a:solidFill>
                  <a:schemeClr val="tx1">
                    <a:lumMod val="75000"/>
                    <a:lumOff val="25000"/>
                  </a:schemeClr>
                </a:solidFill>
                <a:latin typeface="+mn-ea"/>
              </a:rPr>
              <a:t>小时的，计入中国境内居住天数，在中国境内停留的当天不足</a:t>
            </a:r>
            <a:r>
              <a:rPr lang="en-US" altLang="zh-CN" sz="1600" dirty="0">
                <a:solidFill>
                  <a:schemeClr val="tx1">
                    <a:lumMod val="75000"/>
                    <a:lumOff val="25000"/>
                  </a:schemeClr>
                </a:solidFill>
                <a:latin typeface="+mn-ea"/>
              </a:rPr>
              <a:t>24</a:t>
            </a:r>
            <a:r>
              <a:rPr lang="zh-CN" altLang="en-US" sz="1600" dirty="0">
                <a:solidFill>
                  <a:schemeClr val="tx1">
                    <a:lumMod val="75000"/>
                    <a:lumOff val="25000"/>
                  </a:schemeClr>
                </a:solidFill>
                <a:latin typeface="+mn-ea"/>
              </a:rPr>
              <a:t>小时的，不计入中国境内居住天数。</a:t>
            </a:r>
          </a:p>
        </p:txBody>
      </p:sp>
    </p:spTree>
    <p:extLst>
      <p:ext uri="{BB962C8B-B14F-4D97-AF65-F5344CB8AC3E}">
        <p14:creationId xmlns:p14="http://schemas.microsoft.com/office/powerpoint/2010/main" val="347870437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02</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纳税范围</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797126" y="1931946"/>
            <a:ext cx="484180" cy="401950"/>
            <a:chOff x="3132963" y="3140191"/>
            <a:chExt cx="645573" cy="535933"/>
          </a:xfrm>
          <a:solidFill>
            <a:srgbClr val="0070C0"/>
          </a:solidFill>
        </p:grpSpPr>
        <p:sp>
          <p:nvSpPr>
            <p:cNvPr id="30"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2D395-C59F-E25F-08A7-4E68A32193A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7E89219-2323-EF80-D316-8A7DC9D954A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二、征税范围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6A636DC-18F1-9844-B530-38F13E0630A8}"/>
              </a:ext>
            </a:extLst>
          </p:cNvPr>
          <p:cNvSpPr txBox="1">
            <a:spLocks/>
          </p:cNvSpPr>
          <p:nvPr/>
        </p:nvSpPr>
        <p:spPr>
          <a:xfrm>
            <a:off x="612001" y="972002"/>
            <a:ext cx="7920012" cy="3300134"/>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mn-ea"/>
              </a:rPr>
              <a:t>（一）工资、薪金所得</a:t>
            </a:r>
          </a:p>
          <a:p>
            <a:pPr algn="just">
              <a:lnSpc>
                <a:spcPct val="120000"/>
              </a:lnSpc>
              <a:spcAft>
                <a:spcPts val="600"/>
              </a:spcAft>
            </a:pPr>
            <a:r>
              <a:rPr lang="zh-CN" altLang="en-US" sz="1600" dirty="0">
                <a:solidFill>
                  <a:schemeClr val="tx1">
                    <a:lumMod val="75000"/>
                    <a:lumOff val="25000"/>
                  </a:schemeClr>
                </a:solidFill>
                <a:latin typeface="+mn-ea"/>
              </a:rPr>
              <a:t>工资、薪金所得，是指个人因任职或者受雇而取得的工资、薪金、奖金、年终加薪、劳动分红、津贴、补贴以及与任职或者受雇有关的其他所得。</a:t>
            </a:r>
            <a:endParaRPr lang="en-US" altLang="zh-CN" sz="1600" dirty="0">
              <a:solidFill>
                <a:schemeClr val="tx1">
                  <a:lumMod val="75000"/>
                  <a:lumOff val="25000"/>
                </a:schemeClr>
              </a:solidFill>
              <a:latin typeface="+mn-ea"/>
            </a:endParaRP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工资、薪金所得的涵盖范围。</a:t>
            </a:r>
          </a:p>
          <a:p>
            <a:pPr algn="just">
              <a:lnSpc>
                <a:spcPct val="120000"/>
              </a:lnSpc>
              <a:spcAft>
                <a:spcPts val="600"/>
              </a:spcAft>
            </a:pPr>
            <a:r>
              <a:rPr lang="zh-CN" altLang="en-US" sz="1600" dirty="0">
                <a:solidFill>
                  <a:schemeClr val="tx1">
                    <a:lumMod val="75000"/>
                    <a:lumOff val="25000"/>
                  </a:schemeClr>
                </a:solidFill>
                <a:latin typeface="+mn-ea"/>
              </a:rPr>
              <a:t>一般来说，工资、薪金所得属于非独立个人劳动所得。所谓非独立个人劳动，是指个人所从事的是由他人指定、安排并接受管理的劳动，工作或服务于公司、工厂、行政事业单位的人员（私营企业主除外）均为非独立劳动者。</a:t>
            </a:r>
            <a:endParaRPr lang="en-US" altLang="zh-CN" sz="1600" dirty="0">
              <a:solidFill>
                <a:schemeClr val="tx1">
                  <a:lumMod val="75000"/>
                  <a:lumOff val="25000"/>
                </a:schemeClr>
              </a:solidFill>
              <a:latin typeface="+mn-ea"/>
            </a:endParaRP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个人取得的津贴、补贴，不计入工资、薪金所得的项目。</a:t>
            </a:r>
          </a:p>
          <a:p>
            <a:pPr algn="just">
              <a:lnSpc>
                <a:spcPct val="120000"/>
              </a:lnSpc>
              <a:spcAft>
                <a:spcPts val="600"/>
              </a:spcAft>
            </a:pPr>
            <a:r>
              <a:rPr lang="zh-CN" altLang="en-US" sz="1600" dirty="0">
                <a:solidFill>
                  <a:schemeClr val="tx1">
                    <a:lumMod val="75000"/>
                    <a:lumOff val="25000"/>
                  </a:schemeClr>
                </a:solidFill>
                <a:latin typeface="+mn-ea"/>
              </a:rPr>
              <a:t>根据我国目前个人收入的构成情况，</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个人所得税法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规定对于一些不属于工资、薪金性质的补贴、津贴或者不属于纳税人本人工资、薪金所得项目的收入，不予征税。</a:t>
            </a:r>
          </a:p>
        </p:txBody>
      </p:sp>
    </p:spTree>
    <p:extLst>
      <p:ext uri="{BB962C8B-B14F-4D97-AF65-F5344CB8AC3E}">
        <p14:creationId xmlns:p14="http://schemas.microsoft.com/office/powerpoint/2010/main" val="211186678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EE48B1-B032-B6C9-B3DF-DB54DCE101C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542DC48-E4FB-D871-8F4C-F9189B5382A1}"/>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二、征税范围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345CCB7-BB4B-F756-1BEA-2E2CD01F1831}"/>
              </a:ext>
            </a:extLst>
          </p:cNvPr>
          <p:cNvSpPr txBox="1">
            <a:spLocks/>
          </p:cNvSpPr>
          <p:nvPr/>
        </p:nvSpPr>
        <p:spPr>
          <a:xfrm>
            <a:off x="612001" y="972002"/>
            <a:ext cx="7920012" cy="204132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（二）劳务报酬所得</a:t>
            </a:r>
          </a:p>
          <a:p>
            <a:pPr algn="just">
              <a:lnSpc>
                <a:spcPct val="120000"/>
              </a:lnSpc>
              <a:spcAft>
                <a:spcPts val="600"/>
              </a:spcAft>
            </a:pPr>
            <a:r>
              <a:rPr lang="zh-CN" altLang="en-US" sz="1600" dirty="0">
                <a:solidFill>
                  <a:schemeClr val="tx1">
                    <a:lumMod val="75000"/>
                    <a:lumOff val="25000"/>
                  </a:schemeClr>
                </a:solidFill>
                <a:latin typeface="+mn-ea"/>
              </a:rPr>
              <a:t>劳务报酬所得，是指个人独立从事各种非雇用的各种劳务所取得的所得。内容如下：</a:t>
            </a: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设计，指按照客户的要求，代为制定工程、工艺等各类设计业务。</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装潢，指接受委托，对物体进行装饰、修饰，使之美观或具有特定用途的作业。</a:t>
            </a:r>
          </a:p>
          <a:p>
            <a:pPr algn="just">
              <a:lnSpc>
                <a:spcPct val="120000"/>
              </a:lnSpc>
              <a:spcAft>
                <a:spcPts val="600"/>
              </a:spcAft>
            </a:pP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安装，指按照客户要求，对各种机器、设备的装配、安置，以及与机器、设备相连的附属设施的装设和被安装机器设备的绝缘、防腐、保温、油漆等工程作业。</a:t>
            </a: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127610248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0.8|1.1"/>
</p:tagLst>
</file>

<file path=ppt/theme/theme1.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TotalTime>
  <Words>4038</Words>
  <Application>Microsoft Office PowerPoint</Application>
  <PresentationFormat>全屏显示(16:9)</PresentationFormat>
  <Paragraphs>170</Paragraphs>
  <Slides>36</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36</vt:i4>
      </vt:variant>
    </vt:vector>
  </HeadingPairs>
  <TitlesOfParts>
    <vt:vector size="46" baseType="lpstr">
      <vt:lpstr>ITC Avant Garde Std Bk</vt:lpstr>
      <vt:lpstr>ITC Avant Garde Std XLt</vt:lpstr>
      <vt:lpstr>等线</vt:lpstr>
      <vt:lpstr>宋体</vt:lpstr>
      <vt:lpstr>微软雅黑</vt:lpstr>
      <vt:lpstr>Arial</vt:lpstr>
      <vt:lpstr>Calibri</vt:lpstr>
      <vt:lpstr>Impact</vt:lpstr>
      <vt:lpstr>Verdana</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税务</dc:title>
  <dc:subject>哎呀小小草</dc:subject>
  <dc:creator>第一PPT</dc:creator>
  <cp:keywords>www.1ppt.com</cp:keywords>
  <dc:description>第一PPT，www.1ppt.com</dc:description>
  <cp:lastModifiedBy>玉佼 陈</cp:lastModifiedBy>
  <cp:revision>248</cp:revision>
  <dcterms:created xsi:type="dcterms:W3CDTF">2015-10-30T14:26:00Z</dcterms:created>
  <dcterms:modified xsi:type="dcterms:W3CDTF">2025-03-17T02:16:15Z</dcterms:modified>
  <cp:category>第一PPT，www.1ppt.com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