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304" r:id="rId2"/>
    <p:sldId id="328" r:id="rId3"/>
    <p:sldId id="259" r:id="rId4"/>
    <p:sldId id="352" r:id="rId5"/>
    <p:sldId id="310" r:id="rId6"/>
    <p:sldId id="375" r:id="rId7"/>
    <p:sldId id="329" r:id="rId8"/>
    <p:sldId id="376" r:id="rId9"/>
    <p:sldId id="392" r:id="rId10"/>
    <p:sldId id="393" r:id="rId11"/>
    <p:sldId id="394" r:id="rId12"/>
    <p:sldId id="386" r:id="rId13"/>
    <p:sldId id="377" r:id="rId14"/>
    <p:sldId id="378" r:id="rId15"/>
    <p:sldId id="330" r:id="rId16"/>
    <p:sldId id="357" r:id="rId17"/>
    <p:sldId id="370" r:id="rId18"/>
    <p:sldId id="379" r:id="rId19"/>
    <p:sldId id="372" r:id="rId20"/>
    <p:sldId id="387" r:id="rId21"/>
    <p:sldId id="388" r:id="rId22"/>
    <p:sldId id="389" r:id="rId23"/>
    <p:sldId id="390" r:id="rId24"/>
    <p:sldId id="391" r:id="rId25"/>
    <p:sldId id="331" r:id="rId26"/>
    <p:sldId id="359" r:id="rId27"/>
    <p:sldId id="381" r:id="rId28"/>
    <p:sldId id="382" r:id="rId29"/>
    <p:sldId id="383" r:id="rId30"/>
    <p:sldId id="384" r:id="rId31"/>
    <p:sldId id="385" r:id="rId32"/>
    <p:sldId id="314" r:id="rId33"/>
    <p:sldId id="351" r:id="rId34"/>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76" autoAdjust="0"/>
    <p:restoredTop sz="96233" autoAdjust="0"/>
  </p:normalViewPr>
  <p:slideViewPr>
    <p:cSldViewPr snapToGrid="0" showGuides="1">
      <p:cViewPr varScale="1">
        <p:scale>
          <a:sx n="73" d="100"/>
          <a:sy n="73" d="100"/>
        </p:scale>
        <p:origin x="448" y="52"/>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2C9B631-81E8-4019-838E-748D95B68351}" type="slidenum">
              <a:rPr lang="zh-CN" altLang="en-US" smtClean="0"/>
              <a:t>26</a:t>
            </a:fld>
            <a:endParaRPr lang="zh-CN" altLang="en-US"/>
          </a:p>
        </p:txBody>
      </p:sp>
    </p:spTree>
    <p:extLst>
      <p:ext uri="{BB962C8B-B14F-4D97-AF65-F5344CB8AC3E}">
        <p14:creationId xmlns:p14="http://schemas.microsoft.com/office/powerpoint/2010/main" val="3994946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0D38B-1264-8ADA-BBC9-9EC2922CE5E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1065057-DA80-3EE4-F884-5472B78D832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2FF065B-BF09-4EBA-836D-3D3F56C9AD97}"/>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D42455E1-E736-2041-C3C3-9E2EE10698BF}"/>
              </a:ext>
            </a:extLst>
          </p:cNvPr>
          <p:cNvSpPr>
            <a:spLocks noGrp="1"/>
          </p:cNvSpPr>
          <p:nvPr>
            <p:ph type="sldNum" sz="quarter" idx="5"/>
          </p:nvPr>
        </p:nvSpPr>
        <p:spPr/>
        <p:txBody>
          <a:bodyPr/>
          <a:lstStyle/>
          <a:p>
            <a:fld id="{82C9B631-81E8-4019-838E-748D95B68351}" type="slidenum">
              <a:rPr lang="zh-CN" altLang="en-US" smtClean="0"/>
              <a:t>27</a:t>
            </a:fld>
            <a:endParaRPr lang="zh-CN" altLang="en-US"/>
          </a:p>
        </p:txBody>
      </p:sp>
    </p:spTree>
    <p:extLst>
      <p:ext uri="{BB962C8B-B14F-4D97-AF65-F5344CB8AC3E}">
        <p14:creationId xmlns:p14="http://schemas.microsoft.com/office/powerpoint/2010/main" val="4266396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F0945-D643-4499-9204-A19B33F8DB6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59729FCE-AC5D-E764-BE47-045A2FD48FC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0CCAA23-B448-8D50-DBD0-720131D02909}"/>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068000A9-CDB6-F9A0-26BB-CABEA8862AC3}"/>
              </a:ext>
            </a:extLst>
          </p:cNvPr>
          <p:cNvSpPr>
            <a:spLocks noGrp="1"/>
          </p:cNvSpPr>
          <p:nvPr>
            <p:ph type="sldNum" sz="quarter" idx="5"/>
          </p:nvPr>
        </p:nvSpPr>
        <p:spPr/>
        <p:txBody>
          <a:bodyPr/>
          <a:lstStyle/>
          <a:p>
            <a:fld id="{82C9B631-81E8-4019-838E-748D95B68351}" type="slidenum">
              <a:rPr lang="zh-CN" altLang="en-US" smtClean="0"/>
              <a:t>28</a:t>
            </a:fld>
            <a:endParaRPr lang="zh-CN" altLang="en-US"/>
          </a:p>
        </p:txBody>
      </p:sp>
    </p:spTree>
    <p:extLst>
      <p:ext uri="{BB962C8B-B14F-4D97-AF65-F5344CB8AC3E}">
        <p14:creationId xmlns:p14="http://schemas.microsoft.com/office/powerpoint/2010/main" val="19839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A20275-36DE-E3CF-C322-D6738D6AE6A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F930DEB-77A1-5E2D-3A08-23472BB1BA2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130CED2-8E26-31FD-AF23-24D7A351F9B8}"/>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AA223343-83E5-C34A-0D71-0EAA9E0FC4A4}"/>
              </a:ext>
            </a:extLst>
          </p:cNvPr>
          <p:cNvSpPr>
            <a:spLocks noGrp="1"/>
          </p:cNvSpPr>
          <p:nvPr>
            <p:ph type="sldNum" sz="quarter" idx="5"/>
          </p:nvPr>
        </p:nvSpPr>
        <p:spPr/>
        <p:txBody>
          <a:bodyPr/>
          <a:lstStyle/>
          <a:p>
            <a:fld id="{82C9B631-81E8-4019-838E-748D95B68351}" type="slidenum">
              <a:rPr lang="zh-CN" altLang="en-US" smtClean="0"/>
              <a:t>29</a:t>
            </a:fld>
            <a:endParaRPr lang="zh-CN" altLang="en-US"/>
          </a:p>
        </p:txBody>
      </p:sp>
    </p:spTree>
    <p:extLst>
      <p:ext uri="{BB962C8B-B14F-4D97-AF65-F5344CB8AC3E}">
        <p14:creationId xmlns:p14="http://schemas.microsoft.com/office/powerpoint/2010/main" val="3686757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C8C87A-92E6-2942-DCAF-F468EA5C259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A55D56C3-C0BA-36E2-3AF3-D7C7AEA4DCB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D6DE7A5-947D-AB09-B07E-8C646E6DE247}"/>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00F8E22D-81BA-E73E-0A3C-DDF57DA02B40}"/>
              </a:ext>
            </a:extLst>
          </p:cNvPr>
          <p:cNvSpPr>
            <a:spLocks noGrp="1"/>
          </p:cNvSpPr>
          <p:nvPr>
            <p:ph type="sldNum" sz="quarter" idx="5"/>
          </p:nvPr>
        </p:nvSpPr>
        <p:spPr/>
        <p:txBody>
          <a:bodyPr/>
          <a:lstStyle/>
          <a:p>
            <a:fld id="{82C9B631-81E8-4019-838E-748D95B68351}" type="slidenum">
              <a:rPr lang="zh-CN" altLang="en-US" smtClean="0"/>
              <a:t>30</a:t>
            </a:fld>
            <a:endParaRPr lang="zh-CN" altLang="en-US"/>
          </a:p>
        </p:txBody>
      </p:sp>
    </p:spTree>
    <p:extLst>
      <p:ext uri="{BB962C8B-B14F-4D97-AF65-F5344CB8AC3E}">
        <p14:creationId xmlns:p14="http://schemas.microsoft.com/office/powerpoint/2010/main" val="574008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A1AD51-11B5-DAD2-6F74-F4E1D4725B8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5E327F6-5CEC-8E56-2771-E939F45F0AB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7B660A5-77C2-D7A6-8A98-77C55236CBB3}"/>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7BE269FA-5703-FBA1-2E27-BCD3FE507348}"/>
              </a:ext>
            </a:extLst>
          </p:cNvPr>
          <p:cNvSpPr>
            <a:spLocks noGrp="1"/>
          </p:cNvSpPr>
          <p:nvPr>
            <p:ph type="sldNum" sz="quarter" idx="5"/>
          </p:nvPr>
        </p:nvSpPr>
        <p:spPr/>
        <p:txBody>
          <a:bodyPr/>
          <a:lstStyle/>
          <a:p>
            <a:fld id="{82C9B631-81E8-4019-838E-748D95B68351}" type="slidenum">
              <a:rPr lang="zh-CN" altLang="en-US" smtClean="0"/>
              <a:t>31</a:t>
            </a:fld>
            <a:endParaRPr lang="zh-CN" altLang="en-US"/>
          </a:p>
        </p:txBody>
      </p:sp>
    </p:spTree>
    <p:extLst>
      <p:ext uri="{BB962C8B-B14F-4D97-AF65-F5344CB8AC3E}">
        <p14:creationId xmlns:p14="http://schemas.microsoft.com/office/powerpoint/2010/main" val="2474163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3/17/2025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3/17/2025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3/17/2025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a:spLocks/>
          </p:cNvSpPr>
          <p:nvPr/>
        </p:nvSpPr>
        <p:spPr>
          <a:xfrm>
            <a:off x="412216" y="2571750"/>
            <a:ext cx="7920012" cy="677686"/>
          </a:xfrm>
          <a:prstGeom prst="rect">
            <a:avLst/>
          </a:prstGeom>
          <a:noFill/>
        </p:spPr>
        <p:txBody>
          <a:bodyPr wrap="square" lIns="68580" tIns="34290" rIns="68580" bIns="34290" rtlCol="0">
            <a:spAutoFit/>
          </a:bodyPr>
          <a:lstStyle/>
          <a:p>
            <a:pPr algn="ctr">
              <a:lnSpc>
                <a:spcPct val="120000"/>
              </a:lnSpc>
              <a:spcAft>
                <a:spcPts val="600"/>
              </a:spcAft>
              <a:defRPr/>
            </a:pPr>
            <a:r>
              <a:rPr lang="zh-CN" altLang="en-US" sz="3600" b="1" dirty="0">
                <a:solidFill>
                  <a:srgbClr val="0070C0"/>
                </a:solidFill>
                <a:latin typeface="+mn-ea"/>
              </a:rPr>
              <a:t>第五章 关税法</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6AD5A-A03B-33AB-06A6-A1414C3143F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6550226-F46D-783D-CC87-306C18044ACC}"/>
              </a:ext>
            </a:extLst>
          </p:cNvPr>
          <p:cNvSpPr txBox="1"/>
          <p:nvPr/>
        </p:nvSpPr>
        <p:spPr>
          <a:xfrm>
            <a:off x="2810435" y="309554"/>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一、进口关税税率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EAEFE35-331E-FF9F-0E2A-1B76102F3ADA}"/>
              </a:ext>
            </a:extLst>
          </p:cNvPr>
          <p:cNvSpPr txBox="1">
            <a:spLocks/>
          </p:cNvSpPr>
          <p:nvPr/>
        </p:nvSpPr>
        <p:spPr>
          <a:xfrm>
            <a:off x="612001" y="972002"/>
            <a:ext cx="7920012" cy="286501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（二）进口货物税率适用规则。</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暂定税率优先适用于优惠税率或最惠国税率，所以适用最惠国税率的进口货物有暂定税率的，适用暂定税率；当最惠国税率低于或等于协定税率时，协定有规定的，按相关协定的规定执行；协定无规定的，两者从低适用。适用协定税率、特惠税率的进口货物有暂定税率的，应当从低适用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按照国家规定实行关税配额管理的进口货物，关税配额内的，适用关税配额税率；关税配额外的，按其适用税率的规定执行。</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按照普通税率征税的进口货物，不适用暂定税率；经国务院关税税则委员会特别批准，可以适用最惠国税率。</a:t>
            </a:r>
          </a:p>
        </p:txBody>
      </p:sp>
    </p:spTree>
    <p:extLst>
      <p:ext uri="{BB962C8B-B14F-4D97-AF65-F5344CB8AC3E}">
        <p14:creationId xmlns:p14="http://schemas.microsoft.com/office/powerpoint/2010/main" val="254222282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FF760-0A4D-855B-94F0-A3A170A38A1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B24172A-826F-89DD-BD5A-C9731F5C011F}"/>
              </a:ext>
            </a:extLst>
          </p:cNvPr>
          <p:cNvSpPr txBox="1"/>
          <p:nvPr/>
        </p:nvSpPr>
        <p:spPr>
          <a:xfrm>
            <a:off x="2810435" y="309554"/>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一、进口关税税率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D9C88FF-FE5D-8216-A715-1452AFD52BBB}"/>
              </a:ext>
            </a:extLst>
          </p:cNvPr>
          <p:cNvSpPr txBox="1">
            <a:spLocks/>
          </p:cNvSpPr>
          <p:nvPr/>
        </p:nvSpPr>
        <p:spPr>
          <a:xfrm>
            <a:off x="612001" y="972002"/>
            <a:ext cx="7920012" cy="123379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（三）进境物品税率。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2019</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日起，除另有规定外，我国对准予应税进口的旅客行李物品、个人邮寄物品以及其他个人自用物品，均由海关按照</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中华人民共和国进境物品进口税税率表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（见表</a:t>
            </a:r>
            <a:r>
              <a:rPr lang="en-US" altLang="zh-CN" sz="1600" dirty="0">
                <a:solidFill>
                  <a:schemeClr val="tx1">
                    <a:lumMod val="75000"/>
                    <a:lumOff val="25000"/>
                  </a:schemeClr>
                </a:solidFill>
                <a:latin typeface="微软雅黑" panose="020B0503020204020204" pitchFamily="34" charset="-122"/>
              </a:rPr>
              <a:t>5-1</a:t>
            </a:r>
            <a:r>
              <a:rPr lang="zh-CN" altLang="en-US" sz="1600" dirty="0">
                <a:solidFill>
                  <a:schemeClr val="tx1">
                    <a:lumMod val="75000"/>
                    <a:lumOff val="25000"/>
                  </a:schemeClr>
                </a:solidFill>
                <a:latin typeface="微软雅黑" panose="020B0503020204020204" pitchFamily="34" charset="-122"/>
              </a:rPr>
              <a:t>）的规定，征收进口关税、代征进口环节增值税和消费税等进口税。</a:t>
            </a:r>
          </a:p>
        </p:txBody>
      </p:sp>
    </p:spTree>
    <p:extLst>
      <p:ext uri="{BB962C8B-B14F-4D97-AF65-F5344CB8AC3E}">
        <p14:creationId xmlns:p14="http://schemas.microsoft.com/office/powerpoint/2010/main" val="16348253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B55F05-6130-D24A-AA38-4EE2496C6FA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14BC587-5153-836F-4BB6-39F91A9869F0}"/>
              </a:ext>
            </a:extLst>
          </p:cNvPr>
          <p:cNvSpPr txBox="1"/>
          <p:nvPr/>
        </p:nvSpPr>
        <p:spPr>
          <a:xfrm>
            <a:off x="2810435" y="309554"/>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二、出口关税税率</a:t>
            </a:r>
          </a:p>
        </p:txBody>
      </p:sp>
      <p:sp>
        <p:nvSpPr>
          <p:cNvPr id="43" name="TextBox 42">
            <a:extLst>
              <a:ext uri="{FF2B5EF4-FFF2-40B4-BE49-F238E27FC236}">
                <a16:creationId xmlns:a16="http://schemas.microsoft.com/office/drawing/2014/main" id="{4AAF1B68-4C67-A2CF-2043-E248C9E014C1}"/>
              </a:ext>
            </a:extLst>
          </p:cNvPr>
          <p:cNvSpPr txBox="1">
            <a:spLocks/>
          </p:cNvSpPr>
          <p:nvPr/>
        </p:nvSpPr>
        <p:spPr>
          <a:xfrm>
            <a:off x="612001" y="972002"/>
            <a:ext cx="7920012" cy="2634183"/>
          </a:xfrm>
          <a:prstGeom prst="rect">
            <a:avLst/>
          </a:prstGeom>
          <a:noFill/>
        </p:spPr>
        <p:txBody>
          <a:bodyPr wrap="square" lIns="0" tIns="0" rIns="0" bIns="0" rtlCol="0">
            <a:spAutoFit/>
          </a:bodyPr>
          <a:lstStyle/>
          <a:p>
            <a:pPr algn="just">
              <a:lnSpc>
                <a:spcPct val="120000"/>
              </a:lnSpc>
              <a:spcAft>
                <a:spcPct val="600000"/>
              </a:spcAft>
            </a:pPr>
            <a:r>
              <a:rPr lang="zh-CN" altLang="zh-CN" sz="1600" kern="0" dirty="0">
                <a:solidFill>
                  <a:srgbClr val="333333"/>
                </a:solidFill>
                <a:latin typeface="+mn-ea"/>
                <a:cs typeface="宋体" panose="02010600030101010101" pitchFamily="2" charset="-122"/>
              </a:rPr>
              <a:t>我国出口税则为一栏税率，即出口税率。国家仅对少数资源性产品及易于竞相杀价、盲目进口、需要规范出口秩序的半制成品征收出口关税。根据有关规定，自</a:t>
            </a:r>
            <a:r>
              <a:rPr lang="en-US" altLang="zh-CN" sz="1600" kern="0" dirty="0">
                <a:solidFill>
                  <a:srgbClr val="333333"/>
                </a:solidFill>
                <a:latin typeface="+mn-ea"/>
                <a:cs typeface="宋体" panose="02010600030101010101" pitchFamily="2" charset="-122"/>
              </a:rPr>
              <a:t>2022</a:t>
            </a:r>
            <a:r>
              <a:rPr lang="zh-CN" altLang="zh-CN" sz="1600" kern="0" dirty="0">
                <a:solidFill>
                  <a:srgbClr val="333333"/>
                </a:solidFill>
                <a:latin typeface="+mn-ea"/>
                <a:cs typeface="宋体" panose="02010600030101010101" pitchFamily="2" charset="-122"/>
              </a:rPr>
              <a:t>年</a:t>
            </a:r>
            <a:r>
              <a:rPr lang="en-US" altLang="zh-CN" sz="1600" kern="0" dirty="0">
                <a:solidFill>
                  <a:srgbClr val="333333"/>
                </a:solidFill>
                <a:latin typeface="+mn-ea"/>
                <a:cs typeface="宋体" panose="02010600030101010101" pitchFamily="2" charset="-122"/>
              </a:rPr>
              <a:t>1</a:t>
            </a:r>
            <a:r>
              <a:rPr lang="zh-CN" altLang="zh-CN" sz="1600" kern="0" dirty="0">
                <a:solidFill>
                  <a:srgbClr val="333333"/>
                </a:solidFill>
                <a:latin typeface="+mn-ea"/>
                <a:cs typeface="宋体" panose="02010600030101010101" pitchFamily="2" charset="-122"/>
              </a:rPr>
              <a:t>月</a:t>
            </a:r>
            <a:r>
              <a:rPr lang="en-US" altLang="zh-CN" sz="1600" kern="0" dirty="0">
                <a:solidFill>
                  <a:srgbClr val="333333"/>
                </a:solidFill>
                <a:latin typeface="+mn-ea"/>
                <a:cs typeface="宋体" panose="02010600030101010101" pitchFamily="2" charset="-122"/>
              </a:rPr>
              <a:t>1</a:t>
            </a:r>
            <a:r>
              <a:rPr lang="zh-CN" altLang="zh-CN" sz="1600" kern="0" dirty="0">
                <a:solidFill>
                  <a:srgbClr val="333333"/>
                </a:solidFill>
                <a:latin typeface="+mn-ea"/>
                <a:cs typeface="宋体" panose="02010600030101010101" pitchFamily="2" charset="-122"/>
              </a:rPr>
              <a:t>日起，我国继续对铬铁等</a:t>
            </a:r>
            <a:r>
              <a:rPr lang="en-US" altLang="zh-CN" sz="1600" kern="0" dirty="0">
                <a:solidFill>
                  <a:srgbClr val="333333"/>
                </a:solidFill>
                <a:latin typeface="+mn-ea"/>
                <a:cs typeface="宋体" panose="02010600030101010101" pitchFamily="2" charset="-122"/>
              </a:rPr>
              <a:t>106</a:t>
            </a:r>
            <a:r>
              <a:rPr lang="zh-CN" altLang="zh-CN" sz="1600" kern="0" dirty="0">
                <a:solidFill>
                  <a:srgbClr val="333333"/>
                </a:solidFill>
                <a:latin typeface="+mn-ea"/>
                <a:cs typeface="宋体" panose="02010600030101010101" pitchFamily="2" charset="-122"/>
              </a:rPr>
              <a:t>项出口商品征收出口关税，适用出口税率或出口暂定税率。</a:t>
            </a:r>
            <a:endParaRPr lang="zh-CN" altLang="zh-CN" sz="1600" kern="100" dirty="0">
              <a:latin typeface="+mn-ea"/>
              <a:cs typeface="Times New Roman" panose="02020603050405020304" pitchFamily="18" charset="0"/>
            </a:endParaRPr>
          </a:p>
          <a:p>
            <a:pPr algn="just">
              <a:lnSpc>
                <a:spcPct val="120000"/>
              </a:lnSpc>
              <a:spcAft>
                <a:spcPct val="600000"/>
              </a:spcAft>
            </a:pP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10567042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AFE1E-F144-293C-DD15-4B1360CE849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C242702-47AF-222B-ECB7-D13DE06A843C}"/>
              </a:ext>
            </a:extLst>
          </p:cNvPr>
          <p:cNvSpPr txBox="1"/>
          <p:nvPr/>
        </p:nvSpPr>
        <p:spPr>
          <a:xfrm>
            <a:off x="2810435" y="309554"/>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三、税率的适用</a:t>
            </a:r>
          </a:p>
        </p:txBody>
      </p:sp>
      <p:sp>
        <p:nvSpPr>
          <p:cNvPr id="43" name="TextBox 42">
            <a:extLst>
              <a:ext uri="{FF2B5EF4-FFF2-40B4-BE49-F238E27FC236}">
                <a16:creationId xmlns:a16="http://schemas.microsoft.com/office/drawing/2014/main" id="{AF0FF363-CB13-59EF-B8F5-68620E93EF57}"/>
              </a:ext>
            </a:extLst>
          </p:cNvPr>
          <p:cNvSpPr txBox="1">
            <a:spLocks/>
          </p:cNvSpPr>
          <p:nvPr/>
        </p:nvSpPr>
        <p:spPr>
          <a:xfrm>
            <a:off x="612001" y="972002"/>
            <a:ext cx="7920012" cy="2646494"/>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进出口货物，应当适用海关接受该货物申报进口或者出口之日实施的税率。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进口货物到达前，经海关核准先行申报的，应当适用装载该货物的运输工具申报进境之日实施的税率。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进口转关运输货物，应当适用指运地海关接受该货物申报进口之日实施的税率；货物运抵指运地前，经海关核准先行申报的，应当适用装载该货物的运输工具抵达指运地之日实施的税率。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出口转关运输货物，应当适用启运地海关接受该货物申报出口之日实施的税率。</a:t>
            </a:r>
          </a:p>
          <a:p>
            <a:pPr algn="just">
              <a:lnSpc>
                <a:spcPct val="120000"/>
              </a:lnSpc>
              <a:spcAft>
                <a:spcPts val="600"/>
              </a:spcAft>
            </a:pP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363692924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A4F56C-FE13-D45F-83A5-22CE27461AD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FBF6B1A-3108-DA8D-2014-DD617159943D}"/>
              </a:ext>
            </a:extLst>
          </p:cNvPr>
          <p:cNvSpPr txBox="1"/>
          <p:nvPr/>
        </p:nvSpPr>
        <p:spPr>
          <a:xfrm>
            <a:off x="2810435" y="309554"/>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三、税率的适用</a:t>
            </a:r>
          </a:p>
        </p:txBody>
      </p:sp>
      <p:sp>
        <p:nvSpPr>
          <p:cNvPr id="43" name="TextBox 42">
            <a:extLst>
              <a:ext uri="{FF2B5EF4-FFF2-40B4-BE49-F238E27FC236}">
                <a16:creationId xmlns:a16="http://schemas.microsoft.com/office/drawing/2014/main" id="{0DCD6215-FC6C-F7A7-7B41-7DE3B1CB4BC0}"/>
              </a:ext>
            </a:extLst>
          </p:cNvPr>
          <p:cNvSpPr txBox="1">
            <a:spLocks/>
          </p:cNvSpPr>
          <p:nvPr/>
        </p:nvSpPr>
        <p:spPr>
          <a:xfrm>
            <a:off x="612001" y="972002"/>
            <a:ext cx="7920012" cy="353289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经海关批准，实行集中申报的进出口货物，应当适用每次货物进出口时海关接受该货物申报之日实施的税率。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因超过规定期限未申报而由海关依法变卖的进口货物，其税款计征应当适用装载该货物的运输工具申报进境之日实施的税率。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因纳税义务人违反规定需要追征税款的进出口货物，应当适用违反规定的行为发生之日实施的税率；行为发生之日不能确定的，适用海关发现该行为之日实施的税率。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已申报进境并放行的保税货物、减免税货物、租赁货物或者已申报进出境并放行的暂时进出境货物，有下列情形之一需缴纳税款的，应当适用海关接受纳税义务人再次填写报关单申报办理纳税及有关手续之日实施的税率：进出口货物，应当适用海关接受该货物申报进口或者出口之日实施的税率。</a:t>
            </a:r>
          </a:p>
          <a:p>
            <a:pPr algn="just">
              <a:lnSpc>
                <a:spcPct val="120000"/>
              </a:lnSpc>
              <a:spcAft>
                <a:spcPts val="600"/>
              </a:spcAft>
            </a:pPr>
            <a:r>
              <a:rPr lang="en-US" altLang="zh-CN" sz="1600" dirty="0">
                <a:solidFill>
                  <a:schemeClr val="tx1">
                    <a:lumMod val="75000"/>
                    <a:lumOff val="25000"/>
                  </a:schemeClr>
                </a:solidFill>
                <a:latin typeface="+mn-ea"/>
              </a:rPr>
              <a:t>9.</a:t>
            </a:r>
            <a:r>
              <a:rPr lang="zh-CN" altLang="en-US" sz="1600" dirty="0">
                <a:solidFill>
                  <a:schemeClr val="tx1">
                    <a:lumMod val="75000"/>
                    <a:lumOff val="25000"/>
                  </a:schemeClr>
                </a:solidFill>
                <a:latin typeface="+mn-ea"/>
              </a:rPr>
              <a:t>补征和退还进出口货物关税，应当按照前述规定确定适用的税率。</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29427316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0" y="2833300"/>
            <a:ext cx="4022519"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关税完税价格与应纳税额的计算</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7FBFD-4E99-0FE2-2EAC-8B4F6265A80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AA7D54E-B3FD-B2FD-C2F3-F9925E3E94B4}"/>
              </a:ext>
            </a:extLst>
          </p:cNvPr>
          <p:cNvSpPr txBox="1"/>
          <p:nvPr/>
        </p:nvSpPr>
        <p:spPr>
          <a:xfrm>
            <a:off x="2046652" y="358715"/>
            <a:ext cx="445247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一、一般进口货物的完税价格</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9CC15D9-2469-C703-C8CB-9B50BCF58E0F}"/>
              </a:ext>
            </a:extLst>
          </p:cNvPr>
          <p:cNvSpPr txBox="1">
            <a:spLocks/>
          </p:cNvSpPr>
          <p:nvPr/>
        </p:nvSpPr>
        <p:spPr>
          <a:xfrm>
            <a:off x="612001" y="972002"/>
            <a:ext cx="7920012" cy="1733551"/>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海关法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规定，进口货物的完税价格包括货物的货价、货物运抵我国境内输入地点起卸前的运输及其相关费用、保险费。进口货物完税价格的确定方法大致可以划分为两类：一类是以进口货物的成交价格为基础进行调整，从而确定进口货物完税价格的估价方法（以下称成交价格估价方法）；另一类则是在进口货物的成交价格不符合规定条件或者成交价格不能确定的情况下，海关用以审查确定进口货物完税价格的估价方法（以下称进口货物海关估价方法）</a:t>
            </a:r>
          </a:p>
        </p:txBody>
      </p:sp>
    </p:spTree>
    <p:extLst>
      <p:ext uri="{BB962C8B-B14F-4D97-AF65-F5344CB8AC3E}">
        <p14:creationId xmlns:p14="http://schemas.microsoft.com/office/powerpoint/2010/main" val="10747043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41394-32F0-95B8-DAF1-7E237BE35FA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4EFBEF1-8A0B-98F6-F63A-CA27D551E4C4}"/>
              </a:ext>
            </a:extLst>
          </p:cNvPr>
          <p:cNvSpPr txBox="1"/>
          <p:nvPr/>
        </p:nvSpPr>
        <p:spPr>
          <a:xfrm>
            <a:off x="2320413" y="299722"/>
            <a:ext cx="4006453"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一、一般进口货物的完税价格</a:t>
            </a:r>
          </a:p>
        </p:txBody>
      </p:sp>
      <p:sp>
        <p:nvSpPr>
          <p:cNvPr id="43" name="TextBox 42">
            <a:extLst>
              <a:ext uri="{FF2B5EF4-FFF2-40B4-BE49-F238E27FC236}">
                <a16:creationId xmlns:a16="http://schemas.microsoft.com/office/drawing/2014/main" id="{D61507EC-0235-5012-1EB3-D53E291284AA}"/>
              </a:ext>
            </a:extLst>
          </p:cNvPr>
          <p:cNvSpPr txBox="1">
            <a:spLocks/>
          </p:cNvSpPr>
          <p:nvPr/>
        </p:nvSpPr>
        <p:spPr>
          <a:xfrm>
            <a:off x="612001" y="972002"/>
            <a:ext cx="7920012" cy="412189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（一）成交价格估价方法</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mn-ea"/>
              </a:rPr>
              <a:t>进口货物的成交价格，是指卖方向中华人民共和国境内销售该货物时买方为进口该货物向卖方实付、应付的，并且按照</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完税价格办法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有关规定调整后的价款总额，包括直接支付的价款和间接支付的价款。</a:t>
            </a:r>
            <a:endParaRPr lang="en-US" altLang="zh-CN" sz="1600"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应计入完税价格的调整项目</a:t>
            </a:r>
          </a:p>
          <a:p>
            <a:pPr algn="just">
              <a:lnSpc>
                <a:spcPct val="120000"/>
              </a:lnSpc>
              <a:spcAft>
                <a:spcPts val="600"/>
              </a:spcAft>
            </a:pPr>
            <a:r>
              <a:rPr lang="zh-CN" altLang="en-US" sz="1600" dirty="0">
                <a:solidFill>
                  <a:schemeClr val="tx1">
                    <a:lumMod val="75000"/>
                    <a:lumOff val="25000"/>
                  </a:schemeClr>
                </a:solidFill>
                <a:latin typeface="+mn-ea"/>
              </a:rPr>
              <a:t>采用成交价格估价方法，以成交价格为基础审查确定进口货物的完税价格时，未包括在该货物实付、应付价格中的下列费用或者价值应当计入完税价格：</a:t>
            </a:r>
            <a:endParaRPr lang="en-US" altLang="zh-CN" sz="1600"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不计入完税价格的调整项目</a:t>
            </a:r>
          </a:p>
          <a:p>
            <a:pPr algn="just">
              <a:lnSpc>
                <a:spcPct val="120000"/>
              </a:lnSpc>
              <a:spcAft>
                <a:spcPts val="600"/>
              </a:spcAft>
            </a:pPr>
            <a:r>
              <a:rPr lang="zh-CN" altLang="en-US" sz="1600" dirty="0">
                <a:solidFill>
                  <a:schemeClr val="tx1">
                    <a:lumMod val="75000"/>
                    <a:lumOff val="25000"/>
                  </a:schemeClr>
                </a:solidFill>
                <a:latin typeface="+mn-ea"/>
              </a:rPr>
              <a:t>进口货物的价款中单独列明的下列税收、费用，不计入该货物的完税价格：</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进口货物完税价格中的运输及相关费用、保险费的确定</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6235345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59AFD0-32CF-8E75-1EF7-79B4F7A02CB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04E6B83-40C3-0787-5712-1E4E61590125}"/>
              </a:ext>
            </a:extLst>
          </p:cNvPr>
          <p:cNvSpPr txBox="1"/>
          <p:nvPr/>
        </p:nvSpPr>
        <p:spPr>
          <a:xfrm>
            <a:off x="1936955" y="304799"/>
            <a:ext cx="4562168"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一、一般进口货物的完税价格</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BC8F0AE-08FF-00CC-2A06-B8DDD0B70710}"/>
              </a:ext>
            </a:extLst>
          </p:cNvPr>
          <p:cNvSpPr txBox="1">
            <a:spLocks/>
          </p:cNvSpPr>
          <p:nvPr/>
        </p:nvSpPr>
        <p:spPr>
          <a:xfrm>
            <a:off x="612001" y="972002"/>
            <a:ext cx="7920012" cy="314624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（二）进口货物海关估价方法</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mn-ea"/>
              </a:rPr>
              <a:t>进口货物的成交价格不符合规定条件或者成交价格不能确定的，海关经了解有关情况，并且与纳税义务人进行价格磋商后，依次以相同货物成交价格估价方法、类似货物成交价格估价方法、倒扣价格估价方法、计算价格估价方法及其他合理方法审查确定该货物的完税价格。纳税义务人向海关提供有关资料后，可以提出申请，颠倒倒扣价格估价方法和计算价格估价方法的适用次序。</a:t>
            </a:r>
            <a:endParaRPr lang="en-US" altLang="zh-CN" sz="1600"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相同货物成交价格估价方法，是指海关以与进口货物同时或者大约同时向中华人民共和国境内销售的相同货物的成交价格为基础，审查确定进口货物的完税价格的估价方法。</a:t>
            </a:r>
            <a:endParaRPr lang="en-US" altLang="zh-CN" sz="1600"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类似货物成交价格估价方法，是指海关以与进口货物同时或者大约同时向中华人民共和国境内销售的类似货物的成交价格为基础，审查确定进口货物的完税价格的估价方法</a:t>
            </a:r>
            <a:r>
              <a:rPr lang="zh-CN" altLang="en-US" sz="1600" dirty="0">
                <a:solidFill>
                  <a:schemeClr val="tx1">
                    <a:lumMod val="75000"/>
                    <a:lumOff val="25000"/>
                  </a:schemeClr>
                </a:solidFill>
                <a:latin typeface="宋体" panose="02010600030101010101" pitchFamily="2" charset="-122"/>
                <a:ea typeface="宋体" panose="02010600030101010101" pitchFamily="2" charset="-122"/>
              </a:rPr>
              <a:t>。</a:t>
            </a:r>
          </a:p>
        </p:txBody>
      </p:sp>
    </p:spTree>
    <p:extLst>
      <p:ext uri="{BB962C8B-B14F-4D97-AF65-F5344CB8AC3E}">
        <p14:creationId xmlns:p14="http://schemas.microsoft.com/office/powerpoint/2010/main" val="285686614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1D85E9-BB2F-2BB7-E485-E4AE0571EFB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E72F2F2-2BC4-6B47-B514-920E4992D7DB}"/>
              </a:ext>
            </a:extLst>
          </p:cNvPr>
          <p:cNvSpPr txBox="1"/>
          <p:nvPr/>
        </p:nvSpPr>
        <p:spPr>
          <a:xfrm>
            <a:off x="2054942" y="299722"/>
            <a:ext cx="427192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二、出口货物的完税价格</a:t>
            </a:r>
          </a:p>
        </p:txBody>
      </p:sp>
      <p:sp>
        <p:nvSpPr>
          <p:cNvPr id="43" name="TextBox 42">
            <a:extLst>
              <a:ext uri="{FF2B5EF4-FFF2-40B4-BE49-F238E27FC236}">
                <a16:creationId xmlns:a16="http://schemas.microsoft.com/office/drawing/2014/main" id="{ED5C9114-9AC9-D88E-50D9-F95534B2B6C8}"/>
              </a:ext>
            </a:extLst>
          </p:cNvPr>
          <p:cNvSpPr txBox="1">
            <a:spLocks/>
          </p:cNvSpPr>
          <p:nvPr/>
        </p:nvSpPr>
        <p:spPr>
          <a:xfrm>
            <a:off x="612001" y="972002"/>
            <a:ext cx="7920012" cy="196438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（一）以成交价格为基础的完税价格</a:t>
            </a:r>
          </a:p>
          <a:p>
            <a:pPr algn="just">
              <a:lnSpc>
                <a:spcPct val="120000"/>
              </a:lnSpc>
              <a:spcAft>
                <a:spcPts val="600"/>
              </a:spcAft>
            </a:pPr>
            <a:r>
              <a:rPr lang="zh-CN" altLang="en-US" sz="1600" dirty="0">
                <a:solidFill>
                  <a:schemeClr val="tx1">
                    <a:lumMod val="75000"/>
                    <a:lumOff val="25000"/>
                  </a:schemeClr>
                </a:solidFill>
                <a:latin typeface="+mn-ea"/>
              </a:rPr>
              <a:t>出口货物的完税价格，由海关以该货物的成交价格为基础审查确定，并且应当包括货物运至我国境内输出地点装载前的运输及其相关费用、保险费。</a:t>
            </a:r>
          </a:p>
          <a:p>
            <a:pPr algn="just">
              <a:lnSpc>
                <a:spcPct val="120000"/>
              </a:lnSpc>
              <a:spcAft>
                <a:spcPts val="600"/>
              </a:spcAft>
            </a:pPr>
            <a:r>
              <a:rPr lang="zh-CN" altLang="en-US" sz="1600" dirty="0">
                <a:solidFill>
                  <a:schemeClr val="tx1">
                    <a:lumMod val="75000"/>
                    <a:lumOff val="25000"/>
                  </a:schemeClr>
                </a:solidFill>
                <a:latin typeface="+mn-ea"/>
              </a:rPr>
              <a:t>出口货物的成交价格，是指该货物出口销售时，卖方为出口该货物应当向买方直接收取和间接收取的价款总额。下列税收、费用不计入出口货物的完税价格：</a:t>
            </a:r>
          </a:p>
          <a:p>
            <a:pPr algn="just">
              <a:lnSpc>
                <a:spcPct val="120000"/>
              </a:lnSpc>
              <a:spcAft>
                <a:spcPts val="600"/>
              </a:spcAft>
            </a:pPr>
            <a:endParaRPr lang="en-US" altLang="zh-CN"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923777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49" y="1351397"/>
            <a:ext cx="3471716" cy="503999"/>
            <a:chOff x="4247963" y="2095837"/>
            <a:chExt cx="3634768" cy="527844"/>
          </a:xfrm>
        </p:grpSpPr>
        <p:sp>
          <p:nvSpPr>
            <p:cNvPr id="24" name="TextBox 6"/>
            <p:cNvSpPr txBox="1"/>
            <p:nvPr/>
          </p:nvSpPr>
          <p:spPr>
            <a:xfrm>
              <a:off x="5004129" y="2150241"/>
              <a:ext cx="2878602"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征税对象与纳税义务人</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59" y="2193050"/>
            <a:ext cx="1932835" cy="503999"/>
            <a:chOff x="4247964" y="2095837"/>
            <a:chExt cx="2023608" cy="527844"/>
          </a:xfrm>
        </p:grpSpPr>
        <p:sp>
          <p:nvSpPr>
            <p:cNvPr id="43" name="TextBox 17"/>
            <p:cNvSpPr txBox="1"/>
            <p:nvPr/>
          </p:nvSpPr>
          <p:spPr>
            <a:xfrm>
              <a:off x="5004131" y="2150241"/>
              <a:ext cx="1267441"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关税税率</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40848" y="3034703"/>
            <a:ext cx="4497638" cy="503999"/>
            <a:chOff x="4247964" y="2095837"/>
            <a:chExt cx="4708880" cy="527844"/>
          </a:xfrm>
        </p:grpSpPr>
        <p:sp>
          <p:nvSpPr>
            <p:cNvPr id="47" name="TextBox 21"/>
            <p:cNvSpPr txBox="1"/>
            <p:nvPr/>
          </p:nvSpPr>
          <p:spPr>
            <a:xfrm>
              <a:off x="5004131" y="2150241"/>
              <a:ext cx="3952713"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关税完税价格与应纳税额的计算</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2" name="组合 15">
            <a:extLst>
              <a:ext uri="{FF2B5EF4-FFF2-40B4-BE49-F238E27FC236}">
                <a16:creationId xmlns:a16="http://schemas.microsoft.com/office/drawing/2014/main" id="{BF3A83A7-D29F-FBD7-FA14-E9EC056592B0}"/>
              </a:ext>
            </a:extLst>
          </p:cNvPr>
          <p:cNvGrpSpPr/>
          <p:nvPr/>
        </p:nvGrpSpPr>
        <p:grpSpPr bwMode="auto">
          <a:xfrm>
            <a:off x="3240848" y="3876357"/>
            <a:ext cx="3215235" cy="503999"/>
            <a:chOff x="4247963" y="2095837"/>
            <a:chExt cx="3366241" cy="527844"/>
          </a:xfrm>
        </p:grpSpPr>
        <p:sp>
          <p:nvSpPr>
            <p:cNvPr id="3" name="TextBox 6">
              <a:extLst>
                <a:ext uri="{FF2B5EF4-FFF2-40B4-BE49-F238E27FC236}">
                  <a16:creationId xmlns:a16="http://schemas.microsoft.com/office/drawing/2014/main" id="{2B78C3C4-6DBE-6979-292A-068AF85A8CD0}"/>
                </a:ext>
              </a:extLst>
            </p:cNvPr>
            <p:cNvSpPr txBox="1"/>
            <p:nvPr/>
          </p:nvSpPr>
          <p:spPr>
            <a:xfrm>
              <a:off x="5004129" y="2150241"/>
              <a:ext cx="2610075"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关税税收优惠及征管</a:t>
              </a:r>
            </a:p>
          </p:txBody>
        </p:sp>
        <p:sp>
          <p:nvSpPr>
            <p:cNvPr id="9" name="圆角矩形​​ 10">
              <a:extLst>
                <a:ext uri="{FF2B5EF4-FFF2-40B4-BE49-F238E27FC236}">
                  <a16:creationId xmlns:a16="http://schemas.microsoft.com/office/drawing/2014/main" id="{63272E56-3D50-5B6C-50C9-D630E3A1DE47}"/>
                </a:ext>
              </a:extLst>
            </p:cNvPr>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4</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1+#ppt_w/2"/>
                                          </p:val>
                                        </p:tav>
                                        <p:tav tm="100000">
                                          <p:val>
                                            <p:strVal val="#ppt_x"/>
                                          </p:val>
                                        </p:tav>
                                      </p:tavLst>
                                    </p:anim>
                                    <p:anim calcmode="lin" valueType="num">
                                      <p:cBhvr additive="base">
                                        <p:cTn id="37"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5DDD47-3739-E133-320C-006682274EC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9571FB8-A0E7-8D92-61B5-43AC44F57DB7}"/>
              </a:ext>
            </a:extLst>
          </p:cNvPr>
          <p:cNvSpPr txBox="1"/>
          <p:nvPr/>
        </p:nvSpPr>
        <p:spPr>
          <a:xfrm>
            <a:off x="2054942" y="299722"/>
            <a:ext cx="427192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二、出口货物的完税价格</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AEE8376-7C80-B8B5-D957-8A8E5FF475C8}"/>
              </a:ext>
            </a:extLst>
          </p:cNvPr>
          <p:cNvSpPr txBox="1">
            <a:spLocks/>
          </p:cNvSpPr>
          <p:nvPr/>
        </p:nvSpPr>
        <p:spPr>
          <a:xfrm>
            <a:off x="612001" y="972002"/>
            <a:ext cx="7920012" cy="308161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（二）出口货物海关估价方法</a:t>
            </a:r>
          </a:p>
          <a:p>
            <a:pPr algn="just">
              <a:lnSpc>
                <a:spcPct val="120000"/>
              </a:lnSpc>
              <a:spcAft>
                <a:spcPts val="600"/>
              </a:spcAft>
            </a:pPr>
            <a:r>
              <a:rPr lang="zh-CN" altLang="en-US" sz="1600" dirty="0">
                <a:solidFill>
                  <a:schemeClr val="tx1">
                    <a:lumMod val="75000"/>
                    <a:lumOff val="25000"/>
                  </a:schemeClr>
                </a:solidFill>
                <a:latin typeface="+mn-ea"/>
              </a:rPr>
              <a:t>出口货物的成交价格不能确定时，海关经了解有关情况，并且与纳税义务人进行价格磋商后，依次以下列价格审查确定该货物的完税价格：</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同时或者大约同时向同一国家或者地区出口的相同货物的成交价格。</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同时或者大约同时向同一国家或者地区出口的类似货物的成交价格。</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根据境内生产相同或者类似货物的成本、利润和一般费用（包括直接费用和间接费用）、境内发生的运输及其相关费用、保险费计算所得的价格。</a:t>
            </a:r>
          </a:p>
          <a:p>
            <a:pPr algn="just">
              <a:lnSpc>
                <a:spcPct val="120000"/>
              </a:lnSpc>
              <a:spcAft>
                <a:spcPts val="600"/>
              </a:spcAft>
            </a:pP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按照合理方法估定的价格。</a:t>
            </a:r>
          </a:p>
          <a:p>
            <a:pPr algn="just">
              <a:lnSpc>
                <a:spcPct val="120000"/>
              </a:lnSpc>
              <a:spcAft>
                <a:spcPts val="600"/>
              </a:spcAft>
            </a:pPr>
            <a:endParaRPr lang="en-US" altLang="zh-CN"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2908423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2DD37-C1FB-6D2C-8660-AF854D3296C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46CBEA8-2F5F-F073-5D22-27F2C8DA7C59}"/>
              </a:ext>
            </a:extLst>
          </p:cNvPr>
          <p:cNvSpPr txBox="1"/>
          <p:nvPr/>
        </p:nvSpPr>
        <p:spPr>
          <a:xfrm>
            <a:off x="2054942" y="299722"/>
            <a:ext cx="4271924"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p>
        </p:txBody>
      </p:sp>
      <p:sp>
        <p:nvSpPr>
          <p:cNvPr id="43" name="TextBox 42">
            <a:extLst>
              <a:ext uri="{FF2B5EF4-FFF2-40B4-BE49-F238E27FC236}">
                <a16:creationId xmlns:a16="http://schemas.microsoft.com/office/drawing/2014/main" id="{AA9AEA19-64A4-EBCA-F89F-E0F458288B27}"/>
              </a:ext>
            </a:extLst>
          </p:cNvPr>
          <p:cNvSpPr txBox="1">
            <a:spLocks/>
          </p:cNvSpPr>
          <p:nvPr/>
        </p:nvSpPr>
        <p:spPr>
          <a:xfrm>
            <a:off x="612001" y="972002"/>
            <a:ext cx="7920012" cy="26322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（一）从价税应纳税额的计算</a:t>
            </a:r>
          </a:p>
          <a:p>
            <a:pPr algn="just">
              <a:lnSpc>
                <a:spcPct val="120000"/>
              </a:lnSpc>
              <a:spcAft>
                <a:spcPts val="600"/>
              </a:spcAft>
            </a:pPr>
            <a:r>
              <a:rPr lang="zh-CN" altLang="en-US" sz="1600" dirty="0">
                <a:solidFill>
                  <a:schemeClr val="tx1">
                    <a:lumMod val="75000"/>
                    <a:lumOff val="25000"/>
                  </a:schemeClr>
                </a:solidFill>
                <a:latin typeface="+mn-ea"/>
              </a:rPr>
              <a:t>从价税是一种最常用的关税计税标准。它是以货物的价格或者价值为征税标准，以应征税额占货物价格或者价值的百分比为税率，价格越高，税额越高。货物进口时，以此税率和海关审定的实际进口货物完税价格相乘计算应征税额。目前，我国海关计征关税标准主要是从价税。计算公式为：</a:t>
            </a:r>
          </a:p>
          <a:p>
            <a:pPr algn="just">
              <a:lnSpc>
                <a:spcPct val="120000"/>
              </a:lnSpc>
              <a:spcAft>
                <a:spcPts val="600"/>
              </a:spcAft>
            </a:pPr>
            <a:r>
              <a:rPr lang="zh-CN" altLang="en-US" sz="1600" b="1" dirty="0">
                <a:solidFill>
                  <a:schemeClr val="tx1">
                    <a:lumMod val="75000"/>
                    <a:lumOff val="25000"/>
                  </a:schemeClr>
                </a:solidFill>
                <a:latin typeface="+mn-ea"/>
              </a:rPr>
              <a:t>关税税额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应税进（出）口货物数量</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单位完税价格</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税率</a:t>
            </a:r>
          </a:p>
          <a:p>
            <a:pPr algn="just">
              <a:lnSpc>
                <a:spcPct val="120000"/>
              </a:lnSpc>
              <a:spcAft>
                <a:spcPts val="600"/>
              </a:spcAft>
            </a:pPr>
            <a:endParaRPr lang="zh-CN" altLang="en-US" sz="1600" dirty="0">
              <a:solidFill>
                <a:schemeClr val="tx1">
                  <a:lumMod val="75000"/>
                  <a:lumOff val="25000"/>
                </a:schemeClr>
              </a:solidFill>
              <a:latin typeface="+mn-ea"/>
            </a:endParaRPr>
          </a:p>
          <a:p>
            <a:pPr algn="just">
              <a:lnSpc>
                <a:spcPct val="120000"/>
              </a:lnSpc>
              <a:spcAft>
                <a:spcPts val="600"/>
              </a:spcAft>
            </a:pPr>
            <a:endParaRPr lang="en-US" altLang="zh-CN"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7916295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287F-42EE-5FEB-2CBD-4842397D0A1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876941F-9336-A075-E428-C5D49C7C32BC}"/>
              </a:ext>
            </a:extLst>
          </p:cNvPr>
          <p:cNvSpPr txBox="1"/>
          <p:nvPr/>
        </p:nvSpPr>
        <p:spPr>
          <a:xfrm>
            <a:off x="2054942" y="299722"/>
            <a:ext cx="4271924"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p>
        </p:txBody>
      </p:sp>
      <p:sp>
        <p:nvSpPr>
          <p:cNvPr id="43" name="TextBox 42">
            <a:extLst>
              <a:ext uri="{FF2B5EF4-FFF2-40B4-BE49-F238E27FC236}">
                <a16:creationId xmlns:a16="http://schemas.microsoft.com/office/drawing/2014/main" id="{F6EC6F87-F67B-4865-66AB-8EC717FE3366}"/>
              </a:ext>
            </a:extLst>
          </p:cNvPr>
          <p:cNvSpPr txBox="1">
            <a:spLocks/>
          </p:cNvSpPr>
          <p:nvPr/>
        </p:nvSpPr>
        <p:spPr>
          <a:xfrm>
            <a:off x="612001" y="972002"/>
            <a:ext cx="7920012" cy="131074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（二）从量税应纳税额的计算</a:t>
            </a:r>
          </a:p>
          <a:p>
            <a:pPr algn="just">
              <a:lnSpc>
                <a:spcPct val="120000"/>
              </a:lnSpc>
              <a:spcAft>
                <a:spcPts val="600"/>
              </a:spcAft>
            </a:pPr>
            <a:r>
              <a:rPr lang="zh-CN" altLang="en-US" sz="1600" dirty="0">
                <a:solidFill>
                  <a:schemeClr val="tx1">
                    <a:lumMod val="75000"/>
                    <a:lumOff val="25000"/>
                  </a:schemeClr>
                </a:solidFill>
                <a:latin typeface="+mn-ea"/>
              </a:rPr>
              <a:t>从量税是以货物的数量、重量、体积、容量等计量单位为计税标准，以每计量单位货物的应征税额为税率。我国目前对原油、啤酒和胶卷等进口商品征收从量税。计算公式为：</a:t>
            </a:r>
          </a:p>
          <a:p>
            <a:pPr algn="just">
              <a:lnSpc>
                <a:spcPct val="120000"/>
              </a:lnSpc>
              <a:spcAft>
                <a:spcPts val="600"/>
              </a:spcAft>
            </a:pPr>
            <a:r>
              <a:rPr lang="zh-CN" altLang="en-US" sz="1600" b="1" dirty="0">
                <a:solidFill>
                  <a:schemeClr val="tx1">
                    <a:lumMod val="75000"/>
                    <a:lumOff val="25000"/>
                  </a:schemeClr>
                </a:solidFill>
                <a:latin typeface="+mn-ea"/>
              </a:rPr>
              <a:t>关税税额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应税进（出）口货物数量</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单位货物税额</a:t>
            </a:r>
          </a:p>
        </p:txBody>
      </p:sp>
    </p:spTree>
    <p:extLst>
      <p:ext uri="{BB962C8B-B14F-4D97-AF65-F5344CB8AC3E}">
        <p14:creationId xmlns:p14="http://schemas.microsoft.com/office/powerpoint/2010/main" val="4332005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1DF41-6CE6-EC7F-71F0-96442870C82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6C3765D-9F8E-9384-E45C-3836201A34D9}"/>
              </a:ext>
            </a:extLst>
          </p:cNvPr>
          <p:cNvSpPr txBox="1"/>
          <p:nvPr/>
        </p:nvSpPr>
        <p:spPr>
          <a:xfrm>
            <a:off x="2054942" y="299722"/>
            <a:ext cx="4271924"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p>
        </p:txBody>
      </p:sp>
      <p:sp>
        <p:nvSpPr>
          <p:cNvPr id="43" name="TextBox 42">
            <a:extLst>
              <a:ext uri="{FF2B5EF4-FFF2-40B4-BE49-F238E27FC236}">
                <a16:creationId xmlns:a16="http://schemas.microsoft.com/office/drawing/2014/main" id="{C7AC71F7-FA05-8780-9D3F-7657BC29E53F}"/>
              </a:ext>
            </a:extLst>
          </p:cNvPr>
          <p:cNvSpPr txBox="1">
            <a:spLocks/>
          </p:cNvSpPr>
          <p:nvPr/>
        </p:nvSpPr>
        <p:spPr>
          <a:xfrm>
            <a:off x="612001" y="972002"/>
            <a:ext cx="7920012" cy="219714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（三）复合税应纳税额的计算</a:t>
            </a:r>
          </a:p>
          <a:p>
            <a:pPr algn="just">
              <a:lnSpc>
                <a:spcPct val="120000"/>
              </a:lnSpc>
              <a:spcAft>
                <a:spcPts val="600"/>
              </a:spcAft>
            </a:pPr>
            <a:r>
              <a:rPr lang="zh-CN" altLang="en-US" sz="1600" dirty="0">
                <a:solidFill>
                  <a:schemeClr val="tx1">
                    <a:lumMod val="75000"/>
                    <a:lumOff val="25000"/>
                  </a:schemeClr>
                </a:solidFill>
                <a:latin typeface="+mn-ea"/>
              </a:rPr>
              <a:t>复合税又称混合税，即订立从价、从量两种税率，随着完税价格和进口数量的变化而变化，征收时两种税率合并计征。它是对某种进口货物混合使用从价税和从量税的一种关税计征标准。我国目前仅对录像机、放像机、摄像机、数字照相机和摄录一体机等进口商品征收复合税。计算公式为：</a:t>
            </a:r>
          </a:p>
          <a:p>
            <a:pPr algn="just">
              <a:lnSpc>
                <a:spcPct val="120000"/>
              </a:lnSpc>
              <a:spcAft>
                <a:spcPts val="600"/>
              </a:spcAft>
            </a:pPr>
            <a:r>
              <a:rPr lang="zh-CN" altLang="en-US" sz="1600" b="1" dirty="0">
                <a:solidFill>
                  <a:schemeClr val="tx1">
                    <a:lumMod val="75000"/>
                    <a:lumOff val="25000"/>
                  </a:schemeClr>
                </a:solidFill>
                <a:latin typeface="+mn-ea"/>
              </a:rPr>
              <a:t>关税税额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应税进（出）口货物数量</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单位货物税额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应税进（出）口货物数量</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单位完税价格</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税率</a:t>
            </a:r>
          </a:p>
        </p:txBody>
      </p:sp>
    </p:spTree>
    <p:extLst>
      <p:ext uri="{BB962C8B-B14F-4D97-AF65-F5344CB8AC3E}">
        <p14:creationId xmlns:p14="http://schemas.microsoft.com/office/powerpoint/2010/main" val="293360919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7BA03-AA53-6293-BEFC-ABCA3AEE465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986F6B6-CE79-E3A2-12A6-2CA6875233F0}"/>
              </a:ext>
            </a:extLst>
          </p:cNvPr>
          <p:cNvSpPr txBox="1"/>
          <p:nvPr/>
        </p:nvSpPr>
        <p:spPr>
          <a:xfrm>
            <a:off x="2054942" y="299722"/>
            <a:ext cx="4271924"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p>
        </p:txBody>
      </p:sp>
      <p:sp>
        <p:nvSpPr>
          <p:cNvPr id="43" name="TextBox 42">
            <a:extLst>
              <a:ext uri="{FF2B5EF4-FFF2-40B4-BE49-F238E27FC236}">
                <a16:creationId xmlns:a16="http://schemas.microsoft.com/office/drawing/2014/main" id="{604E299C-696C-D217-EA60-DC4F6906F09A}"/>
              </a:ext>
            </a:extLst>
          </p:cNvPr>
          <p:cNvSpPr txBox="1">
            <a:spLocks/>
          </p:cNvSpPr>
          <p:nvPr/>
        </p:nvSpPr>
        <p:spPr>
          <a:xfrm>
            <a:off x="612001" y="972002"/>
            <a:ext cx="7920012" cy="219714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（四）滑准税应纳税额的计算</a:t>
            </a:r>
          </a:p>
          <a:p>
            <a:pPr algn="just">
              <a:lnSpc>
                <a:spcPct val="120000"/>
              </a:lnSpc>
              <a:spcAft>
                <a:spcPts val="600"/>
              </a:spcAft>
            </a:pPr>
            <a:r>
              <a:rPr lang="zh-CN" altLang="en-US" sz="1600" dirty="0">
                <a:solidFill>
                  <a:schemeClr val="tx1">
                    <a:lumMod val="75000"/>
                    <a:lumOff val="25000"/>
                  </a:schemeClr>
                </a:solidFill>
                <a:latin typeface="+mn-ea"/>
              </a:rPr>
              <a:t>滑准税是根据货物的不同价格适用不同税率的一类特殊的从价关税。它是一种关税税率随进口货物价格由高至低而由低至高设置计征关税的方法。简单地讲，就是进口货物的价格越高，其进口关税税率越低，进口商品的价格越低，其进口关税税率越高。滑准税的特点是可保持实行滑准税商品的国内市场价格的相对稳定，而不受国际市场价格波动的影响。计算公式为：</a:t>
            </a:r>
          </a:p>
          <a:p>
            <a:pPr algn="just">
              <a:lnSpc>
                <a:spcPct val="120000"/>
              </a:lnSpc>
              <a:spcAft>
                <a:spcPts val="600"/>
              </a:spcAft>
            </a:pPr>
            <a:r>
              <a:rPr lang="zh-CN" altLang="en-US" sz="1600" b="1" dirty="0">
                <a:solidFill>
                  <a:schemeClr val="tx1">
                    <a:lumMod val="75000"/>
                    <a:lumOff val="25000"/>
                  </a:schemeClr>
                </a:solidFill>
                <a:latin typeface="+mn-ea"/>
              </a:rPr>
              <a:t>关税税额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应税进（出）口货物数量</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单位完税价格</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滑准税税率</a:t>
            </a:r>
          </a:p>
        </p:txBody>
      </p:sp>
    </p:spTree>
    <p:extLst>
      <p:ext uri="{BB962C8B-B14F-4D97-AF65-F5344CB8AC3E}">
        <p14:creationId xmlns:p14="http://schemas.microsoft.com/office/powerpoint/2010/main" val="353205595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关税税收优惠及征管</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5138765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C645D-DDAD-FCD7-D528-50B25219A3E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3A6EC19-A9C9-ABDB-4F7F-16BC04FA98B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一、关税减免</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DBF347A-C738-C7CF-DEAB-2A5256D65B2F}"/>
              </a:ext>
            </a:extLst>
          </p:cNvPr>
          <p:cNvSpPr txBox="1">
            <a:spLocks/>
          </p:cNvSpPr>
          <p:nvPr/>
        </p:nvSpPr>
        <p:spPr>
          <a:xfrm>
            <a:off x="612001" y="972002"/>
            <a:ext cx="7920012" cy="322319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（一）法定减免税</a:t>
            </a:r>
          </a:p>
          <a:p>
            <a:pPr algn="just">
              <a:lnSpc>
                <a:spcPct val="120000"/>
              </a:lnSpc>
              <a:spcAft>
                <a:spcPts val="600"/>
              </a:spcAft>
            </a:pPr>
            <a:r>
              <a:rPr lang="zh-CN" altLang="en-US" sz="1600" dirty="0">
                <a:solidFill>
                  <a:schemeClr val="tx1">
                    <a:lumMod val="75000"/>
                    <a:lumOff val="25000"/>
                  </a:schemeClr>
                </a:solidFill>
                <a:latin typeface="+mn-ea"/>
              </a:rPr>
              <a:t>法定减免税是税法中明确列出的减税或免税。符合税法规定可予减免税的进出口货物，纳税义务人无须提出申请，海关可按规定直接予以减免税。海关对法定减免税货物一般不进行后续管理。</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（二）特定减免税</a:t>
            </a:r>
          </a:p>
          <a:p>
            <a:pPr algn="just">
              <a:lnSpc>
                <a:spcPct val="120000"/>
              </a:lnSpc>
              <a:spcAft>
                <a:spcPts val="600"/>
              </a:spcAft>
            </a:pPr>
            <a:r>
              <a:rPr lang="zh-CN" altLang="en-US" sz="1600" dirty="0">
                <a:solidFill>
                  <a:schemeClr val="tx1">
                    <a:lumMod val="75000"/>
                    <a:lumOff val="25000"/>
                  </a:schemeClr>
                </a:solidFill>
                <a:latin typeface="+mn-ea"/>
              </a:rPr>
              <a:t>特定减免税也称政策性减免税。在法定减免税之外，国家按照国际通行规则和我国实际情况，制定发布的有关进出口货物减免关税的政策，称为特定或政策性减免税。特定减免税货物一般有地区、企业和用途的限制，海关需要进行后续管理，也需要进行减免税统计。</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7840752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3DB74-13A4-C908-7775-C71F237DB72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A54B83C-9288-2BB8-C883-92743C0DF12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一、关税减免</a:t>
            </a:r>
          </a:p>
        </p:txBody>
      </p:sp>
      <p:sp>
        <p:nvSpPr>
          <p:cNvPr id="43" name="TextBox 42">
            <a:extLst>
              <a:ext uri="{FF2B5EF4-FFF2-40B4-BE49-F238E27FC236}">
                <a16:creationId xmlns:a16="http://schemas.microsoft.com/office/drawing/2014/main" id="{7BC5E682-17F0-505D-8EC1-CEDBBE6AF40D}"/>
              </a:ext>
            </a:extLst>
          </p:cNvPr>
          <p:cNvSpPr txBox="1">
            <a:spLocks/>
          </p:cNvSpPr>
          <p:nvPr/>
        </p:nvSpPr>
        <p:spPr>
          <a:xfrm>
            <a:off x="612001" y="972002"/>
            <a:ext cx="7920012" cy="426347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（三）暂时免税</a:t>
            </a:r>
          </a:p>
          <a:p>
            <a:pPr algn="just">
              <a:lnSpc>
                <a:spcPct val="120000"/>
              </a:lnSpc>
              <a:spcAft>
                <a:spcPts val="600"/>
              </a:spcAft>
            </a:pPr>
            <a:r>
              <a:rPr lang="zh-CN" altLang="en-US" sz="1600" dirty="0">
                <a:solidFill>
                  <a:schemeClr val="tx1">
                    <a:lumMod val="75000"/>
                    <a:lumOff val="25000"/>
                  </a:schemeClr>
                </a:solidFill>
                <a:latin typeface="+mn-ea"/>
              </a:rPr>
              <a:t>暂时进境或者暂时出境的下列货物，在进境或者出境时纳税义务人向海关缴纳相当于应纳税款的保证金或者提供其他担保的，可以暂不缴纳关税，并应当自进境或者出境之日起</a:t>
            </a:r>
            <a:r>
              <a:rPr lang="en-US" altLang="zh-CN" sz="1600" dirty="0">
                <a:solidFill>
                  <a:schemeClr val="tx1">
                    <a:lumMod val="75000"/>
                    <a:lumOff val="25000"/>
                  </a:schemeClr>
                </a:solidFill>
                <a:latin typeface="+mn-ea"/>
              </a:rPr>
              <a:t>6</a:t>
            </a:r>
            <a:r>
              <a:rPr lang="zh-CN" altLang="en-US" sz="1600" dirty="0">
                <a:solidFill>
                  <a:schemeClr val="tx1">
                    <a:lumMod val="75000"/>
                    <a:lumOff val="25000"/>
                  </a:schemeClr>
                </a:solidFill>
                <a:latin typeface="+mn-ea"/>
              </a:rPr>
              <a:t>个月内复运出境或者复运进境；需要延长复运出境或者复运进境期限的，纳税义务人应当根据海关总署的规定向海关办理延期手续。</a:t>
            </a:r>
          </a:p>
          <a:p>
            <a:pPr algn="just">
              <a:lnSpc>
                <a:spcPct val="120000"/>
              </a:lnSpc>
              <a:spcAft>
                <a:spcPts val="600"/>
              </a:spcAft>
            </a:pPr>
            <a:r>
              <a:rPr lang="zh-CN" altLang="en-US" sz="1600" dirty="0">
                <a:solidFill>
                  <a:schemeClr val="tx1">
                    <a:lumMod val="75000"/>
                    <a:lumOff val="25000"/>
                  </a:schemeClr>
                </a:solidFill>
                <a:latin typeface="+mn-ea"/>
              </a:rPr>
              <a:t>统计。</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（四）临时减免税</a:t>
            </a:r>
          </a:p>
          <a:p>
            <a:pPr algn="just">
              <a:lnSpc>
                <a:spcPct val="120000"/>
              </a:lnSpc>
              <a:spcAft>
                <a:spcPts val="600"/>
              </a:spcAft>
            </a:pPr>
            <a:r>
              <a:rPr lang="zh-CN" altLang="en-US" sz="1600" dirty="0">
                <a:solidFill>
                  <a:schemeClr val="tx1">
                    <a:lumMod val="75000"/>
                    <a:lumOff val="25000"/>
                  </a:schemeClr>
                </a:solidFill>
                <a:latin typeface="+mn-ea"/>
              </a:rPr>
              <a:t>临时减免税是指以上法定和特定减免税以外的其他减免税，即由国务院根据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海关法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对某个单位、某类商品、某个项目或某批进出口货物的特殊情况，给予特别照顾，一案一批，专文下达的减免税。一般有单位、品种、期限、金额或数量等限制，不能比照执行。</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8245989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0E999-B9B7-18DE-43B1-298A9F68A1B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2B72A11-A3D6-3DC0-8226-A385EDF72A5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二、征收管理</a:t>
            </a:r>
          </a:p>
        </p:txBody>
      </p:sp>
      <p:sp>
        <p:nvSpPr>
          <p:cNvPr id="43" name="TextBox 42">
            <a:extLst>
              <a:ext uri="{FF2B5EF4-FFF2-40B4-BE49-F238E27FC236}">
                <a16:creationId xmlns:a16="http://schemas.microsoft.com/office/drawing/2014/main" id="{2EE77B45-A1FB-7518-249C-6A0D5F9C3F1D}"/>
              </a:ext>
            </a:extLst>
          </p:cNvPr>
          <p:cNvSpPr txBox="1">
            <a:spLocks/>
          </p:cNvSpPr>
          <p:nvPr/>
        </p:nvSpPr>
        <p:spPr>
          <a:xfrm>
            <a:off x="612001" y="972002"/>
            <a:ext cx="7920012" cy="269689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（一）关税缴纳</a:t>
            </a:r>
          </a:p>
          <a:p>
            <a:pPr algn="just">
              <a:lnSpc>
                <a:spcPct val="120000"/>
              </a:lnSpc>
              <a:spcAft>
                <a:spcPts val="600"/>
              </a:spcAft>
            </a:pPr>
            <a:r>
              <a:rPr lang="zh-CN" altLang="en-US" sz="1600" dirty="0">
                <a:solidFill>
                  <a:schemeClr val="tx1">
                    <a:lumMod val="75000"/>
                    <a:lumOff val="25000"/>
                  </a:schemeClr>
                </a:solidFill>
                <a:latin typeface="+mn-ea"/>
              </a:rPr>
              <a:t>进口货物的纳税义务人应当自运输工具申报进境之日起</a:t>
            </a:r>
            <a:r>
              <a:rPr lang="en-US" altLang="zh-CN" sz="1600" dirty="0">
                <a:solidFill>
                  <a:schemeClr val="tx1">
                    <a:lumMod val="75000"/>
                    <a:lumOff val="25000"/>
                  </a:schemeClr>
                </a:solidFill>
                <a:latin typeface="+mn-ea"/>
              </a:rPr>
              <a:t>14</a:t>
            </a:r>
            <a:r>
              <a:rPr lang="zh-CN" altLang="en-US" sz="1600" dirty="0">
                <a:solidFill>
                  <a:schemeClr val="tx1">
                    <a:lumMod val="75000"/>
                    <a:lumOff val="25000"/>
                  </a:schemeClr>
                </a:solidFill>
                <a:latin typeface="+mn-ea"/>
              </a:rPr>
              <a:t>日内，出口货物的纳税义务人除海关特准的以外，应当在货物运抵海关监管区后、装货的</a:t>
            </a:r>
            <a:r>
              <a:rPr lang="en-US" altLang="zh-CN" sz="1600" dirty="0">
                <a:solidFill>
                  <a:schemeClr val="tx1">
                    <a:lumMod val="75000"/>
                    <a:lumOff val="25000"/>
                  </a:schemeClr>
                </a:solidFill>
                <a:latin typeface="+mn-ea"/>
              </a:rPr>
              <a:t>24</a:t>
            </a:r>
            <a:r>
              <a:rPr lang="zh-CN" altLang="en-US" sz="1600" dirty="0">
                <a:solidFill>
                  <a:schemeClr val="tx1">
                    <a:lumMod val="75000"/>
                    <a:lumOff val="25000"/>
                  </a:schemeClr>
                </a:solidFill>
                <a:latin typeface="+mn-ea"/>
              </a:rPr>
              <a:t>小时以前，向货物的进出境地海关申报，海关根据税则归类和完税价格计算应缴纳的关税和进口环节代征税并填发税款缴款书。纳税义务人应当自海关填发税款缴款书之日起</a:t>
            </a:r>
            <a:r>
              <a:rPr lang="en-US" altLang="zh-CN" sz="1600" dirty="0">
                <a:solidFill>
                  <a:schemeClr val="tx1">
                    <a:lumMod val="75000"/>
                    <a:lumOff val="25000"/>
                  </a:schemeClr>
                </a:solidFill>
                <a:latin typeface="+mn-ea"/>
              </a:rPr>
              <a:t>15</a:t>
            </a:r>
            <a:r>
              <a:rPr lang="zh-CN" altLang="en-US" sz="1600" dirty="0">
                <a:solidFill>
                  <a:schemeClr val="tx1">
                    <a:lumMod val="75000"/>
                    <a:lumOff val="25000"/>
                  </a:schemeClr>
                </a:solidFill>
                <a:latin typeface="+mn-ea"/>
              </a:rPr>
              <a:t>日内，向指定银行缴纳税款。如关税缴款期限届满日遇星期六、星期日等休息日或者法定节假日，则关税缴纳期限顺延至休息日或者法定节假日之后的第</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个工作日。为方便纳税义务人，经申请目海关同意，进（出）口货物的纳税义务人可以在设有海关的指运地（启运地）办理海关申报、纳税手续。</a:t>
            </a:r>
          </a:p>
        </p:txBody>
      </p:sp>
    </p:spTree>
    <p:extLst>
      <p:ext uri="{BB962C8B-B14F-4D97-AF65-F5344CB8AC3E}">
        <p14:creationId xmlns:p14="http://schemas.microsoft.com/office/powerpoint/2010/main" val="27991991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7D94C1-514E-6F75-51E3-8F1CA1D82F8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4E56753-3A2C-9F88-99F1-51031C73F15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CC04D15-27B6-730E-903F-C59E017E01C6}"/>
              </a:ext>
            </a:extLst>
          </p:cNvPr>
          <p:cNvSpPr txBox="1">
            <a:spLocks/>
          </p:cNvSpPr>
          <p:nvPr/>
        </p:nvSpPr>
        <p:spPr>
          <a:xfrm>
            <a:off x="612001" y="972002"/>
            <a:ext cx="7920012" cy="396800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（二）关税的强制执行</a:t>
            </a:r>
          </a:p>
          <a:p>
            <a:pPr algn="just">
              <a:lnSpc>
                <a:spcPct val="120000"/>
              </a:lnSpc>
              <a:spcAft>
                <a:spcPts val="600"/>
              </a:spcAft>
            </a:pPr>
            <a:r>
              <a:rPr lang="zh-CN" altLang="en-US" sz="1600" dirty="0">
                <a:solidFill>
                  <a:schemeClr val="tx1">
                    <a:lumMod val="75000"/>
                    <a:lumOff val="25000"/>
                  </a:schemeClr>
                </a:solidFill>
                <a:latin typeface="+mn-ea"/>
              </a:rPr>
              <a:t>纳税义务人未在关税缴纳期限内缴纳税款，即构成关税滞纳。为保证海关征收关税决定的有效执行和国家财政收人的及时入库，</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海关法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赋予海关对滞纳关税的纳税义务人强制执行的权利。强制措施主要有两类：</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征收关税滞纳金。滞纳金自关税缴纳期限届满滞纳之日起，至纳税义务人缴纳关税之日止，按滞纳税款万分之五的比例按日征收，休息日或法定节假日不予扣除。具体计算公式为：</a:t>
            </a:r>
          </a:p>
          <a:p>
            <a:pPr algn="just">
              <a:lnSpc>
                <a:spcPct val="120000"/>
              </a:lnSpc>
              <a:spcAft>
                <a:spcPts val="600"/>
              </a:spcAft>
            </a:pPr>
            <a:r>
              <a:rPr lang="zh-CN" altLang="en-US" sz="1600" b="1" dirty="0">
                <a:solidFill>
                  <a:schemeClr val="tx1">
                    <a:lumMod val="75000"/>
                    <a:lumOff val="25000"/>
                  </a:schemeClr>
                </a:solidFill>
                <a:latin typeface="+mn-ea"/>
              </a:rPr>
              <a:t>关税滞纳金金额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滞纳关税税额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滞纳金征收比率</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滞纳天数</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强制征收。如纳税义务人自缴纳税款期限届满之日起</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个月仍未缴纳税款，经直属海关关长或者其授权的隶属海关关长批准，海关可以采取强制扣缴、变价抵缴等强制措施。</a:t>
            </a:r>
          </a:p>
          <a:p>
            <a:pPr algn="just">
              <a:lnSpc>
                <a:spcPct val="120000"/>
              </a:lnSpc>
              <a:spcAft>
                <a:spcPts val="600"/>
              </a:spcAft>
            </a:pPr>
            <a:endParaRPr lang="zh-CN" altLang="en-US" sz="1600" dirty="0">
              <a:solidFill>
                <a:schemeClr val="tx1">
                  <a:lumMod val="75000"/>
                  <a:lumOff val="25000"/>
                </a:schemeClr>
              </a:solidFill>
              <a:latin typeface="+mn-ea"/>
            </a:endParaRP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7726390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0" y="2833300"/>
            <a:ext cx="305895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征税对象与纳税义务人</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83E88-30D5-82BA-67CC-7840A1EBE0C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AAC8B67-E47F-E4E8-D303-E6308E37144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B5DEF94-D117-B9FD-C974-CCC63EF2370B}"/>
              </a:ext>
            </a:extLst>
          </p:cNvPr>
          <p:cNvSpPr txBox="1">
            <a:spLocks/>
          </p:cNvSpPr>
          <p:nvPr/>
        </p:nvSpPr>
        <p:spPr>
          <a:xfrm>
            <a:off x="612001" y="972002"/>
            <a:ext cx="7920012" cy="269689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（三）关税退还</a:t>
            </a:r>
          </a:p>
          <a:p>
            <a:pPr algn="just">
              <a:lnSpc>
                <a:spcPct val="120000"/>
              </a:lnSpc>
              <a:spcAft>
                <a:spcPts val="600"/>
              </a:spcAft>
            </a:pPr>
            <a:r>
              <a:rPr lang="zh-CN" altLang="en-US" sz="1600" dirty="0">
                <a:solidFill>
                  <a:schemeClr val="tx1">
                    <a:lumMod val="75000"/>
                    <a:lumOff val="25000"/>
                  </a:schemeClr>
                </a:solidFill>
                <a:latin typeface="+mn-ea"/>
              </a:rPr>
              <a:t>关税退还是关税纳税义务人按海关核定的税额缴纳关税后，因某种原因的出现，海关将实际征收多于应当征收的税额（称为溢征关税）退还给原纳税义务人的一种行政行为。根据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海关法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和</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进出口关税条例</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的规定，海关多征的税款，海关发现后应当立即退还；纳税义务人发现多缴税款的，自缴纳税款之日起</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年内，可以以书面形式要求海关退还多缴的税款并加算银行同期活期存款利息；海关应当自受理退税申请之日起</a:t>
            </a:r>
            <a:r>
              <a:rPr lang="en-US" altLang="zh-CN" sz="1600" dirty="0">
                <a:solidFill>
                  <a:schemeClr val="tx1">
                    <a:lumMod val="75000"/>
                    <a:lumOff val="25000"/>
                  </a:schemeClr>
                </a:solidFill>
                <a:latin typeface="+mn-ea"/>
              </a:rPr>
              <a:t>30</a:t>
            </a:r>
            <a:r>
              <a:rPr lang="zh-CN" altLang="en-US" sz="1600" dirty="0">
                <a:solidFill>
                  <a:schemeClr val="tx1">
                    <a:lumMod val="75000"/>
                    <a:lumOff val="25000"/>
                  </a:schemeClr>
                </a:solidFill>
                <a:latin typeface="+mn-ea"/>
              </a:rPr>
              <a:t>日内查实并通知纳税义务人办理退还手续。此外，有下列情形之一的，纳税义务人自缴纳税款之日起</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年内，可以申请退还关税，并应当以书面形式向海关说明理由，提供原缴款凭证及相关资料。</a:t>
            </a:r>
          </a:p>
        </p:txBody>
      </p:sp>
    </p:spTree>
    <p:extLst>
      <p:ext uri="{BB962C8B-B14F-4D97-AF65-F5344CB8AC3E}">
        <p14:creationId xmlns:p14="http://schemas.microsoft.com/office/powerpoint/2010/main" val="6709834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6BDB7-B9C4-9627-F01E-A3303690504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F1C74F2-20E5-958D-7731-CF421D719F38}"/>
              </a:ext>
            </a:extLst>
          </p:cNvPr>
          <p:cNvSpPr txBox="1"/>
          <p:nvPr/>
        </p:nvSpPr>
        <p:spPr>
          <a:xfrm>
            <a:off x="2810435" y="280057"/>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53E5994-F0BF-0FF8-C3D9-B00B498801C3}"/>
              </a:ext>
            </a:extLst>
          </p:cNvPr>
          <p:cNvSpPr txBox="1">
            <a:spLocks/>
          </p:cNvSpPr>
          <p:nvPr/>
        </p:nvSpPr>
        <p:spPr>
          <a:xfrm>
            <a:off x="612001" y="972002"/>
            <a:ext cx="7920012" cy="322319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（四）关税补征和追征</a:t>
            </a:r>
          </a:p>
          <a:p>
            <a:pPr algn="just">
              <a:lnSpc>
                <a:spcPct val="120000"/>
              </a:lnSpc>
              <a:spcAft>
                <a:spcPts val="600"/>
              </a:spcAft>
            </a:pPr>
            <a:r>
              <a:rPr lang="zh-CN" altLang="en-US" sz="1600" dirty="0">
                <a:solidFill>
                  <a:schemeClr val="tx1">
                    <a:lumMod val="75000"/>
                    <a:lumOff val="25000"/>
                  </a:schemeClr>
                </a:solidFill>
                <a:latin typeface="+mn-ea"/>
              </a:rPr>
              <a:t>补征和追征是海关在关税纳税义务人按海关核定的税额缴纳关税后，发现实际征收税额少于应当征收的税额（称为短征关税）时，责令纳税义务人补缴所差税款的一种行政行为。海关法根据短征关税的原因，将海关征收原短征关税的行为分为补征和追征两种。由于纳税人违反海关规定造成短征关税的，称为追征；非因纳税人违反海关规定造成短征关税的，称为补征。区分关税追征和补征的目的是区别不同情况适用不同的征收时效，超过时效规定的期限，海关就丧失了追补关税的权力。</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42666075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541466"/>
            <a:ext cx="7200000" cy="899862"/>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根据上述资料，请思考美国加征关税对我国出口贸易带来什么影响？我国应如何应对贸易摩擦，进一步推进更高水平的对外开放？</a:t>
            </a:r>
          </a:p>
        </p:txBody>
      </p:sp>
      <p:cxnSp>
        <p:nvCxnSpPr>
          <p:cNvPr id="62" name="直接连接符 61"/>
          <p:cNvCxnSpPr/>
          <p:nvPr/>
        </p:nvCxnSpPr>
        <p:spPr>
          <a:xfrm>
            <a:off x="1059503" y="2333367"/>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43292"/>
            <a:ext cx="7200000" cy="1158394"/>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为加深对本章内容的理解，本章案例侧重于关税政策对国家经济利益和国际合作的影响等内容的延伸，并结合中美“关税之战”的案例，对我国应对贸易摩擦、推进更高水平的对外开放的对策进行探讨。</a:t>
            </a: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案例 美国加征关税与我国产品出口变动</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1021161"/>
            <a:ext cx="7200000" cy="2318712"/>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什么是关税？关税有哪些特点？</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关税的征税对象是什么？</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关税的计征方式包括哪些？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如何计算一般进口货物的完税价格？</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5.</a:t>
            </a:r>
            <a:r>
              <a:rPr lang="zh-CN" altLang="en-US" dirty="0">
                <a:solidFill>
                  <a:schemeClr val="tx1">
                    <a:lumMod val="75000"/>
                    <a:lumOff val="25000"/>
                  </a:schemeClr>
                </a:solidFill>
                <a:latin typeface="微软雅黑" panose="020B0503020204020204" pitchFamily="34" charset="-122"/>
              </a:rPr>
              <a:t>关税的税收优惠有哪些？</a:t>
            </a:r>
          </a:p>
          <a:p>
            <a:pPr>
              <a:lnSpc>
                <a:spcPct val="120000"/>
              </a:lnSpc>
              <a:spcAft>
                <a:spcPts val="600"/>
              </a:spcAft>
              <a:defRPr/>
            </a:pPr>
            <a:endParaRPr lang="zh-CN" altLang="en-US" dirty="0">
              <a:solidFill>
                <a:schemeClr val="tx1">
                  <a:lumMod val="75000"/>
                  <a:lumOff val="25000"/>
                </a:schemeClr>
              </a:solidFill>
              <a:latin typeface="微软雅黑" panose="020B0503020204020204" pitchFamily="34" charset="-122"/>
            </a:endParaRPr>
          </a:p>
          <a:p>
            <a:pPr>
              <a:lnSpc>
                <a:spcPct val="120000"/>
              </a:lnSpc>
              <a:spcAft>
                <a:spcPts val="600"/>
              </a:spcAft>
              <a:defRPr/>
            </a:pPr>
            <a:endParaRPr lang="zh-CN" altLang="en-US"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2407967"/>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学习目标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mn-ea"/>
              </a:rPr>
              <a:t>通过本章学习，了解关税的概念、特点和分类，掌握关税的征税对象、纳税义务人和关税税率，掌握关税完税价格和应纳税额的计算，熟悉关税税收优惠及征管</a:t>
            </a:r>
            <a:r>
              <a:rPr lang="zh-CN" altLang="en-US" sz="1600" b="1" dirty="0">
                <a:solidFill>
                  <a:schemeClr val="tx1">
                    <a:lumMod val="75000"/>
                    <a:lumOff val="25000"/>
                  </a:schemeClr>
                </a:solidFill>
                <a:latin typeface="宋体" panose="02010600030101010101" pitchFamily="2" charset="-122"/>
                <a:ea typeface="宋体" panose="02010600030101010101" pitchFamily="2" charset="-122"/>
              </a:rPr>
              <a:t>。</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思政目标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党的二十大报告提出要坚持高水平对外开放，加快构建以国内大循环为主体、国内国际双循环相互促进的新发展格局。关税在高水平对外开放中发挥着不可或缺的作用。本章以</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美国加征关税与我国产品出口变动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为思政案例，通过分析美国加征关税对我国产品出口的影响，使学生深刻认识到，开放格局下机遇与挑战并存，我们要树立正确开放观，培养全球视野与责任担当，为构建开放型世界经济与人类命运共同体贡献智慧与力量。</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一、征税对象</a:t>
            </a:r>
            <a:endParaRPr lang="en-US" altLang="zh-CN" sz="2000" b="1" dirty="0">
              <a:solidFill>
                <a:schemeClr val="tx1">
                  <a:lumMod val="65000"/>
                  <a:lumOff val="35000"/>
                </a:schemeClr>
              </a:solidFill>
              <a:latin typeface="+mn-ea"/>
            </a:endParaRPr>
          </a:p>
        </p:txBody>
      </p:sp>
      <p:sp>
        <p:nvSpPr>
          <p:cNvPr id="43" name="TextBox 42"/>
          <p:cNvSpPr txBox="1">
            <a:spLocks/>
          </p:cNvSpPr>
          <p:nvPr/>
        </p:nvSpPr>
        <p:spPr>
          <a:xfrm>
            <a:off x="612001" y="972002"/>
            <a:ext cx="7920012" cy="3379002"/>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关税是依法对进出境货物、物品征收的一种税。所谓“境”是指关境，又称“海关境域”或“关税领域”，是国家</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海关法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全面实施的领域。通常情况下，一国关境与国境是一致的，包括国家全部的领土、领海、领空。但当某一国家在国境内设立了自由港或自由贸易区时，这些区域就处在关境之外，这时，该国的关境小于其国境。如我国根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中华人民共和国香港特别行政区基本法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和</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中华人民共和国澳门特别行政区基本法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，香港和澳门保持自由港地位，为我国单独的关税地区，即单独关境区。单独关境区是不完全适用该国海关法律、法规或实施单独海关管理制度的区域。</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关税的征税对象是准许进出境的货物和物品。货物是指贸易性商品；物品是指入境旅客随身携带的行李物品、个人邮递物品、各种运输工具上的服务人员携带进口的自用物品、馈赠物品以及其他方式进境的个人物品。</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4207D-FB98-0C53-7A4D-A06F0A1A3AF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39E38CA-01AF-73F2-15C2-11D0106FF2A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二、纳税义务人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BAACEE6-5DBC-E123-2BDB-84F87CCBA9EC}"/>
              </a:ext>
            </a:extLst>
          </p:cNvPr>
          <p:cNvSpPr txBox="1">
            <a:spLocks/>
          </p:cNvSpPr>
          <p:nvPr/>
        </p:nvSpPr>
        <p:spPr>
          <a:xfrm>
            <a:off x="612001" y="972002"/>
            <a:ext cx="7920012" cy="174778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进口货物的收货人、出口货物的发货人、进出境物品的所有人，是关税的纳税义务人。进出口货物的收、发货人是依法取得对外贸易经营权，并进口或者出口货物的法人或者其他社会团体。进出境物品的所有人包括该物品的所有人和推定为所有人的人。一般情况下，对于携带进境的物品，推定其携带人为所有人；对分离运输的行李，推定相应的进出境旅客为所有人；对以邮递方式进境的物品，推定其收件人为所有人；以邮递或其他运输方式出境的物品，推定其寄件人或托运人为所有人。</a:t>
            </a:r>
          </a:p>
        </p:txBody>
      </p:sp>
    </p:spTree>
    <p:extLst>
      <p:ext uri="{BB962C8B-B14F-4D97-AF65-F5344CB8AC3E}">
        <p14:creationId xmlns:p14="http://schemas.microsoft.com/office/powerpoint/2010/main" val="20590437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关税税率</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582CCD-C2FF-7C5C-7782-5B253E7B86A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D06BB93-0D28-908B-4100-1833DBA3ADC7}"/>
              </a:ext>
            </a:extLst>
          </p:cNvPr>
          <p:cNvSpPr txBox="1"/>
          <p:nvPr/>
        </p:nvSpPr>
        <p:spPr>
          <a:xfrm>
            <a:off x="2810435" y="309554"/>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一、进口关税税率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EC2AE20-67C7-84EC-3224-CC8C5CADAAA6}"/>
              </a:ext>
            </a:extLst>
          </p:cNvPr>
          <p:cNvSpPr txBox="1">
            <a:spLocks/>
          </p:cNvSpPr>
          <p:nvPr/>
        </p:nvSpPr>
        <p:spPr>
          <a:xfrm>
            <a:off x="612001" y="972002"/>
            <a:ext cx="7920012" cy="323742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（一）进口货物税率形式</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2002</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日起，我国进口税则设有最惠国税率、协定税率、特惠税率、普通税率、配额税率等税率形式，对进口货物在一定期限内可以实行暂定税率。</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最惠国税率适用原产于与我国共同适用最惠国待遇条款的世界贸易组织成员的进口货物，或原产于与我国签订有相互给予最惠国待遇条款的双边贸易协定的国家或地区进口的货物，以及原产于我国境内的进口货物。</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）协定税率适用原产于与我国签订含有关税优惠条款的区域性贸易协定的国家或地区的进口货物。</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）特惠税率适用原产于与我国签订含有特殊关税优惠条款的贸易协定的国家或地区的进口货物。</a:t>
            </a:r>
            <a:endParaRPr lang="en-US" altLang="zh-CN"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5683585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031FF-EEF9-509B-281A-5F1F98E2D81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E9C5CE5-6F92-6E61-9943-BA38FFB0222C}"/>
              </a:ext>
            </a:extLst>
          </p:cNvPr>
          <p:cNvSpPr txBox="1"/>
          <p:nvPr/>
        </p:nvSpPr>
        <p:spPr>
          <a:xfrm>
            <a:off x="2810435" y="309554"/>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一、进口关税税率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A014EA1-2AAB-6A46-9189-0427045EB48D}"/>
              </a:ext>
            </a:extLst>
          </p:cNvPr>
          <p:cNvSpPr txBox="1">
            <a:spLocks/>
          </p:cNvSpPr>
          <p:nvPr/>
        </p:nvSpPr>
        <p:spPr>
          <a:xfrm>
            <a:off x="612001" y="972002"/>
            <a:ext cx="7920012" cy="2569550"/>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）普通税率适用于原产于上述国家或地区以外的其他国家或地区的进口货物，以及原产地不明的进口货物。</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暂定税率是在海关进出口税则规定的进口优惠税率基础上，对进口的某些重要的工农业生产原材料和机电产品关键部件（但只限于从与中国订有关税互惠协议的国家和地区进口的货物）和出口的特定货物实施的更为优惠的关税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）配额税率是指对实行关税配额管理的进口货物，关税配额内的，适用关税配额税率；关税配额外的，按不同情况分别适用于最惠国税率、协定税率、特惠税率或普通税率。</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2851093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1139</TotalTime>
  <Words>3960</Words>
  <Application>Microsoft Office PowerPoint</Application>
  <PresentationFormat>全屏显示(16:9)</PresentationFormat>
  <Paragraphs>143</Paragraphs>
  <Slides>33</Slides>
  <Notes>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33</vt:i4>
      </vt:variant>
    </vt:vector>
  </HeadingPairs>
  <TitlesOfParts>
    <vt:vector size="43" baseType="lpstr">
      <vt:lpstr>ITC Avant Garde Std Bk</vt:lpstr>
      <vt:lpstr>ITC Avant Garde Std XLt</vt:lpstr>
      <vt:lpstr>等线</vt:lpstr>
      <vt:lpstr>宋体</vt:lpstr>
      <vt:lpstr>微软雅黑</vt:lpstr>
      <vt:lpstr>Arial</vt:lpstr>
      <vt:lpstr>Calibri</vt:lpstr>
      <vt:lpstr>Impact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255</cp:revision>
  <dcterms:created xsi:type="dcterms:W3CDTF">2015-10-30T14:26:00Z</dcterms:created>
  <dcterms:modified xsi:type="dcterms:W3CDTF">2025-03-17T02:48:30Z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