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78" r:id="rId5"/>
    <p:sldId id="259" r:id="rId6"/>
    <p:sldId id="260" r:id="rId7"/>
    <p:sldId id="261" r:id="rId8"/>
    <p:sldId id="262" r:id="rId9"/>
    <p:sldId id="263" r:id="rId10"/>
    <p:sldId id="264" r:id="rId11"/>
    <p:sldId id="265" r:id="rId12"/>
    <p:sldId id="266" r:id="rId13"/>
    <p:sldId id="267" r:id="rId14"/>
    <p:sldId id="268" r:id="rId15"/>
    <p:sldId id="279" r:id="rId16"/>
    <p:sldId id="269" r:id="rId17"/>
    <p:sldId id="280" r:id="rId18"/>
    <p:sldId id="270" r:id="rId19"/>
    <p:sldId id="271" r:id="rId20"/>
    <p:sldId id="272" r:id="rId21"/>
    <p:sldId id="273" r:id="rId22"/>
    <p:sldId id="281" r:id="rId23"/>
    <p:sldId id="274" r:id="rId24"/>
    <p:sldId id="275" r:id="rId25"/>
    <p:sldId id="276" r:id="rId26"/>
    <p:sldId id="277" r:id="rId27"/>
  </p:sldIdLst>
  <p:sldSz cx="9144000" cy="6858000" type="screen4x3"/>
  <p:notesSz cx="6858000" cy="9144000"/>
  <p:defaultTextStyle>
    <a:defPPr>
      <a:defRPr lang="zh-CN"/>
    </a:defPPr>
    <a:lvl1pPr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8" d="100"/>
          <a:sy n="78" d="100"/>
        </p:scale>
        <p:origin x="1522" y="67"/>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1143000" y="1122363"/>
            <a:ext cx="6858000" cy="2387600"/>
          </a:xfrm>
        </p:spPr>
        <p:txBody>
          <a:bodyPr anchor="b"/>
          <a:lstStyle>
            <a:lvl1pPr algn="ctr">
              <a:defRPr sz="6000"/>
            </a:lvl1pPr>
          </a:lstStyle>
          <a:p>
            <a:r>
              <a:rPr lang="zh-CN" altLang="en-US"/>
              <a:t>单击此处编辑母版标题样式</a:t>
            </a:r>
          </a:p>
        </p:txBody>
      </p:sp>
      <p:sp>
        <p:nvSpPr>
          <p:cNvPr id="3" name="副标题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p>
        </p:txBody>
      </p:sp>
      <p:sp>
        <p:nvSpPr>
          <p:cNvPr id="4" name="Rectangle 4">
            <a:extLst>
              <a:ext uri="{FF2B5EF4-FFF2-40B4-BE49-F238E27FC236}">
                <a16:creationId xmlns:a16="http://schemas.microsoft.com/office/drawing/2014/main" id="{0245ECE6-49C2-DE2B-A683-9F7E0F2B7504}"/>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4B7C12F4-CBF7-D6A8-C3F0-1D0D9A044CDC}"/>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E7C7CEC8-3211-F503-1D6C-1AAF4E01BDF5}"/>
              </a:ext>
            </a:extLst>
          </p:cNvPr>
          <p:cNvSpPr>
            <a:spLocks noGrp="1" noChangeArrowheads="1"/>
          </p:cNvSpPr>
          <p:nvPr>
            <p:ph type="sldNum" sz="quarter" idx="12"/>
          </p:nvPr>
        </p:nvSpPr>
        <p:spPr>
          <a:ln/>
        </p:spPr>
        <p:txBody>
          <a:bodyPr/>
          <a:lstStyle>
            <a:lvl1pPr>
              <a:defRPr/>
            </a:lvl1pPr>
          </a:lstStyle>
          <a:p>
            <a:pPr>
              <a:defRPr/>
            </a:pPr>
            <a:fld id="{56BFD4F1-D223-4FB6-8753-6D9409A842EB}" type="slidenum">
              <a:rPr lang="en-US" altLang="zh-CN"/>
              <a:pPr>
                <a:defRPr/>
              </a:pPr>
              <a:t>‹#›</a:t>
            </a:fld>
            <a:endParaRPr lang="en-US" altLang="zh-CN"/>
          </a:p>
        </p:txBody>
      </p:sp>
    </p:spTree>
    <p:extLst>
      <p:ext uri="{BB962C8B-B14F-4D97-AF65-F5344CB8AC3E}">
        <p14:creationId xmlns:p14="http://schemas.microsoft.com/office/powerpoint/2010/main" val="74070675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竖排文字占位符 2"/>
          <p:cNvSpPr>
            <a:spLocks noGrp="1"/>
          </p:cNvSpPr>
          <p:nvPr>
            <p:ph type="body" orient="vert" idx="1"/>
          </p:nvPr>
        </p:nvSpPr>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Rectangle 4">
            <a:extLst>
              <a:ext uri="{FF2B5EF4-FFF2-40B4-BE49-F238E27FC236}">
                <a16:creationId xmlns:a16="http://schemas.microsoft.com/office/drawing/2014/main" id="{A397DD55-D701-F46E-31AF-332EBF432703}"/>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B167A99D-E311-273A-23C6-C150D6EF191A}"/>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B7FC645D-98BC-C2F2-5D0E-FBC437D444AC}"/>
              </a:ext>
            </a:extLst>
          </p:cNvPr>
          <p:cNvSpPr>
            <a:spLocks noGrp="1" noChangeArrowheads="1"/>
          </p:cNvSpPr>
          <p:nvPr>
            <p:ph type="sldNum" sz="quarter" idx="12"/>
          </p:nvPr>
        </p:nvSpPr>
        <p:spPr>
          <a:ln/>
        </p:spPr>
        <p:txBody>
          <a:bodyPr/>
          <a:lstStyle>
            <a:lvl1pPr>
              <a:defRPr/>
            </a:lvl1pPr>
          </a:lstStyle>
          <a:p>
            <a:pPr>
              <a:defRPr/>
            </a:pPr>
            <a:fld id="{798BBDA4-92CB-4DF0-A4E4-688CFDF69B9E}" type="slidenum">
              <a:rPr lang="en-US" altLang="zh-CN"/>
              <a:pPr>
                <a:defRPr/>
              </a:pPr>
              <a:t>‹#›</a:t>
            </a:fld>
            <a:endParaRPr lang="en-US" altLang="zh-CN"/>
          </a:p>
        </p:txBody>
      </p:sp>
    </p:spTree>
    <p:extLst>
      <p:ext uri="{BB962C8B-B14F-4D97-AF65-F5344CB8AC3E}">
        <p14:creationId xmlns:p14="http://schemas.microsoft.com/office/powerpoint/2010/main" val="319963202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629400" y="274638"/>
            <a:ext cx="2057400" cy="5851525"/>
          </a:xfrm>
        </p:spPr>
        <p:txBody>
          <a:bodyPr vert="eaVert"/>
          <a:lstStyle/>
          <a:p>
            <a:r>
              <a:rPr lang="zh-CN" altLang="en-US"/>
              <a:t>单击此处编辑母版标题样式</a:t>
            </a:r>
          </a:p>
        </p:txBody>
      </p:sp>
      <p:sp>
        <p:nvSpPr>
          <p:cNvPr id="3" name="竖排文字占位符 2"/>
          <p:cNvSpPr>
            <a:spLocks noGrp="1"/>
          </p:cNvSpPr>
          <p:nvPr>
            <p:ph type="body" orient="vert" idx="1"/>
          </p:nvPr>
        </p:nvSpPr>
        <p:spPr>
          <a:xfrm>
            <a:off x="457200" y="274638"/>
            <a:ext cx="6019800" cy="5851525"/>
          </a:xfrm>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Rectangle 4">
            <a:extLst>
              <a:ext uri="{FF2B5EF4-FFF2-40B4-BE49-F238E27FC236}">
                <a16:creationId xmlns:a16="http://schemas.microsoft.com/office/drawing/2014/main" id="{2423FBCF-13F5-8D8F-126A-6580377D4B01}"/>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065A973D-DFCC-5B45-5B23-1A824CC05993}"/>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55FB2435-C7B3-3032-F564-A56A89E9EFE2}"/>
              </a:ext>
            </a:extLst>
          </p:cNvPr>
          <p:cNvSpPr>
            <a:spLocks noGrp="1" noChangeArrowheads="1"/>
          </p:cNvSpPr>
          <p:nvPr>
            <p:ph type="sldNum" sz="quarter" idx="12"/>
          </p:nvPr>
        </p:nvSpPr>
        <p:spPr>
          <a:ln/>
        </p:spPr>
        <p:txBody>
          <a:bodyPr/>
          <a:lstStyle>
            <a:lvl1pPr>
              <a:defRPr/>
            </a:lvl1pPr>
          </a:lstStyle>
          <a:p>
            <a:pPr>
              <a:defRPr/>
            </a:pPr>
            <a:fld id="{1AC510BF-2820-4120-81A0-1409974C0DEA}" type="slidenum">
              <a:rPr lang="en-US" altLang="zh-CN"/>
              <a:pPr>
                <a:defRPr/>
              </a:pPr>
              <a:t>‹#›</a:t>
            </a:fld>
            <a:endParaRPr lang="en-US" altLang="zh-CN"/>
          </a:p>
        </p:txBody>
      </p:sp>
    </p:spTree>
    <p:extLst>
      <p:ext uri="{BB962C8B-B14F-4D97-AF65-F5344CB8AC3E}">
        <p14:creationId xmlns:p14="http://schemas.microsoft.com/office/powerpoint/2010/main" val="1606399187"/>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标题和表格">
    <p:spTree>
      <p:nvGrpSpPr>
        <p:cNvPr id="1" name=""/>
        <p:cNvGrpSpPr/>
        <p:nvPr/>
      </p:nvGrpSpPr>
      <p:grpSpPr>
        <a:xfrm>
          <a:off x="0" y="0"/>
          <a:ext cx="0" cy="0"/>
          <a:chOff x="0" y="0"/>
          <a:chExt cx="0" cy="0"/>
        </a:xfrm>
      </p:grpSpPr>
      <p:sp>
        <p:nvSpPr>
          <p:cNvPr id="2" name="标题 1"/>
          <p:cNvSpPr>
            <a:spLocks noGrp="1"/>
          </p:cNvSpPr>
          <p:nvPr>
            <p:ph type="title"/>
          </p:nvPr>
        </p:nvSpPr>
        <p:spPr>
          <a:xfrm>
            <a:off x="457200" y="274638"/>
            <a:ext cx="8229600" cy="1143000"/>
          </a:xfrm>
        </p:spPr>
        <p:txBody>
          <a:bodyPr/>
          <a:lstStyle/>
          <a:p>
            <a:r>
              <a:rPr lang="zh-CN" altLang="en-US"/>
              <a:t>单击此处编辑母版标题样式</a:t>
            </a:r>
          </a:p>
        </p:txBody>
      </p:sp>
      <p:sp>
        <p:nvSpPr>
          <p:cNvPr id="3" name="表格占位符 2"/>
          <p:cNvSpPr>
            <a:spLocks noGrp="1"/>
          </p:cNvSpPr>
          <p:nvPr>
            <p:ph type="tbl" idx="1"/>
          </p:nvPr>
        </p:nvSpPr>
        <p:spPr>
          <a:xfrm>
            <a:off x="457200" y="1600200"/>
            <a:ext cx="8229600" cy="4525963"/>
          </a:xfrm>
        </p:spPr>
        <p:txBody>
          <a:bodyPr/>
          <a:lstStyle/>
          <a:p>
            <a:pPr lvl="0"/>
            <a:endParaRPr lang="zh-CN" altLang="en-US" noProof="0"/>
          </a:p>
        </p:txBody>
      </p:sp>
      <p:sp>
        <p:nvSpPr>
          <p:cNvPr id="4" name="Rectangle 4">
            <a:extLst>
              <a:ext uri="{FF2B5EF4-FFF2-40B4-BE49-F238E27FC236}">
                <a16:creationId xmlns:a16="http://schemas.microsoft.com/office/drawing/2014/main" id="{B0CA49CA-8B16-3AF8-1107-2DEB46831A6A}"/>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8B87AB26-A3D7-0B1E-121A-7813ABEC21E1}"/>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403AC0A2-F822-EBA8-4A66-8EFF3F59ACF6}"/>
              </a:ext>
            </a:extLst>
          </p:cNvPr>
          <p:cNvSpPr>
            <a:spLocks noGrp="1" noChangeArrowheads="1"/>
          </p:cNvSpPr>
          <p:nvPr>
            <p:ph type="sldNum" sz="quarter" idx="12"/>
          </p:nvPr>
        </p:nvSpPr>
        <p:spPr>
          <a:ln/>
        </p:spPr>
        <p:txBody>
          <a:bodyPr/>
          <a:lstStyle>
            <a:lvl1pPr>
              <a:defRPr/>
            </a:lvl1pPr>
          </a:lstStyle>
          <a:p>
            <a:pPr>
              <a:defRPr/>
            </a:pPr>
            <a:fld id="{4FF3AAB5-EFF4-433F-B9D1-4BD0734BB1CA}" type="slidenum">
              <a:rPr lang="en-US" altLang="zh-CN"/>
              <a:pPr>
                <a:defRPr/>
              </a:pPr>
              <a:t>‹#›</a:t>
            </a:fld>
            <a:endParaRPr lang="en-US" altLang="zh-CN"/>
          </a:p>
        </p:txBody>
      </p:sp>
    </p:spTree>
    <p:extLst>
      <p:ext uri="{BB962C8B-B14F-4D97-AF65-F5344CB8AC3E}">
        <p14:creationId xmlns:p14="http://schemas.microsoft.com/office/powerpoint/2010/main" val="205307046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内容占位符 2"/>
          <p:cNvSpPr>
            <a:spLocks noGrp="1"/>
          </p:cNvSpPr>
          <p:nvPr>
            <p:ph idx="1"/>
          </p:nvPr>
        </p:nvSpPr>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Rectangle 4">
            <a:extLst>
              <a:ext uri="{FF2B5EF4-FFF2-40B4-BE49-F238E27FC236}">
                <a16:creationId xmlns:a16="http://schemas.microsoft.com/office/drawing/2014/main" id="{205D9BD8-69F9-DB56-E16D-D65E8DBEB8AF}"/>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CC66A3E1-5177-7F2E-E0FC-0F7DD859B4DA}"/>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E72BAD22-E87B-3CEE-6561-C7A63AAF7D76}"/>
              </a:ext>
            </a:extLst>
          </p:cNvPr>
          <p:cNvSpPr>
            <a:spLocks noGrp="1" noChangeArrowheads="1"/>
          </p:cNvSpPr>
          <p:nvPr>
            <p:ph type="sldNum" sz="quarter" idx="12"/>
          </p:nvPr>
        </p:nvSpPr>
        <p:spPr>
          <a:ln/>
        </p:spPr>
        <p:txBody>
          <a:bodyPr/>
          <a:lstStyle>
            <a:lvl1pPr>
              <a:defRPr/>
            </a:lvl1pPr>
          </a:lstStyle>
          <a:p>
            <a:pPr>
              <a:defRPr/>
            </a:pPr>
            <a:fld id="{D76CA797-A9CD-4A34-8746-6265A41321B1}" type="slidenum">
              <a:rPr lang="en-US" altLang="zh-CN"/>
              <a:pPr>
                <a:defRPr/>
              </a:pPr>
              <a:t>‹#›</a:t>
            </a:fld>
            <a:endParaRPr lang="en-US" altLang="zh-CN"/>
          </a:p>
        </p:txBody>
      </p:sp>
    </p:spTree>
    <p:extLst>
      <p:ext uri="{BB962C8B-B14F-4D97-AF65-F5344CB8AC3E}">
        <p14:creationId xmlns:p14="http://schemas.microsoft.com/office/powerpoint/2010/main" val="193323880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623888" y="1709738"/>
            <a:ext cx="7886700" cy="2852737"/>
          </a:xfrm>
        </p:spPr>
        <p:txBody>
          <a:bodyPr anchor="b"/>
          <a:lstStyle>
            <a:lvl1pPr>
              <a:defRPr sz="6000"/>
            </a:lvl1pPr>
          </a:lstStyle>
          <a:p>
            <a:r>
              <a:rPr lang="zh-CN" altLang="en-US"/>
              <a:t>单击此处编辑母版标题样式</a:t>
            </a:r>
          </a:p>
        </p:txBody>
      </p:sp>
      <p:sp>
        <p:nvSpPr>
          <p:cNvPr id="3" name="文本占位符 2"/>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zh-CN" altLang="en-US"/>
              <a:t>单击此处编辑母版文本样式</a:t>
            </a:r>
          </a:p>
        </p:txBody>
      </p:sp>
      <p:sp>
        <p:nvSpPr>
          <p:cNvPr id="4" name="Rectangle 4">
            <a:extLst>
              <a:ext uri="{FF2B5EF4-FFF2-40B4-BE49-F238E27FC236}">
                <a16:creationId xmlns:a16="http://schemas.microsoft.com/office/drawing/2014/main" id="{C0019378-8078-6E97-013E-13599250BE94}"/>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97CE182F-BD6A-B60D-84F1-8F4B75BE98D5}"/>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00216CEC-E568-2752-0823-CDB813011823}"/>
              </a:ext>
            </a:extLst>
          </p:cNvPr>
          <p:cNvSpPr>
            <a:spLocks noGrp="1" noChangeArrowheads="1"/>
          </p:cNvSpPr>
          <p:nvPr>
            <p:ph type="sldNum" sz="quarter" idx="12"/>
          </p:nvPr>
        </p:nvSpPr>
        <p:spPr>
          <a:ln/>
        </p:spPr>
        <p:txBody>
          <a:bodyPr/>
          <a:lstStyle>
            <a:lvl1pPr>
              <a:defRPr/>
            </a:lvl1pPr>
          </a:lstStyle>
          <a:p>
            <a:pPr>
              <a:defRPr/>
            </a:pPr>
            <a:fld id="{A57DB779-B7FA-4962-AE2E-EC8EEE0CF6F9}" type="slidenum">
              <a:rPr lang="en-US" altLang="zh-CN"/>
              <a:pPr>
                <a:defRPr/>
              </a:pPr>
              <a:t>‹#›</a:t>
            </a:fld>
            <a:endParaRPr lang="en-US" altLang="zh-CN"/>
          </a:p>
        </p:txBody>
      </p:sp>
    </p:spTree>
    <p:extLst>
      <p:ext uri="{BB962C8B-B14F-4D97-AF65-F5344CB8AC3E}">
        <p14:creationId xmlns:p14="http://schemas.microsoft.com/office/powerpoint/2010/main" val="194095042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内容占位符 2"/>
          <p:cNvSpPr>
            <a:spLocks noGrp="1"/>
          </p:cNvSpPr>
          <p:nvPr>
            <p:ph sz="half" idx="1"/>
          </p:nvPr>
        </p:nvSpPr>
        <p:spPr>
          <a:xfrm>
            <a:off x="457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内容占位符 3"/>
          <p:cNvSpPr>
            <a:spLocks noGrp="1"/>
          </p:cNvSpPr>
          <p:nvPr>
            <p:ph sz="half" idx="2"/>
          </p:nvPr>
        </p:nvSpPr>
        <p:spPr>
          <a:xfrm>
            <a:off x="4648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Rectangle 4">
            <a:extLst>
              <a:ext uri="{FF2B5EF4-FFF2-40B4-BE49-F238E27FC236}">
                <a16:creationId xmlns:a16="http://schemas.microsoft.com/office/drawing/2014/main" id="{21A9F8B9-CE0F-E253-2E18-48777AFF7948}"/>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6" name="Rectangle 5">
            <a:extLst>
              <a:ext uri="{FF2B5EF4-FFF2-40B4-BE49-F238E27FC236}">
                <a16:creationId xmlns:a16="http://schemas.microsoft.com/office/drawing/2014/main" id="{5CC7936D-A691-E882-B446-19FC2377B55D}"/>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7" name="Rectangle 6">
            <a:extLst>
              <a:ext uri="{FF2B5EF4-FFF2-40B4-BE49-F238E27FC236}">
                <a16:creationId xmlns:a16="http://schemas.microsoft.com/office/drawing/2014/main" id="{2D36B8FF-43A2-C3A4-9F32-C0B56C35F2AF}"/>
              </a:ext>
            </a:extLst>
          </p:cNvPr>
          <p:cNvSpPr>
            <a:spLocks noGrp="1" noChangeArrowheads="1"/>
          </p:cNvSpPr>
          <p:nvPr>
            <p:ph type="sldNum" sz="quarter" idx="12"/>
          </p:nvPr>
        </p:nvSpPr>
        <p:spPr>
          <a:ln/>
        </p:spPr>
        <p:txBody>
          <a:bodyPr/>
          <a:lstStyle>
            <a:lvl1pPr>
              <a:defRPr/>
            </a:lvl1pPr>
          </a:lstStyle>
          <a:p>
            <a:pPr>
              <a:defRPr/>
            </a:pPr>
            <a:fld id="{8E602635-DF9B-4A68-9670-FA73DC0D3BE1}" type="slidenum">
              <a:rPr lang="en-US" altLang="zh-CN"/>
              <a:pPr>
                <a:defRPr/>
              </a:pPr>
              <a:t>‹#›</a:t>
            </a:fld>
            <a:endParaRPr lang="en-US" altLang="zh-CN"/>
          </a:p>
        </p:txBody>
      </p:sp>
    </p:spTree>
    <p:extLst>
      <p:ext uri="{BB962C8B-B14F-4D97-AF65-F5344CB8AC3E}">
        <p14:creationId xmlns:p14="http://schemas.microsoft.com/office/powerpoint/2010/main" val="225824778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630238" y="365125"/>
            <a:ext cx="7886700" cy="1325563"/>
          </a:xfrm>
        </p:spPr>
        <p:txBody>
          <a:bodyPr/>
          <a:lstStyle/>
          <a:p>
            <a:r>
              <a:rPr lang="zh-CN" altLang="en-US"/>
              <a:t>单击此处编辑母版标题样式</a:t>
            </a:r>
          </a:p>
        </p:txBody>
      </p:sp>
      <p:sp>
        <p:nvSpPr>
          <p:cNvPr id="3" name="文本占位符 2"/>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4" name="内容占位符 3"/>
          <p:cNvSpPr>
            <a:spLocks noGrp="1"/>
          </p:cNvSpPr>
          <p:nvPr>
            <p:ph sz="half" idx="2"/>
          </p:nvPr>
        </p:nvSpPr>
        <p:spPr>
          <a:xfrm>
            <a:off x="630238" y="2505075"/>
            <a:ext cx="3868737"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文本占位符 4"/>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6" name="内容占位符 5"/>
          <p:cNvSpPr>
            <a:spLocks noGrp="1"/>
          </p:cNvSpPr>
          <p:nvPr>
            <p:ph sz="quarter" idx="4"/>
          </p:nvPr>
        </p:nvSpPr>
        <p:spPr>
          <a:xfrm>
            <a:off x="4629150" y="2505075"/>
            <a:ext cx="3887788"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7" name="Rectangle 4">
            <a:extLst>
              <a:ext uri="{FF2B5EF4-FFF2-40B4-BE49-F238E27FC236}">
                <a16:creationId xmlns:a16="http://schemas.microsoft.com/office/drawing/2014/main" id="{10587576-C408-8427-163E-BCB5B70D8A1B}"/>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8" name="Rectangle 5">
            <a:extLst>
              <a:ext uri="{FF2B5EF4-FFF2-40B4-BE49-F238E27FC236}">
                <a16:creationId xmlns:a16="http://schemas.microsoft.com/office/drawing/2014/main" id="{65960022-DCF5-799A-AE3A-0CB956A20AB0}"/>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9" name="Rectangle 6">
            <a:extLst>
              <a:ext uri="{FF2B5EF4-FFF2-40B4-BE49-F238E27FC236}">
                <a16:creationId xmlns:a16="http://schemas.microsoft.com/office/drawing/2014/main" id="{99FFB726-3573-C555-9AD7-4394F92E0965}"/>
              </a:ext>
            </a:extLst>
          </p:cNvPr>
          <p:cNvSpPr>
            <a:spLocks noGrp="1" noChangeArrowheads="1"/>
          </p:cNvSpPr>
          <p:nvPr>
            <p:ph type="sldNum" sz="quarter" idx="12"/>
          </p:nvPr>
        </p:nvSpPr>
        <p:spPr>
          <a:ln/>
        </p:spPr>
        <p:txBody>
          <a:bodyPr/>
          <a:lstStyle>
            <a:lvl1pPr>
              <a:defRPr/>
            </a:lvl1pPr>
          </a:lstStyle>
          <a:p>
            <a:pPr>
              <a:defRPr/>
            </a:pPr>
            <a:fld id="{49C3F827-6C8D-4E82-AF1F-AF75D60576D4}" type="slidenum">
              <a:rPr lang="en-US" altLang="zh-CN"/>
              <a:pPr>
                <a:defRPr/>
              </a:pPr>
              <a:t>‹#›</a:t>
            </a:fld>
            <a:endParaRPr lang="en-US" altLang="zh-CN"/>
          </a:p>
        </p:txBody>
      </p:sp>
    </p:spTree>
    <p:extLst>
      <p:ext uri="{BB962C8B-B14F-4D97-AF65-F5344CB8AC3E}">
        <p14:creationId xmlns:p14="http://schemas.microsoft.com/office/powerpoint/2010/main" val="352148239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Rectangle 4">
            <a:extLst>
              <a:ext uri="{FF2B5EF4-FFF2-40B4-BE49-F238E27FC236}">
                <a16:creationId xmlns:a16="http://schemas.microsoft.com/office/drawing/2014/main" id="{2A9AE9FB-E3AF-26F8-3FF5-70AC011BFC13}"/>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4" name="Rectangle 5">
            <a:extLst>
              <a:ext uri="{FF2B5EF4-FFF2-40B4-BE49-F238E27FC236}">
                <a16:creationId xmlns:a16="http://schemas.microsoft.com/office/drawing/2014/main" id="{B18E5C95-B106-CCA2-A7E6-C0FE990C9C23}"/>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5" name="Rectangle 6">
            <a:extLst>
              <a:ext uri="{FF2B5EF4-FFF2-40B4-BE49-F238E27FC236}">
                <a16:creationId xmlns:a16="http://schemas.microsoft.com/office/drawing/2014/main" id="{EFC1E1E6-19EB-4080-B37A-6779C9D8C450}"/>
              </a:ext>
            </a:extLst>
          </p:cNvPr>
          <p:cNvSpPr>
            <a:spLocks noGrp="1" noChangeArrowheads="1"/>
          </p:cNvSpPr>
          <p:nvPr>
            <p:ph type="sldNum" sz="quarter" idx="12"/>
          </p:nvPr>
        </p:nvSpPr>
        <p:spPr>
          <a:ln/>
        </p:spPr>
        <p:txBody>
          <a:bodyPr/>
          <a:lstStyle>
            <a:lvl1pPr>
              <a:defRPr/>
            </a:lvl1pPr>
          </a:lstStyle>
          <a:p>
            <a:pPr>
              <a:defRPr/>
            </a:pPr>
            <a:fld id="{5D4E458B-6E49-4F50-9611-A6F8D996F370}" type="slidenum">
              <a:rPr lang="en-US" altLang="zh-CN"/>
              <a:pPr>
                <a:defRPr/>
              </a:pPr>
              <a:t>‹#›</a:t>
            </a:fld>
            <a:endParaRPr lang="en-US" altLang="zh-CN"/>
          </a:p>
        </p:txBody>
      </p:sp>
    </p:spTree>
    <p:extLst>
      <p:ext uri="{BB962C8B-B14F-4D97-AF65-F5344CB8AC3E}">
        <p14:creationId xmlns:p14="http://schemas.microsoft.com/office/powerpoint/2010/main" val="171687325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69ACF058-29D2-33CB-9288-12C307CE8256}"/>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3" name="Rectangle 5">
            <a:extLst>
              <a:ext uri="{FF2B5EF4-FFF2-40B4-BE49-F238E27FC236}">
                <a16:creationId xmlns:a16="http://schemas.microsoft.com/office/drawing/2014/main" id="{083735E7-8D01-A0C8-92CD-B0F4D93C4813}"/>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4" name="Rectangle 6">
            <a:extLst>
              <a:ext uri="{FF2B5EF4-FFF2-40B4-BE49-F238E27FC236}">
                <a16:creationId xmlns:a16="http://schemas.microsoft.com/office/drawing/2014/main" id="{3F7C28F1-651A-D003-4D50-515FF8E700E8}"/>
              </a:ext>
            </a:extLst>
          </p:cNvPr>
          <p:cNvSpPr>
            <a:spLocks noGrp="1" noChangeArrowheads="1"/>
          </p:cNvSpPr>
          <p:nvPr>
            <p:ph type="sldNum" sz="quarter" idx="12"/>
          </p:nvPr>
        </p:nvSpPr>
        <p:spPr>
          <a:ln/>
        </p:spPr>
        <p:txBody>
          <a:bodyPr/>
          <a:lstStyle>
            <a:lvl1pPr>
              <a:defRPr/>
            </a:lvl1pPr>
          </a:lstStyle>
          <a:p>
            <a:pPr>
              <a:defRPr/>
            </a:pPr>
            <a:fld id="{CBC991F3-934E-4F85-9242-7C5E1784C00D}" type="slidenum">
              <a:rPr lang="en-US" altLang="zh-CN"/>
              <a:pPr>
                <a:defRPr/>
              </a:pPr>
              <a:t>‹#›</a:t>
            </a:fld>
            <a:endParaRPr lang="en-US" altLang="zh-CN"/>
          </a:p>
        </p:txBody>
      </p:sp>
    </p:spTree>
    <p:extLst>
      <p:ext uri="{BB962C8B-B14F-4D97-AF65-F5344CB8AC3E}">
        <p14:creationId xmlns:p14="http://schemas.microsoft.com/office/powerpoint/2010/main" val="222767513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内容占位符 2"/>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文本占位符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Rectangle 4">
            <a:extLst>
              <a:ext uri="{FF2B5EF4-FFF2-40B4-BE49-F238E27FC236}">
                <a16:creationId xmlns:a16="http://schemas.microsoft.com/office/drawing/2014/main" id="{0389A0B8-66F5-8C87-87C6-8F7361F65E8D}"/>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6" name="Rectangle 5">
            <a:extLst>
              <a:ext uri="{FF2B5EF4-FFF2-40B4-BE49-F238E27FC236}">
                <a16:creationId xmlns:a16="http://schemas.microsoft.com/office/drawing/2014/main" id="{144DDC16-F4E1-6CA3-6312-47AC4CA46804}"/>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7" name="Rectangle 6">
            <a:extLst>
              <a:ext uri="{FF2B5EF4-FFF2-40B4-BE49-F238E27FC236}">
                <a16:creationId xmlns:a16="http://schemas.microsoft.com/office/drawing/2014/main" id="{6113B8E9-4612-52A7-4820-0D2B3C320BF3}"/>
              </a:ext>
            </a:extLst>
          </p:cNvPr>
          <p:cNvSpPr>
            <a:spLocks noGrp="1" noChangeArrowheads="1"/>
          </p:cNvSpPr>
          <p:nvPr>
            <p:ph type="sldNum" sz="quarter" idx="12"/>
          </p:nvPr>
        </p:nvSpPr>
        <p:spPr>
          <a:ln/>
        </p:spPr>
        <p:txBody>
          <a:bodyPr/>
          <a:lstStyle>
            <a:lvl1pPr>
              <a:defRPr/>
            </a:lvl1pPr>
          </a:lstStyle>
          <a:p>
            <a:pPr>
              <a:defRPr/>
            </a:pPr>
            <a:fld id="{16B96BD0-2B79-4AAA-A21C-E12EDFA6D891}" type="slidenum">
              <a:rPr lang="en-US" altLang="zh-CN"/>
              <a:pPr>
                <a:defRPr/>
              </a:pPr>
              <a:t>‹#›</a:t>
            </a:fld>
            <a:endParaRPr lang="en-US" altLang="zh-CN"/>
          </a:p>
        </p:txBody>
      </p:sp>
    </p:spTree>
    <p:extLst>
      <p:ext uri="{BB962C8B-B14F-4D97-AF65-F5344CB8AC3E}">
        <p14:creationId xmlns:p14="http://schemas.microsoft.com/office/powerpoint/2010/main" val="283090803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图片占位符 2"/>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zh-CN" altLang="en-US" noProof="0"/>
          </a:p>
        </p:txBody>
      </p:sp>
      <p:sp>
        <p:nvSpPr>
          <p:cNvPr id="4" name="文本占位符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Rectangle 4">
            <a:extLst>
              <a:ext uri="{FF2B5EF4-FFF2-40B4-BE49-F238E27FC236}">
                <a16:creationId xmlns:a16="http://schemas.microsoft.com/office/drawing/2014/main" id="{C35DA132-BD5F-2B4B-06E3-72D43F96C612}"/>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6" name="Rectangle 5">
            <a:extLst>
              <a:ext uri="{FF2B5EF4-FFF2-40B4-BE49-F238E27FC236}">
                <a16:creationId xmlns:a16="http://schemas.microsoft.com/office/drawing/2014/main" id="{8EE0F1EF-43DF-A283-EE97-A0F73962A0C1}"/>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7" name="Rectangle 6">
            <a:extLst>
              <a:ext uri="{FF2B5EF4-FFF2-40B4-BE49-F238E27FC236}">
                <a16:creationId xmlns:a16="http://schemas.microsoft.com/office/drawing/2014/main" id="{C92B1A89-C227-CBDE-432C-88E1AD928843}"/>
              </a:ext>
            </a:extLst>
          </p:cNvPr>
          <p:cNvSpPr>
            <a:spLocks noGrp="1" noChangeArrowheads="1"/>
          </p:cNvSpPr>
          <p:nvPr>
            <p:ph type="sldNum" sz="quarter" idx="12"/>
          </p:nvPr>
        </p:nvSpPr>
        <p:spPr>
          <a:ln/>
        </p:spPr>
        <p:txBody>
          <a:bodyPr/>
          <a:lstStyle>
            <a:lvl1pPr>
              <a:defRPr/>
            </a:lvl1pPr>
          </a:lstStyle>
          <a:p>
            <a:pPr>
              <a:defRPr/>
            </a:pPr>
            <a:fld id="{7E13E803-36C4-4C71-BAB7-AB5857D7F78E}" type="slidenum">
              <a:rPr lang="en-US" altLang="zh-CN"/>
              <a:pPr>
                <a:defRPr/>
              </a:pPr>
              <a:t>‹#›</a:t>
            </a:fld>
            <a:endParaRPr lang="en-US" altLang="zh-CN"/>
          </a:p>
        </p:txBody>
      </p:sp>
    </p:spTree>
    <p:extLst>
      <p:ext uri="{BB962C8B-B14F-4D97-AF65-F5344CB8AC3E}">
        <p14:creationId xmlns:p14="http://schemas.microsoft.com/office/powerpoint/2010/main" val="32156131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7DF4EEF2-C510-95A9-70A5-7731AF9CC351}"/>
              </a:ext>
            </a:extLst>
          </p:cNvPr>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zh-CN" altLang="en-US"/>
              <a:t>单击此处编辑母版标题样式</a:t>
            </a:r>
          </a:p>
        </p:txBody>
      </p:sp>
      <p:sp>
        <p:nvSpPr>
          <p:cNvPr id="1027" name="Rectangle 3">
            <a:extLst>
              <a:ext uri="{FF2B5EF4-FFF2-40B4-BE49-F238E27FC236}">
                <a16:creationId xmlns:a16="http://schemas.microsoft.com/office/drawing/2014/main" id="{DEC5B244-1976-4825-9FA0-A956FDFFA139}"/>
              </a:ext>
            </a:extLst>
          </p:cNvPr>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1028" name="Rectangle 4">
            <a:extLst>
              <a:ext uri="{FF2B5EF4-FFF2-40B4-BE49-F238E27FC236}">
                <a16:creationId xmlns:a16="http://schemas.microsoft.com/office/drawing/2014/main" id="{98AE7162-74B8-C4B7-C6CC-4C436334F66D}"/>
              </a:ext>
            </a:extLst>
          </p:cNvPr>
          <p:cNvSpPr>
            <a:spLocks noGrp="1" noChangeArrowheads="1"/>
          </p:cNvSpPr>
          <p:nvPr>
            <p:ph type="dt" sz="half" idx="2"/>
          </p:nvPr>
        </p:nvSpPr>
        <p:spPr bwMode="auto">
          <a:xfrm>
            <a:off x="457200" y="6245225"/>
            <a:ext cx="2133600" cy="476250"/>
          </a:xfrm>
          <a:prstGeom prst="rect">
            <a:avLst/>
          </a:prstGeom>
          <a:noFill/>
          <a:ln>
            <a:noFill/>
          </a:ln>
          <a:effectLst/>
        </p:spPr>
        <p:txBody>
          <a:bodyPr vert="horz" wrap="square" lIns="91440" tIns="45720" rIns="91440" bIns="45720" numCol="1" anchor="t" anchorCtr="0" compatLnSpc="1">
            <a:prstTxWarp prst="textNoShape">
              <a:avLst/>
            </a:prstTxWarp>
          </a:bodyPr>
          <a:lstStyle>
            <a:lvl1pPr eaLnBrk="1" hangingPunct="1">
              <a:defRPr sz="1400"/>
            </a:lvl1pPr>
          </a:lstStyle>
          <a:p>
            <a:pPr>
              <a:defRPr/>
            </a:pPr>
            <a:endParaRPr lang="en-US" altLang="zh-CN"/>
          </a:p>
        </p:txBody>
      </p:sp>
      <p:sp>
        <p:nvSpPr>
          <p:cNvPr id="1029" name="Rectangle 5">
            <a:extLst>
              <a:ext uri="{FF2B5EF4-FFF2-40B4-BE49-F238E27FC236}">
                <a16:creationId xmlns:a16="http://schemas.microsoft.com/office/drawing/2014/main" id="{4DCE07AE-4D3B-CDA2-E3DE-8D1511FA70AA}"/>
              </a:ext>
            </a:extLst>
          </p:cNvPr>
          <p:cNvSpPr>
            <a:spLocks noGrp="1" noChangeArrowheads="1"/>
          </p:cNvSpPr>
          <p:nvPr>
            <p:ph type="ftr" sz="quarter" idx="3"/>
          </p:nvPr>
        </p:nvSpPr>
        <p:spPr bwMode="auto">
          <a:xfrm>
            <a:off x="3124200" y="6245225"/>
            <a:ext cx="2895600" cy="476250"/>
          </a:xfrm>
          <a:prstGeom prst="rect">
            <a:avLst/>
          </a:prstGeom>
          <a:noFill/>
          <a:ln>
            <a:noFill/>
          </a:ln>
          <a:effectLst/>
        </p:spPr>
        <p:txBody>
          <a:bodyPr vert="horz" wrap="square" lIns="91440" tIns="45720" rIns="91440" bIns="45720" numCol="1" anchor="t" anchorCtr="0" compatLnSpc="1">
            <a:prstTxWarp prst="textNoShape">
              <a:avLst/>
            </a:prstTxWarp>
          </a:bodyPr>
          <a:lstStyle>
            <a:lvl1pPr algn="ctr" eaLnBrk="1" hangingPunct="1">
              <a:defRPr sz="1400"/>
            </a:lvl1pPr>
          </a:lstStyle>
          <a:p>
            <a:pPr>
              <a:defRPr/>
            </a:pPr>
            <a:endParaRPr lang="en-US" altLang="zh-CN"/>
          </a:p>
        </p:txBody>
      </p:sp>
      <p:sp>
        <p:nvSpPr>
          <p:cNvPr id="1030" name="Rectangle 6">
            <a:extLst>
              <a:ext uri="{FF2B5EF4-FFF2-40B4-BE49-F238E27FC236}">
                <a16:creationId xmlns:a16="http://schemas.microsoft.com/office/drawing/2014/main" id="{6365C650-3D7D-D7C7-7F0D-79965C676E24}"/>
              </a:ext>
            </a:extLst>
          </p:cNvPr>
          <p:cNvSpPr>
            <a:spLocks noGrp="1" noChangeArrowheads="1"/>
          </p:cNvSpPr>
          <p:nvPr>
            <p:ph type="sldNum" sz="quarter" idx="4"/>
          </p:nvPr>
        </p:nvSpPr>
        <p:spPr bwMode="auto">
          <a:xfrm>
            <a:off x="6553200" y="6245225"/>
            <a:ext cx="2133600" cy="476250"/>
          </a:xfrm>
          <a:prstGeom prst="rect">
            <a:avLst/>
          </a:prstGeom>
          <a:noFill/>
          <a:ln>
            <a:noFill/>
          </a:ln>
          <a:effectLst/>
        </p:spPr>
        <p:txBody>
          <a:bodyPr vert="horz" wrap="square" lIns="91440" tIns="45720" rIns="91440" bIns="45720" numCol="1" anchor="t" anchorCtr="0" compatLnSpc="1">
            <a:prstTxWarp prst="textNoShape">
              <a:avLst/>
            </a:prstTxWarp>
          </a:bodyPr>
          <a:lstStyle>
            <a:lvl1pPr algn="r" eaLnBrk="1" hangingPunct="1">
              <a:defRPr sz="1400" smtClean="0"/>
            </a:lvl1pPr>
          </a:lstStyle>
          <a:p>
            <a:pPr>
              <a:defRPr/>
            </a:pPr>
            <a:fld id="{C42799FE-B782-4B37-A1B5-B45C9965D346}" type="slidenum">
              <a:rPr lang="en-US" altLang="zh-CN"/>
              <a:pPr>
                <a:defRPr/>
              </a:pPr>
              <a:t>‹#›</a:t>
            </a:fld>
            <a:endParaRPr lang="en-US" altLang="zh-CN"/>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rtl="0" eaLnBrk="0" fontAlgn="base" hangingPunct="0">
        <a:spcBef>
          <a:spcPct val="0"/>
        </a:spcBef>
        <a:spcAft>
          <a:spcPct val="0"/>
        </a:spcAft>
        <a:defRPr sz="4400" kern="12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panose="020B0604020202020204" pitchFamily="34" charset="0"/>
          <a:ea typeface="宋体" panose="02010600030101010101" pitchFamily="2" charset="-122"/>
        </a:defRPr>
      </a:lvl2pPr>
      <a:lvl3pPr algn="ctr" rtl="0" eaLnBrk="0" fontAlgn="base" hangingPunct="0">
        <a:spcBef>
          <a:spcPct val="0"/>
        </a:spcBef>
        <a:spcAft>
          <a:spcPct val="0"/>
        </a:spcAft>
        <a:defRPr sz="4400">
          <a:solidFill>
            <a:schemeClr val="tx2"/>
          </a:solidFill>
          <a:latin typeface="Arial" panose="020B0604020202020204" pitchFamily="34" charset="0"/>
          <a:ea typeface="宋体" panose="02010600030101010101" pitchFamily="2" charset="-122"/>
        </a:defRPr>
      </a:lvl3pPr>
      <a:lvl4pPr algn="ctr" rtl="0" eaLnBrk="0" fontAlgn="base" hangingPunct="0">
        <a:spcBef>
          <a:spcPct val="0"/>
        </a:spcBef>
        <a:spcAft>
          <a:spcPct val="0"/>
        </a:spcAft>
        <a:defRPr sz="4400">
          <a:solidFill>
            <a:schemeClr val="tx2"/>
          </a:solidFill>
          <a:latin typeface="Arial" panose="020B0604020202020204" pitchFamily="34" charset="0"/>
          <a:ea typeface="宋体" panose="02010600030101010101" pitchFamily="2" charset="-122"/>
        </a:defRPr>
      </a:lvl4pPr>
      <a:lvl5pPr algn="ctr" rtl="0" eaLnBrk="0" fontAlgn="base" hangingPunct="0">
        <a:spcBef>
          <a:spcPct val="0"/>
        </a:spcBef>
        <a:spcAft>
          <a:spcPct val="0"/>
        </a:spcAft>
        <a:defRPr sz="4400">
          <a:solidFill>
            <a:schemeClr val="tx2"/>
          </a:solidFill>
          <a:latin typeface="Arial" panose="020B0604020202020204" pitchFamily="34" charset="0"/>
          <a:ea typeface="宋体" panose="02010600030101010101" pitchFamily="2" charset="-122"/>
        </a:defRPr>
      </a:lvl5pPr>
      <a:lvl6pPr marL="4572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6pPr>
      <a:lvl7pPr marL="9144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7pPr>
      <a:lvl8pPr marL="13716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8pPr>
      <a:lvl9pPr marL="18288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9pPr>
    </p:titleStyle>
    <p:bodyStyle>
      <a:lvl1pPr marL="342900" indent="-342900" algn="l" rtl="0" eaLnBrk="0" fontAlgn="base" hangingPunct="0">
        <a:spcBef>
          <a:spcPct val="20000"/>
        </a:spcBef>
        <a:spcAft>
          <a:spcPct val="0"/>
        </a:spcAft>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FE47E0A8-E3C9-2992-D24A-792FF52CB1CE}"/>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第二章</a:t>
            </a:r>
          </a:p>
        </p:txBody>
      </p:sp>
      <p:sp>
        <p:nvSpPr>
          <p:cNvPr id="2051" name="Rectangle 3">
            <a:extLst>
              <a:ext uri="{FF2B5EF4-FFF2-40B4-BE49-F238E27FC236}">
                <a16:creationId xmlns:a16="http://schemas.microsoft.com/office/drawing/2014/main" id="{2F9422E6-E415-2959-5837-D64FF21B2BA8}"/>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保险需求分析 </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a:extLst>
              <a:ext uri="{FF2B5EF4-FFF2-40B4-BE49-F238E27FC236}">
                <a16:creationId xmlns:a16="http://schemas.microsoft.com/office/drawing/2014/main" id="{62318330-DEEA-1500-8B6A-72635A4609C2}"/>
              </a:ext>
            </a:extLst>
          </p:cNvPr>
          <p:cNvSpPr>
            <a:spLocks noGrp="1" noChangeArrowheads="1"/>
          </p:cNvSpPr>
          <p:nvPr>
            <p:ph type="title"/>
          </p:nvPr>
        </p:nvSpPr>
        <p:spPr/>
        <p:txBody>
          <a:bodyPr/>
          <a:lstStyle/>
          <a:p>
            <a:pPr eaLnBrk="1" hangingPunct="1"/>
            <a:r>
              <a:rPr lang="zh-CN" altLang="en-US"/>
              <a:t>二、</a:t>
            </a:r>
            <a:r>
              <a:rPr lang="zh-CN" altLang="en-US" b="1"/>
              <a:t>社会因素</a:t>
            </a:r>
          </a:p>
        </p:txBody>
      </p:sp>
      <p:sp>
        <p:nvSpPr>
          <p:cNvPr id="11267" name="Rectangle 3">
            <a:extLst>
              <a:ext uri="{FF2B5EF4-FFF2-40B4-BE49-F238E27FC236}">
                <a16:creationId xmlns:a16="http://schemas.microsoft.com/office/drawing/2014/main" id="{9467FB26-5D15-D783-27DA-C8AEEF1D55DD}"/>
              </a:ext>
            </a:extLst>
          </p:cNvPr>
          <p:cNvSpPr>
            <a:spLocks noGrp="1" noChangeArrowheads="1"/>
          </p:cNvSpPr>
          <p:nvPr>
            <p:ph type="body" idx="1"/>
          </p:nvPr>
        </p:nvSpPr>
        <p:spPr/>
        <p:txBody>
          <a:bodyPr/>
          <a:lstStyle/>
          <a:p>
            <a:pPr marL="812800" indent="-812800" eaLnBrk="1" hangingPunct="1">
              <a:lnSpc>
                <a:spcPct val="90000"/>
              </a:lnSpc>
            </a:pPr>
            <a:r>
              <a:rPr lang="zh-CN" altLang="en-US" sz="2400"/>
              <a:t>社会阶层：社会阶层是指社会中按某种层次排列，较同质且具有持久性的团体。同一阶层的人有相似的社会经济地位、利益、价值取向。</a:t>
            </a:r>
          </a:p>
          <a:p>
            <a:pPr marL="1168400" lvl="1" indent="-711200" eaLnBrk="1" hangingPunct="1">
              <a:lnSpc>
                <a:spcPct val="90000"/>
              </a:lnSpc>
            </a:pPr>
            <a:r>
              <a:rPr lang="zh-CN" altLang="en-US" sz="2000"/>
              <a:t>高收入阶层和中收入阶层对保险产品有着强烈的需求，因为具备一定的经济能力来购买保险产品。</a:t>
            </a:r>
          </a:p>
          <a:p>
            <a:pPr marL="1168400" lvl="1" indent="-711200" eaLnBrk="1" hangingPunct="1">
              <a:lnSpc>
                <a:spcPct val="90000"/>
              </a:lnSpc>
            </a:pPr>
            <a:r>
              <a:rPr lang="zh-CN" altLang="en-US" sz="2000"/>
              <a:t>低收入阶层的人的价值取向则是尽力改善自己现在的生活，没有精力去考虑未来的事情，购买保险似乎还很遥远。</a:t>
            </a:r>
          </a:p>
          <a:p>
            <a:pPr marL="812800" indent="-812800" eaLnBrk="1" hangingPunct="1">
              <a:lnSpc>
                <a:spcPct val="90000"/>
              </a:lnSpc>
            </a:pPr>
            <a:r>
              <a:rPr lang="zh-CN" altLang="en-US" sz="2400"/>
              <a:t>参考群体：参考群体是指那些对人们的价值观、态度、行为有着直接或间接影响的群体。</a:t>
            </a:r>
          </a:p>
          <a:p>
            <a:pPr marL="1168400" lvl="1" indent="-711200" eaLnBrk="1" hangingPunct="1">
              <a:lnSpc>
                <a:spcPct val="90000"/>
              </a:lnSpc>
            </a:pPr>
            <a:r>
              <a:rPr lang="zh-CN" altLang="en-US" sz="2000"/>
              <a:t>一般，消费者将购买行为与其所属的参考群体的准则和标准保持一致。</a:t>
            </a:r>
          </a:p>
          <a:p>
            <a:pPr marL="812800" indent="-812800" eaLnBrk="1" hangingPunct="1">
              <a:lnSpc>
                <a:spcPct val="90000"/>
              </a:lnSpc>
            </a:pPr>
            <a:r>
              <a:rPr lang="zh-CN" altLang="en-US" sz="2400"/>
              <a:t>家庭影响</a:t>
            </a:r>
          </a:p>
          <a:p>
            <a:pPr marL="812800" indent="-812800" eaLnBrk="1" hangingPunct="1">
              <a:lnSpc>
                <a:spcPct val="90000"/>
              </a:lnSpc>
            </a:pPr>
            <a:r>
              <a:rPr lang="zh-CN" altLang="en-US" sz="2400"/>
              <a:t>替代品的影响</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a:extLst>
              <a:ext uri="{FF2B5EF4-FFF2-40B4-BE49-F238E27FC236}">
                <a16:creationId xmlns:a16="http://schemas.microsoft.com/office/drawing/2014/main" id="{D34EA55B-2A42-A3FD-9B3B-65C05B9DAC63}"/>
              </a:ext>
            </a:extLst>
          </p:cNvPr>
          <p:cNvSpPr>
            <a:spLocks noGrp="1" noChangeArrowheads="1"/>
          </p:cNvSpPr>
          <p:nvPr>
            <p:ph type="title"/>
          </p:nvPr>
        </p:nvSpPr>
        <p:spPr/>
        <p:txBody>
          <a:bodyPr/>
          <a:lstStyle/>
          <a:p>
            <a:pPr eaLnBrk="1" hangingPunct="1"/>
            <a:r>
              <a:rPr lang="zh-CN" altLang="en-US"/>
              <a:t>三、</a:t>
            </a:r>
            <a:r>
              <a:rPr lang="zh-CN" altLang="en-US" b="1"/>
              <a:t>心理因素</a:t>
            </a:r>
            <a:r>
              <a:rPr lang="zh-CN" altLang="en-US"/>
              <a:t> </a:t>
            </a:r>
          </a:p>
        </p:txBody>
      </p:sp>
      <p:sp>
        <p:nvSpPr>
          <p:cNvPr id="12291" name="Rectangle 3">
            <a:extLst>
              <a:ext uri="{FF2B5EF4-FFF2-40B4-BE49-F238E27FC236}">
                <a16:creationId xmlns:a16="http://schemas.microsoft.com/office/drawing/2014/main" id="{6822B30C-7621-F860-6CF4-5B402AF1B39D}"/>
              </a:ext>
            </a:extLst>
          </p:cNvPr>
          <p:cNvSpPr>
            <a:spLocks noGrp="1" noChangeArrowheads="1"/>
          </p:cNvSpPr>
          <p:nvPr>
            <p:ph type="body" idx="1"/>
          </p:nvPr>
        </p:nvSpPr>
        <p:spPr/>
        <p:txBody>
          <a:bodyPr/>
          <a:lstStyle/>
          <a:p>
            <a:pPr marL="812800" indent="-812800" eaLnBrk="1" hangingPunct="1">
              <a:lnSpc>
                <a:spcPct val="80000"/>
              </a:lnSpc>
            </a:pPr>
            <a:r>
              <a:rPr lang="zh-CN" altLang="en-US" sz="2400"/>
              <a:t>动机：消费者购买动机就是推动消费者实行某种购买行为地一种愿望或念头，它反映了消费者对某种商品的需要。</a:t>
            </a:r>
          </a:p>
          <a:p>
            <a:pPr marL="1168400" lvl="1" indent="-711200" eaLnBrk="1" hangingPunct="1">
              <a:lnSpc>
                <a:spcPct val="80000"/>
              </a:lnSpc>
            </a:pPr>
            <a:r>
              <a:rPr lang="zh-CN" altLang="en-US" sz="2000"/>
              <a:t>生理性购买动机，也称为本能动机，是指消费者由于生理上的需要（如吃、穿等）所引起的购买满足生理需要的商品的动机。</a:t>
            </a:r>
          </a:p>
          <a:p>
            <a:pPr marL="1168400" lvl="1" indent="-711200" eaLnBrk="1" hangingPunct="1">
              <a:lnSpc>
                <a:spcPct val="80000"/>
              </a:lnSpc>
            </a:pPr>
            <a:r>
              <a:rPr lang="zh-CN" altLang="en-US" sz="2000"/>
              <a:t>心理性购买动机，当社会经济发展到一定水平时，激起人们购买行为的心理性动机往往占重要地位。</a:t>
            </a:r>
          </a:p>
          <a:p>
            <a:pPr marL="812800" indent="-812800" eaLnBrk="1" hangingPunct="1">
              <a:lnSpc>
                <a:spcPct val="80000"/>
              </a:lnSpc>
            </a:pPr>
            <a:r>
              <a:rPr lang="zh-CN" altLang="en-US" sz="2400"/>
              <a:t>认知：认知就是理解的感觉。人们会经历三种认知过程：选择性注意，选择性曲解和选择性记忆过程。</a:t>
            </a:r>
          </a:p>
          <a:p>
            <a:pPr marL="812800" indent="-812800" eaLnBrk="1" hangingPunct="1">
              <a:lnSpc>
                <a:spcPct val="80000"/>
              </a:lnSpc>
            </a:pPr>
            <a:r>
              <a:rPr lang="zh-CN" altLang="en-US" sz="2400"/>
              <a:t>学习：消费者需要和原有观点及其购买某种特定产品或服务的动机，都在很大程度上由学习决定着。</a:t>
            </a:r>
          </a:p>
          <a:p>
            <a:pPr marL="812800" indent="-812800" eaLnBrk="1" hangingPunct="1">
              <a:lnSpc>
                <a:spcPct val="80000"/>
              </a:lnSpc>
            </a:pPr>
            <a:r>
              <a:rPr lang="zh-CN" altLang="en-US" sz="2400"/>
              <a:t>态度：态度是一种养成的偏好，是对一个观点，一个事物或一类、一组事务以一贯地喜欢或不喜欢的方式作出的反应。</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4">
            <a:extLst>
              <a:ext uri="{FF2B5EF4-FFF2-40B4-BE49-F238E27FC236}">
                <a16:creationId xmlns:a16="http://schemas.microsoft.com/office/drawing/2014/main" id="{401E427D-1E5B-7677-C8B4-8B7C07B000D5}"/>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第三节</a:t>
            </a:r>
          </a:p>
        </p:txBody>
      </p:sp>
      <p:sp>
        <p:nvSpPr>
          <p:cNvPr id="13315" name="Rectangle 5">
            <a:extLst>
              <a:ext uri="{FF2B5EF4-FFF2-40B4-BE49-F238E27FC236}">
                <a16:creationId xmlns:a16="http://schemas.microsoft.com/office/drawing/2014/main" id="{0B9A8BFC-05CE-B79D-A8F2-8843FBFD8A4C}"/>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个人投保决策过程 </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a:extLst>
              <a:ext uri="{FF2B5EF4-FFF2-40B4-BE49-F238E27FC236}">
                <a16:creationId xmlns:a16="http://schemas.microsoft.com/office/drawing/2014/main" id="{D4C87686-A55E-4CFF-A770-A6C9BD77646F}"/>
              </a:ext>
            </a:extLst>
          </p:cNvPr>
          <p:cNvSpPr>
            <a:spLocks noGrp="1" noChangeArrowheads="1"/>
          </p:cNvSpPr>
          <p:nvPr>
            <p:ph type="title"/>
          </p:nvPr>
        </p:nvSpPr>
        <p:spPr/>
        <p:txBody>
          <a:bodyPr/>
          <a:lstStyle/>
          <a:p>
            <a:pPr eaLnBrk="1" hangingPunct="1"/>
            <a:r>
              <a:rPr lang="zh-CN" altLang="en-US"/>
              <a:t>一、</a:t>
            </a:r>
            <a:r>
              <a:rPr lang="zh-CN" altLang="en-US" b="1"/>
              <a:t>投保决策的主要参与者</a:t>
            </a:r>
            <a:r>
              <a:rPr lang="zh-CN" altLang="en-US"/>
              <a:t> </a:t>
            </a:r>
          </a:p>
        </p:txBody>
      </p:sp>
      <p:sp>
        <p:nvSpPr>
          <p:cNvPr id="14339" name="Rectangle 3">
            <a:extLst>
              <a:ext uri="{FF2B5EF4-FFF2-40B4-BE49-F238E27FC236}">
                <a16:creationId xmlns:a16="http://schemas.microsoft.com/office/drawing/2014/main" id="{09D36E42-343E-D737-0067-E68098E35E53}"/>
              </a:ext>
            </a:extLst>
          </p:cNvPr>
          <p:cNvSpPr>
            <a:spLocks noGrp="1" noChangeArrowheads="1"/>
          </p:cNvSpPr>
          <p:nvPr>
            <p:ph type="body" idx="1"/>
          </p:nvPr>
        </p:nvSpPr>
        <p:spPr/>
        <p:txBody>
          <a:bodyPr/>
          <a:lstStyle/>
          <a:p>
            <a:pPr marL="812800" indent="-812800" eaLnBrk="1" hangingPunct="1">
              <a:lnSpc>
                <a:spcPct val="80000"/>
              </a:lnSpc>
            </a:pPr>
            <a:r>
              <a:rPr lang="zh-CN" altLang="en-US" sz="2400"/>
              <a:t>倡议者：首先提出建议购买保险产品的人，他们通常具有较强的风险管理意识。</a:t>
            </a:r>
          </a:p>
          <a:p>
            <a:pPr marL="812800" indent="-812800" eaLnBrk="1" hangingPunct="1">
              <a:lnSpc>
                <a:spcPct val="80000"/>
              </a:lnSpc>
            </a:pPr>
            <a:r>
              <a:rPr lang="zh-CN" altLang="en-US" sz="2400"/>
              <a:t>影响者：影响者是对倡议者提出建议发表意见的人，影响该建议是否被采纳。</a:t>
            </a:r>
          </a:p>
          <a:p>
            <a:pPr marL="812800" indent="-812800" eaLnBrk="1" hangingPunct="1">
              <a:lnSpc>
                <a:spcPct val="80000"/>
              </a:lnSpc>
            </a:pPr>
            <a:r>
              <a:rPr lang="zh-CN" altLang="en-US" sz="2400"/>
              <a:t>决策者：决策者是指对倡议有决定权的人。如决定是否投保、投保哪个险种、什么时间投保和选择哪个保险公司和代理人进行投保等问题。</a:t>
            </a:r>
          </a:p>
          <a:p>
            <a:pPr marL="812800" indent="-812800" eaLnBrk="1" hangingPunct="1">
              <a:lnSpc>
                <a:spcPct val="80000"/>
              </a:lnSpc>
            </a:pPr>
            <a:r>
              <a:rPr lang="zh-CN" altLang="en-US" sz="2400"/>
              <a:t>投保人：投保人是指最终与保险公司签订保险合同并按合同规定缴付保险费的人。</a:t>
            </a:r>
          </a:p>
          <a:p>
            <a:pPr marL="812800" indent="-812800" eaLnBrk="1" hangingPunct="1">
              <a:lnSpc>
                <a:spcPct val="80000"/>
              </a:lnSpc>
            </a:pPr>
            <a:r>
              <a:rPr lang="zh-CN" altLang="en-US" sz="2400"/>
              <a:t>被保险人：被保险人是指其财产或人身受保险合同保障、享有保险金请求权的人。</a:t>
            </a:r>
          </a:p>
          <a:p>
            <a:pPr marL="812800" indent="-812800" eaLnBrk="1" hangingPunct="1">
              <a:lnSpc>
                <a:spcPct val="80000"/>
              </a:lnSpc>
            </a:pPr>
            <a:r>
              <a:rPr lang="zh-CN" altLang="en-US" sz="2400"/>
              <a:t>受益人：受益人是指人身保险合同中由被保险人或投保人指定的享有保险金请求权的人。</a:t>
            </a:r>
            <a:endParaRPr lang="zh-CN" altLang="en-US" sz="200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a:extLst>
              <a:ext uri="{FF2B5EF4-FFF2-40B4-BE49-F238E27FC236}">
                <a16:creationId xmlns:a16="http://schemas.microsoft.com/office/drawing/2014/main" id="{5E16AB41-B664-C589-7320-33BAD73FA6FD}"/>
              </a:ext>
            </a:extLst>
          </p:cNvPr>
          <p:cNvSpPr>
            <a:spLocks noGrp="1" noChangeArrowheads="1"/>
          </p:cNvSpPr>
          <p:nvPr>
            <p:ph type="title"/>
          </p:nvPr>
        </p:nvSpPr>
        <p:spPr/>
        <p:txBody>
          <a:bodyPr/>
          <a:lstStyle/>
          <a:p>
            <a:pPr eaLnBrk="1" hangingPunct="1"/>
            <a:r>
              <a:rPr lang="zh-CN" altLang="en-US"/>
              <a:t>二、</a:t>
            </a:r>
            <a:r>
              <a:rPr lang="zh-CN" altLang="en-US" b="1"/>
              <a:t>个体投保人的决策过程</a:t>
            </a:r>
            <a:r>
              <a:rPr lang="zh-CN" altLang="en-US"/>
              <a:t> </a:t>
            </a:r>
          </a:p>
        </p:txBody>
      </p:sp>
      <p:grpSp>
        <p:nvGrpSpPr>
          <p:cNvPr id="15363" name="画布 159">
            <a:extLst>
              <a:ext uri="{FF2B5EF4-FFF2-40B4-BE49-F238E27FC236}">
                <a16:creationId xmlns:a16="http://schemas.microsoft.com/office/drawing/2014/main" id="{56A79101-0E1D-858F-129A-603D429E14BC}"/>
              </a:ext>
            </a:extLst>
          </p:cNvPr>
          <p:cNvGrpSpPr>
            <a:grpSpLocks/>
          </p:cNvGrpSpPr>
          <p:nvPr/>
        </p:nvGrpSpPr>
        <p:grpSpPr bwMode="auto">
          <a:xfrm>
            <a:off x="457200" y="2060575"/>
            <a:ext cx="8229600" cy="3455988"/>
            <a:chOff x="0" y="0"/>
            <a:chExt cx="5029200" cy="2179320"/>
          </a:xfrm>
        </p:grpSpPr>
        <p:sp>
          <p:nvSpPr>
            <p:cNvPr id="15364" name="矩形 20">
              <a:extLst>
                <a:ext uri="{FF2B5EF4-FFF2-40B4-BE49-F238E27FC236}">
                  <a16:creationId xmlns:a16="http://schemas.microsoft.com/office/drawing/2014/main" id="{C0922A8E-1B2E-C878-0692-B7E0FCA4B4B3}"/>
                </a:ext>
              </a:extLst>
            </p:cNvPr>
            <p:cNvSpPr>
              <a:spLocks noChangeArrowheads="1"/>
            </p:cNvSpPr>
            <p:nvPr/>
          </p:nvSpPr>
          <p:spPr bwMode="auto">
            <a:xfrm>
              <a:off x="0" y="0"/>
              <a:ext cx="5029200" cy="21793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zh-CN" altLang="en-US"/>
            </a:p>
          </p:txBody>
        </p:sp>
        <p:sp>
          <p:nvSpPr>
            <p:cNvPr id="22" name="Rectangle 160">
              <a:extLst>
                <a:ext uri="{FF2B5EF4-FFF2-40B4-BE49-F238E27FC236}">
                  <a16:creationId xmlns:a16="http://schemas.microsoft.com/office/drawing/2014/main" id="{9D748384-C44E-F70C-049C-673A535D74C8}"/>
                </a:ext>
              </a:extLst>
            </p:cNvPr>
            <p:cNvSpPr>
              <a:spLocks noChangeArrowheads="1"/>
            </p:cNvSpPr>
            <p:nvPr/>
          </p:nvSpPr>
          <p:spPr bwMode="auto">
            <a:xfrm>
              <a:off x="1429015" y="130139"/>
              <a:ext cx="2113932" cy="428456"/>
            </a:xfrm>
            <a:prstGeom prst="rect">
              <a:avLst/>
            </a:prstGeom>
            <a:solidFill>
              <a:srgbClr val="FFFFFF"/>
            </a:solidFill>
            <a:ln w="9525">
              <a:solidFill>
                <a:srgbClr val="000000"/>
              </a:solidFill>
              <a:miter lim="800000"/>
              <a:headEnd/>
              <a:tailEnd/>
            </a:ln>
          </p:spPr>
          <p:txBody>
            <a:bodyPr lIns="0" tIns="0" rIns="0" bIns="0" upright="1"/>
            <a:lstStyle/>
            <a:p>
              <a:pPr algn="ctr" eaLnBrk="1" hangingPunct="1">
                <a:defRPr/>
              </a:pPr>
              <a:r>
                <a:rPr lang="zh-CN" b="1" kern="100">
                  <a:latin typeface="Times New Roman" panose="02020603050405020304" pitchFamily="18" charset="0"/>
                </a:rPr>
                <a:t>消费者特征</a:t>
              </a:r>
              <a:endParaRPr lang="zh-CN" kern="100">
                <a:latin typeface="Times New Roman" panose="02020603050405020304" pitchFamily="18" charset="0"/>
              </a:endParaRPr>
            </a:p>
            <a:p>
              <a:pPr algn="ctr" eaLnBrk="1" hangingPunct="1">
                <a:defRPr/>
              </a:pPr>
              <a:r>
                <a:rPr lang="zh-CN" kern="100">
                  <a:latin typeface="Times New Roman" panose="02020603050405020304" pitchFamily="18" charset="0"/>
                </a:rPr>
                <a:t>文化、社会、个人、心理</a:t>
              </a:r>
            </a:p>
          </p:txBody>
        </p:sp>
        <p:sp>
          <p:nvSpPr>
            <p:cNvPr id="23" name="Rectangle 161">
              <a:extLst>
                <a:ext uri="{FF2B5EF4-FFF2-40B4-BE49-F238E27FC236}">
                  <a16:creationId xmlns:a16="http://schemas.microsoft.com/office/drawing/2014/main" id="{A195B527-4032-F52B-19C0-4E0211E75BF6}"/>
                </a:ext>
              </a:extLst>
            </p:cNvPr>
            <p:cNvSpPr>
              <a:spLocks noChangeArrowheads="1"/>
            </p:cNvSpPr>
            <p:nvPr/>
          </p:nvSpPr>
          <p:spPr bwMode="auto">
            <a:xfrm>
              <a:off x="76641" y="873931"/>
              <a:ext cx="1313568" cy="1185262"/>
            </a:xfrm>
            <a:prstGeom prst="rect">
              <a:avLst/>
            </a:prstGeom>
            <a:solidFill>
              <a:srgbClr val="FFFFFF"/>
            </a:solidFill>
            <a:ln w="9525">
              <a:solidFill>
                <a:srgbClr val="000000"/>
              </a:solidFill>
              <a:miter lim="800000"/>
              <a:headEnd/>
              <a:tailEnd/>
            </a:ln>
          </p:spPr>
          <p:txBody>
            <a:bodyPr lIns="0" tIns="0" rIns="0" bIns="0" upright="1"/>
            <a:lstStyle/>
            <a:p>
              <a:pPr algn="ctr" eaLnBrk="1" hangingPunct="1">
                <a:defRPr/>
              </a:pPr>
              <a:r>
                <a:rPr lang="zh-CN" b="1" kern="100">
                  <a:latin typeface="Times New Roman" panose="02020603050405020304" pitchFamily="18" charset="0"/>
                </a:rPr>
                <a:t>外部刺激</a:t>
              </a:r>
              <a:endParaRPr lang="zh-CN" kern="100">
                <a:latin typeface="Times New Roman" panose="02020603050405020304" pitchFamily="18" charset="0"/>
              </a:endParaRPr>
            </a:p>
            <a:p>
              <a:pPr algn="just" eaLnBrk="1" hangingPunct="1">
                <a:defRPr/>
              </a:pPr>
              <a:r>
                <a:rPr lang="zh-CN" b="1" kern="100">
                  <a:latin typeface="Times New Roman" panose="02020603050405020304" pitchFamily="18" charset="0"/>
                </a:rPr>
                <a:t>营销刺激</a:t>
              </a:r>
              <a:r>
                <a:rPr lang="en-US" b="1" kern="100">
                  <a:latin typeface="Times New Roman" panose="02020603050405020304" pitchFamily="18" charset="0"/>
                </a:rPr>
                <a:t>   </a:t>
              </a:r>
              <a:r>
                <a:rPr lang="zh-CN" b="1" kern="100">
                  <a:latin typeface="Times New Roman" panose="02020603050405020304" pitchFamily="18" charset="0"/>
                </a:rPr>
                <a:t>环境刺激</a:t>
              </a:r>
              <a:endParaRPr lang="zh-CN" kern="100">
                <a:latin typeface="Times New Roman" panose="02020603050405020304" pitchFamily="18" charset="0"/>
              </a:endParaRPr>
            </a:p>
            <a:p>
              <a:pPr indent="114300" algn="just" eaLnBrk="1" hangingPunct="1">
                <a:defRPr/>
              </a:pPr>
              <a:r>
                <a:rPr lang="zh-CN" kern="100">
                  <a:latin typeface="Times New Roman" panose="02020603050405020304" pitchFamily="18" charset="0"/>
                </a:rPr>
                <a:t>产品</a:t>
              </a:r>
              <a:r>
                <a:rPr lang="en-US" kern="100">
                  <a:latin typeface="Times New Roman" panose="02020603050405020304" pitchFamily="18" charset="0"/>
                </a:rPr>
                <a:t>      </a:t>
              </a:r>
              <a:r>
                <a:rPr lang="zh-CN" kern="100">
                  <a:latin typeface="Times New Roman" panose="02020603050405020304" pitchFamily="18" charset="0"/>
                </a:rPr>
                <a:t>经济</a:t>
              </a:r>
            </a:p>
            <a:p>
              <a:pPr indent="114300" algn="just" eaLnBrk="1" hangingPunct="1">
                <a:defRPr/>
              </a:pPr>
              <a:r>
                <a:rPr lang="zh-CN" kern="100">
                  <a:latin typeface="Times New Roman" panose="02020603050405020304" pitchFamily="18" charset="0"/>
                </a:rPr>
                <a:t>价格</a:t>
              </a:r>
              <a:r>
                <a:rPr lang="en-US" kern="100">
                  <a:latin typeface="Times New Roman" panose="02020603050405020304" pitchFamily="18" charset="0"/>
                </a:rPr>
                <a:t>      </a:t>
              </a:r>
              <a:r>
                <a:rPr lang="zh-CN" kern="100">
                  <a:latin typeface="Times New Roman" panose="02020603050405020304" pitchFamily="18" charset="0"/>
                </a:rPr>
                <a:t>政治</a:t>
              </a:r>
            </a:p>
            <a:p>
              <a:pPr indent="114300" algn="just" eaLnBrk="1" hangingPunct="1">
                <a:defRPr/>
              </a:pPr>
              <a:r>
                <a:rPr lang="zh-CN" kern="100">
                  <a:latin typeface="Times New Roman" panose="02020603050405020304" pitchFamily="18" charset="0"/>
                </a:rPr>
                <a:t>渠道</a:t>
              </a:r>
              <a:r>
                <a:rPr lang="en-US" kern="100">
                  <a:latin typeface="Times New Roman" panose="02020603050405020304" pitchFamily="18" charset="0"/>
                </a:rPr>
                <a:t>      </a:t>
              </a:r>
              <a:r>
                <a:rPr lang="zh-CN" kern="100">
                  <a:latin typeface="Times New Roman" panose="02020603050405020304" pitchFamily="18" charset="0"/>
                </a:rPr>
                <a:t>文化</a:t>
              </a:r>
            </a:p>
            <a:p>
              <a:pPr indent="114300" algn="just" eaLnBrk="1" hangingPunct="1">
                <a:defRPr/>
              </a:pPr>
              <a:r>
                <a:rPr lang="zh-CN" kern="100">
                  <a:latin typeface="Times New Roman" panose="02020603050405020304" pitchFamily="18" charset="0"/>
                </a:rPr>
                <a:t>促销</a:t>
              </a:r>
              <a:r>
                <a:rPr lang="en-US" kern="100">
                  <a:latin typeface="Times New Roman" panose="02020603050405020304" pitchFamily="18" charset="0"/>
                </a:rPr>
                <a:t>      </a:t>
              </a:r>
              <a:r>
                <a:rPr lang="zh-CN" kern="100">
                  <a:latin typeface="Times New Roman" panose="02020603050405020304" pitchFamily="18" charset="0"/>
                </a:rPr>
                <a:t>科技</a:t>
              </a:r>
            </a:p>
          </p:txBody>
        </p:sp>
        <p:sp>
          <p:nvSpPr>
            <p:cNvPr id="24" name="Rectangle 162">
              <a:extLst>
                <a:ext uri="{FF2B5EF4-FFF2-40B4-BE49-F238E27FC236}">
                  <a16:creationId xmlns:a16="http://schemas.microsoft.com/office/drawing/2014/main" id="{2694144E-EDCD-BEC8-E5F6-0983D1532AAF}"/>
                </a:ext>
              </a:extLst>
            </p:cNvPr>
            <p:cNvSpPr>
              <a:spLocks noChangeArrowheads="1"/>
            </p:cNvSpPr>
            <p:nvPr/>
          </p:nvSpPr>
          <p:spPr bwMode="auto">
            <a:xfrm>
              <a:off x="3439143" y="880938"/>
              <a:ext cx="923572" cy="1166242"/>
            </a:xfrm>
            <a:prstGeom prst="rect">
              <a:avLst/>
            </a:prstGeom>
            <a:solidFill>
              <a:srgbClr val="FFFFFF"/>
            </a:solidFill>
            <a:ln w="9525">
              <a:solidFill>
                <a:srgbClr val="000000"/>
              </a:solidFill>
              <a:miter lim="800000"/>
              <a:headEnd/>
              <a:tailEnd/>
            </a:ln>
          </p:spPr>
          <p:txBody>
            <a:bodyPr lIns="0" tIns="0" rIns="0" bIns="0" upright="1"/>
            <a:lstStyle/>
            <a:p>
              <a:pPr algn="ctr" eaLnBrk="1" hangingPunct="1">
                <a:defRPr/>
              </a:pPr>
              <a:r>
                <a:rPr lang="zh-CN" b="1" kern="100">
                  <a:latin typeface="Times New Roman" panose="02020603050405020304" pitchFamily="18" charset="0"/>
                </a:rPr>
                <a:t>购买决策</a:t>
              </a:r>
              <a:endParaRPr lang="zh-CN" kern="100">
                <a:latin typeface="Times New Roman" panose="02020603050405020304" pitchFamily="18" charset="0"/>
              </a:endParaRPr>
            </a:p>
            <a:p>
              <a:pPr algn="ctr" eaLnBrk="1" hangingPunct="1">
                <a:defRPr/>
              </a:pPr>
              <a:r>
                <a:rPr lang="zh-CN" kern="100">
                  <a:latin typeface="Times New Roman" panose="02020603050405020304" pitchFamily="18" charset="0"/>
                </a:rPr>
                <a:t>产品选择</a:t>
              </a:r>
            </a:p>
            <a:p>
              <a:pPr algn="ctr" eaLnBrk="1" hangingPunct="1">
                <a:defRPr/>
              </a:pPr>
              <a:r>
                <a:rPr lang="zh-CN" kern="100">
                  <a:latin typeface="Times New Roman" panose="02020603050405020304" pitchFamily="18" charset="0"/>
                </a:rPr>
                <a:t>品牌选择</a:t>
              </a:r>
            </a:p>
            <a:p>
              <a:pPr algn="ctr" eaLnBrk="1" hangingPunct="1">
                <a:defRPr/>
              </a:pPr>
              <a:r>
                <a:rPr lang="zh-CN" kern="100">
                  <a:latin typeface="Times New Roman" panose="02020603050405020304" pitchFamily="18" charset="0"/>
                </a:rPr>
                <a:t>经销商选择</a:t>
              </a:r>
            </a:p>
            <a:p>
              <a:pPr algn="ctr" eaLnBrk="1" hangingPunct="1">
                <a:defRPr/>
              </a:pPr>
              <a:r>
                <a:rPr lang="zh-CN" kern="100">
                  <a:latin typeface="Times New Roman" panose="02020603050405020304" pitchFamily="18" charset="0"/>
                </a:rPr>
                <a:t>购买时机选择</a:t>
              </a:r>
            </a:p>
            <a:p>
              <a:pPr algn="ctr" eaLnBrk="1" hangingPunct="1">
                <a:defRPr/>
              </a:pPr>
              <a:r>
                <a:rPr lang="zh-CN" kern="100">
                  <a:latin typeface="Times New Roman" panose="02020603050405020304" pitchFamily="18" charset="0"/>
                </a:rPr>
                <a:t>购买数量选择</a:t>
              </a:r>
            </a:p>
          </p:txBody>
        </p:sp>
        <p:sp>
          <p:nvSpPr>
            <p:cNvPr id="25" name="Rectangle 163">
              <a:extLst>
                <a:ext uri="{FF2B5EF4-FFF2-40B4-BE49-F238E27FC236}">
                  <a16:creationId xmlns:a16="http://schemas.microsoft.com/office/drawing/2014/main" id="{5EA8FFA3-F3BC-31EF-7A04-B88EAB13BD19}"/>
                </a:ext>
              </a:extLst>
            </p:cNvPr>
            <p:cNvSpPr>
              <a:spLocks noChangeArrowheads="1"/>
            </p:cNvSpPr>
            <p:nvPr/>
          </p:nvSpPr>
          <p:spPr bwMode="auto">
            <a:xfrm>
              <a:off x="1590058" y="926987"/>
              <a:ext cx="1647296" cy="1050118"/>
            </a:xfrm>
            <a:prstGeom prst="rect">
              <a:avLst/>
            </a:prstGeom>
            <a:solidFill>
              <a:srgbClr val="FFFFFF"/>
            </a:solidFill>
            <a:ln w="3175">
              <a:solidFill>
                <a:srgbClr val="000000"/>
              </a:solidFill>
              <a:prstDash val="lgDash"/>
              <a:miter lim="800000"/>
              <a:headEnd/>
              <a:tailEnd/>
            </a:ln>
          </p:spPr>
          <p:txBody>
            <a:bodyPr lIns="0" tIns="0" rIns="0" bIns="0" upright="1"/>
            <a:lstStyle/>
            <a:p>
              <a:pPr algn="ctr" eaLnBrk="1" hangingPunct="1">
                <a:defRPr/>
              </a:pPr>
              <a:r>
                <a:rPr lang="zh-CN" b="1" kern="100">
                  <a:latin typeface="Times New Roman" panose="02020603050405020304" pitchFamily="18" charset="0"/>
                </a:rPr>
                <a:t>消费者购买决策过程黑箱</a:t>
              </a:r>
              <a:endParaRPr lang="zh-CN" kern="100">
                <a:latin typeface="Times New Roman" panose="02020603050405020304" pitchFamily="18" charset="0"/>
              </a:endParaRPr>
            </a:p>
          </p:txBody>
        </p:sp>
        <p:grpSp>
          <p:nvGrpSpPr>
            <p:cNvPr id="15369" name="Group 168">
              <a:extLst>
                <a:ext uri="{FF2B5EF4-FFF2-40B4-BE49-F238E27FC236}">
                  <a16:creationId xmlns:a16="http://schemas.microsoft.com/office/drawing/2014/main" id="{19B156CC-B513-8FBC-42A2-5EB57AC2CD93}"/>
                </a:ext>
              </a:extLst>
            </p:cNvPr>
            <p:cNvGrpSpPr>
              <a:grpSpLocks/>
            </p:cNvGrpSpPr>
            <p:nvPr/>
          </p:nvGrpSpPr>
          <p:grpSpPr bwMode="auto">
            <a:xfrm>
              <a:off x="1828529" y="1147625"/>
              <a:ext cx="1057393" cy="804941"/>
              <a:chOff x="3927" y="6368"/>
              <a:chExt cx="1448" cy="1105"/>
            </a:xfrm>
          </p:grpSpPr>
          <p:sp>
            <p:nvSpPr>
              <p:cNvPr id="33" name="Rectangle 165">
                <a:extLst>
                  <a:ext uri="{FF2B5EF4-FFF2-40B4-BE49-F238E27FC236}">
                    <a16:creationId xmlns:a16="http://schemas.microsoft.com/office/drawing/2014/main" id="{63187CF4-9D78-FC88-2687-BDC039A7A91B}"/>
                  </a:ext>
                </a:extLst>
              </p:cNvPr>
              <p:cNvSpPr>
                <a:spLocks noChangeArrowheads="1"/>
              </p:cNvSpPr>
              <p:nvPr/>
            </p:nvSpPr>
            <p:spPr bwMode="auto">
              <a:xfrm>
                <a:off x="3927" y="6385"/>
                <a:ext cx="287" cy="1087"/>
              </a:xfrm>
              <a:prstGeom prst="rect">
                <a:avLst/>
              </a:prstGeom>
              <a:solidFill>
                <a:srgbClr val="FFFFFF"/>
              </a:solidFill>
              <a:ln w="9525">
                <a:solidFill>
                  <a:srgbClr val="000000"/>
                </a:solidFill>
                <a:miter lim="800000"/>
                <a:headEnd/>
                <a:tailEnd/>
              </a:ln>
            </p:spPr>
            <p:txBody>
              <a:bodyPr lIns="0" tIns="0" rIns="0" bIns="0" upright="1"/>
              <a:lstStyle/>
              <a:p>
                <a:pPr algn="ctr" eaLnBrk="1" hangingPunct="1">
                  <a:defRPr/>
                </a:pPr>
                <a:r>
                  <a:rPr lang="zh-CN" kern="100">
                    <a:latin typeface="Times New Roman" panose="02020603050405020304" pitchFamily="18" charset="0"/>
                  </a:rPr>
                  <a:t>识别问题</a:t>
                </a:r>
              </a:p>
            </p:txBody>
          </p:sp>
          <p:sp>
            <p:nvSpPr>
              <p:cNvPr id="34" name="Rectangle 166">
                <a:extLst>
                  <a:ext uri="{FF2B5EF4-FFF2-40B4-BE49-F238E27FC236}">
                    <a16:creationId xmlns:a16="http://schemas.microsoft.com/office/drawing/2014/main" id="{438F9303-2872-954C-8A6B-5B2973C36B1E}"/>
                  </a:ext>
                </a:extLst>
              </p:cNvPr>
              <p:cNvSpPr>
                <a:spLocks noChangeArrowheads="1"/>
              </p:cNvSpPr>
              <p:nvPr/>
            </p:nvSpPr>
            <p:spPr bwMode="auto">
              <a:xfrm>
                <a:off x="5088" y="6367"/>
                <a:ext cx="287" cy="1087"/>
              </a:xfrm>
              <a:prstGeom prst="rect">
                <a:avLst/>
              </a:prstGeom>
              <a:solidFill>
                <a:srgbClr val="FFFFFF"/>
              </a:solidFill>
              <a:ln w="9525">
                <a:solidFill>
                  <a:srgbClr val="000000"/>
                </a:solidFill>
                <a:miter lim="800000"/>
                <a:headEnd/>
                <a:tailEnd/>
              </a:ln>
            </p:spPr>
            <p:txBody>
              <a:bodyPr lIns="0" tIns="0" rIns="0" bIns="0" upright="1"/>
              <a:lstStyle/>
              <a:p>
                <a:pPr algn="ctr" eaLnBrk="1" hangingPunct="1">
                  <a:defRPr/>
                </a:pPr>
                <a:r>
                  <a:rPr lang="zh-CN" kern="100">
                    <a:latin typeface="Times New Roman" panose="02020603050405020304" pitchFamily="18" charset="0"/>
                  </a:rPr>
                  <a:t>方案评估</a:t>
                </a:r>
              </a:p>
            </p:txBody>
          </p:sp>
          <p:sp>
            <p:nvSpPr>
              <p:cNvPr id="35" name="Rectangle 167">
                <a:extLst>
                  <a:ext uri="{FF2B5EF4-FFF2-40B4-BE49-F238E27FC236}">
                    <a16:creationId xmlns:a16="http://schemas.microsoft.com/office/drawing/2014/main" id="{7E2E314E-B68D-F1DF-D06B-9DCE2839F3B1}"/>
                  </a:ext>
                </a:extLst>
              </p:cNvPr>
              <p:cNvSpPr>
                <a:spLocks noChangeArrowheads="1"/>
              </p:cNvSpPr>
              <p:nvPr/>
            </p:nvSpPr>
            <p:spPr bwMode="auto">
              <a:xfrm>
                <a:off x="4502" y="6380"/>
                <a:ext cx="287" cy="1087"/>
              </a:xfrm>
              <a:prstGeom prst="rect">
                <a:avLst/>
              </a:prstGeom>
              <a:solidFill>
                <a:srgbClr val="FFFFFF"/>
              </a:solidFill>
              <a:ln w="9525">
                <a:solidFill>
                  <a:srgbClr val="000000"/>
                </a:solidFill>
                <a:miter lim="800000"/>
                <a:headEnd/>
                <a:tailEnd/>
              </a:ln>
            </p:spPr>
            <p:txBody>
              <a:bodyPr lIns="0" tIns="0" rIns="0" bIns="0" upright="1"/>
              <a:lstStyle/>
              <a:p>
                <a:pPr algn="ctr" eaLnBrk="1" hangingPunct="1">
                  <a:defRPr/>
                </a:pPr>
                <a:r>
                  <a:rPr lang="zh-CN" kern="100">
                    <a:latin typeface="Times New Roman" panose="02020603050405020304" pitchFamily="18" charset="0"/>
                  </a:rPr>
                  <a:t>收集信息</a:t>
                </a:r>
              </a:p>
            </p:txBody>
          </p:sp>
        </p:grpSp>
        <p:sp>
          <p:nvSpPr>
            <p:cNvPr id="15370" name="AutoShape 169">
              <a:extLst>
                <a:ext uri="{FF2B5EF4-FFF2-40B4-BE49-F238E27FC236}">
                  <a16:creationId xmlns:a16="http://schemas.microsoft.com/office/drawing/2014/main" id="{6A9F24B7-4535-AD32-8F4A-812A199E5278}"/>
                </a:ext>
              </a:extLst>
            </p:cNvPr>
            <p:cNvSpPr>
              <a:spLocks noChangeArrowheads="1"/>
            </p:cNvSpPr>
            <p:nvPr/>
          </p:nvSpPr>
          <p:spPr bwMode="auto">
            <a:xfrm>
              <a:off x="1371401" y="1287614"/>
              <a:ext cx="228567" cy="297478"/>
            </a:xfrm>
            <a:prstGeom prst="rightArrow">
              <a:avLst>
                <a:gd name="adj1" fmla="val 50000"/>
                <a:gd name="adj2" fmla="val 25000"/>
              </a:avLst>
            </a:prstGeom>
            <a:solidFill>
              <a:srgbClr val="FFFFFF"/>
            </a:solidFill>
            <a:ln w="9525">
              <a:solidFill>
                <a:srgbClr val="000000"/>
              </a:solidFill>
              <a:miter lim="800000"/>
              <a:headEnd/>
              <a:tailEnd/>
            </a:ln>
          </p:spPr>
          <p:txBody>
            <a:bodyPr/>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a:p>
          </p:txBody>
        </p:sp>
        <p:sp>
          <p:nvSpPr>
            <p:cNvPr id="15371" name="AutoShape 170">
              <a:extLst>
                <a:ext uri="{FF2B5EF4-FFF2-40B4-BE49-F238E27FC236}">
                  <a16:creationId xmlns:a16="http://schemas.microsoft.com/office/drawing/2014/main" id="{31492E2F-ED06-23E0-B5C6-98264182AB00}"/>
                </a:ext>
              </a:extLst>
            </p:cNvPr>
            <p:cNvSpPr>
              <a:spLocks noChangeArrowheads="1"/>
            </p:cNvSpPr>
            <p:nvPr/>
          </p:nvSpPr>
          <p:spPr bwMode="auto">
            <a:xfrm>
              <a:off x="3200666" y="1287614"/>
              <a:ext cx="228567" cy="297478"/>
            </a:xfrm>
            <a:prstGeom prst="rightArrow">
              <a:avLst>
                <a:gd name="adj1" fmla="val 50000"/>
                <a:gd name="adj2" fmla="val 25000"/>
              </a:avLst>
            </a:prstGeom>
            <a:solidFill>
              <a:srgbClr val="FFFFFF"/>
            </a:solidFill>
            <a:ln w="9525">
              <a:solidFill>
                <a:srgbClr val="000000"/>
              </a:solidFill>
              <a:miter lim="800000"/>
              <a:headEnd/>
              <a:tailEnd/>
            </a:ln>
          </p:spPr>
          <p:txBody>
            <a:bodyPr/>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a:p>
          </p:txBody>
        </p:sp>
        <p:sp>
          <p:nvSpPr>
            <p:cNvPr id="15372" name="AutoShape 171">
              <a:extLst>
                <a:ext uri="{FF2B5EF4-FFF2-40B4-BE49-F238E27FC236}">
                  <a16:creationId xmlns:a16="http://schemas.microsoft.com/office/drawing/2014/main" id="{77CF8E6F-A6D0-93C6-A461-1D3F2ACB9D13}"/>
                </a:ext>
              </a:extLst>
            </p:cNvPr>
            <p:cNvSpPr>
              <a:spLocks noChangeArrowheads="1"/>
            </p:cNvSpPr>
            <p:nvPr/>
          </p:nvSpPr>
          <p:spPr bwMode="auto">
            <a:xfrm>
              <a:off x="4343500" y="1272303"/>
              <a:ext cx="228567" cy="296749"/>
            </a:xfrm>
            <a:prstGeom prst="rightArrow">
              <a:avLst>
                <a:gd name="adj1" fmla="val 50000"/>
                <a:gd name="adj2" fmla="val 25000"/>
              </a:avLst>
            </a:prstGeom>
            <a:solidFill>
              <a:srgbClr val="FFFFFF"/>
            </a:solidFill>
            <a:ln w="9525">
              <a:solidFill>
                <a:srgbClr val="000000"/>
              </a:solidFill>
              <a:miter lim="800000"/>
              <a:headEnd/>
              <a:tailEnd/>
            </a:ln>
          </p:spPr>
          <p:txBody>
            <a:bodyPr/>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a:p>
          </p:txBody>
        </p:sp>
        <p:sp>
          <p:nvSpPr>
            <p:cNvPr id="30" name="Rectangle 172">
              <a:extLst>
                <a:ext uri="{FF2B5EF4-FFF2-40B4-BE49-F238E27FC236}">
                  <a16:creationId xmlns:a16="http://schemas.microsoft.com/office/drawing/2014/main" id="{308EBEB6-1F96-B1DC-773D-8D1E94D79375}"/>
                </a:ext>
              </a:extLst>
            </p:cNvPr>
            <p:cNvSpPr>
              <a:spLocks noChangeArrowheads="1"/>
            </p:cNvSpPr>
            <p:nvPr/>
          </p:nvSpPr>
          <p:spPr bwMode="auto">
            <a:xfrm>
              <a:off x="4572265" y="891950"/>
              <a:ext cx="342459" cy="1188264"/>
            </a:xfrm>
            <a:prstGeom prst="rect">
              <a:avLst/>
            </a:prstGeom>
            <a:solidFill>
              <a:srgbClr val="FFFFFF"/>
            </a:solidFill>
            <a:ln w="9525">
              <a:solidFill>
                <a:srgbClr val="000000"/>
              </a:solidFill>
              <a:miter lim="800000"/>
              <a:headEnd/>
              <a:tailEnd/>
            </a:ln>
          </p:spPr>
          <p:txBody>
            <a:bodyPr upright="1"/>
            <a:lstStyle/>
            <a:p>
              <a:pPr algn="just" eaLnBrk="1" hangingPunct="1">
                <a:defRPr/>
              </a:pPr>
              <a:r>
                <a:rPr lang="zh-CN" kern="100">
                  <a:latin typeface="Times New Roman" panose="02020603050405020304" pitchFamily="18" charset="0"/>
                </a:rPr>
                <a:t>购买后行为</a:t>
              </a:r>
            </a:p>
          </p:txBody>
        </p:sp>
        <p:cxnSp>
          <p:nvCxnSpPr>
            <p:cNvPr id="15374" name="Line 173">
              <a:extLst>
                <a:ext uri="{FF2B5EF4-FFF2-40B4-BE49-F238E27FC236}">
                  <a16:creationId xmlns:a16="http://schemas.microsoft.com/office/drawing/2014/main" id="{5E3660F7-8CF5-5B51-341C-535FD70A657B}"/>
                </a:ext>
              </a:extLst>
            </p:cNvPr>
            <p:cNvCxnSpPr>
              <a:cxnSpLocks noChangeShapeType="1"/>
            </p:cNvCxnSpPr>
            <p:nvPr/>
          </p:nvCxnSpPr>
          <p:spPr bwMode="auto">
            <a:xfrm>
              <a:off x="1876694" y="594228"/>
              <a:ext cx="114649" cy="297478"/>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cxnSp>
          <p:nvCxnSpPr>
            <p:cNvPr id="15375" name="Line 174">
              <a:extLst>
                <a:ext uri="{FF2B5EF4-FFF2-40B4-BE49-F238E27FC236}">
                  <a16:creationId xmlns:a16="http://schemas.microsoft.com/office/drawing/2014/main" id="{2247AB87-63BD-B929-D233-FFF23232A96D}"/>
                </a:ext>
              </a:extLst>
            </p:cNvPr>
            <p:cNvCxnSpPr>
              <a:cxnSpLocks noChangeShapeType="1"/>
            </p:cNvCxnSpPr>
            <p:nvPr/>
          </p:nvCxnSpPr>
          <p:spPr bwMode="auto">
            <a:xfrm flipH="1">
              <a:off x="2972099" y="594227"/>
              <a:ext cx="113918" cy="297478"/>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gr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EA12E397-CC3F-8EBE-1337-A568C0627EEF}"/>
              </a:ext>
            </a:extLst>
          </p:cNvPr>
          <p:cNvSpPr>
            <a:spLocks noGrp="1"/>
          </p:cNvSpPr>
          <p:nvPr>
            <p:ph type="title"/>
          </p:nvPr>
        </p:nvSpPr>
        <p:spPr/>
        <p:txBody>
          <a:bodyPr/>
          <a:lstStyle/>
          <a:p>
            <a:pPr eaLnBrk="1" hangingPunct="1">
              <a:defRPr/>
            </a:pPr>
            <a:r>
              <a:rPr lang="zh-CN" altLang="zh-CN" sz="2800" b="1" kern="100" dirty="0">
                <a:latin typeface="Times New Roman" panose="02020603050405020304" pitchFamily="18" charset="0"/>
                <a:cs typeface="Times New Roman" panose="02020603050405020304" pitchFamily="18" charset="0"/>
              </a:rPr>
              <a:t>投保人决策过程和对应的营销过程</a:t>
            </a:r>
            <a:endParaRPr lang="zh-CN" altLang="en-US" sz="2800" dirty="0"/>
          </a:p>
        </p:txBody>
      </p:sp>
      <p:grpSp>
        <p:nvGrpSpPr>
          <p:cNvPr id="16387" name="Group 175">
            <a:extLst>
              <a:ext uri="{FF2B5EF4-FFF2-40B4-BE49-F238E27FC236}">
                <a16:creationId xmlns:a16="http://schemas.microsoft.com/office/drawing/2014/main" id="{06108D63-C0A6-FFEF-0B27-ECEB17D0873D}"/>
              </a:ext>
            </a:extLst>
          </p:cNvPr>
          <p:cNvGrpSpPr>
            <a:grpSpLocks/>
          </p:cNvGrpSpPr>
          <p:nvPr/>
        </p:nvGrpSpPr>
        <p:grpSpPr bwMode="auto">
          <a:xfrm>
            <a:off x="1258888" y="1628775"/>
            <a:ext cx="6697662" cy="4464050"/>
            <a:chOff x="3420" y="10488"/>
            <a:chExt cx="4860" cy="3276"/>
          </a:xfrm>
        </p:grpSpPr>
        <p:sp>
          <p:nvSpPr>
            <p:cNvPr id="5" name="Text Box 34">
              <a:extLst>
                <a:ext uri="{FF2B5EF4-FFF2-40B4-BE49-F238E27FC236}">
                  <a16:creationId xmlns:a16="http://schemas.microsoft.com/office/drawing/2014/main" id="{FF97F131-BD45-31FF-6F87-9AA147B21B9E}"/>
                </a:ext>
              </a:extLst>
            </p:cNvPr>
            <p:cNvSpPr txBox="1">
              <a:spLocks noChangeArrowheads="1"/>
            </p:cNvSpPr>
            <p:nvPr/>
          </p:nvSpPr>
          <p:spPr bwMode="auto">
            <a:xfrm>
              <a:off x="3420" y="10488"/>
              <a:ext cx="540" cy="1092"/>
            </a:xfrm>
            <a:prstGeom prst="rect">
              <a:avLst/>
            </a:prstGeom>
            <a:solidFill>
              <a:srgbClr val="FFFFFF"/>
            </a:solidFill>
            <a:ln w="9525">
              <a:solidFill>
                <a:srgbClr val="000000"/>
              </a:solidFill>
              <a:miter lim="800000"/>
              <a:headEnd/>
              <a:tailEnd/>
            </a:ln>
          </p:spPr>
          <p:txBody>
            <a:bodyPr vert="eaVert" upright="1"/>
            <a:lstStyle/>
            <a:p>
              <a:pPr algn="just" eaLnBrk="1" hangingPunct="1">
                <a:defRPr/>
              </a:pPr>
              <a:r>
                <a:rPr lang="zh-CN" sz="2400" kern="100">
                  <a:latin typeface="Times New Roman" panose="02020603050405020304" pitchFamily="18" charset="0"/>
                </a:rPr>
                <a:t>确认需求</a:t>
              </a:r>
            </a:p>
          </p:txBody>
        </p:sp>
        <p:sp>
          <p:nvSpPr>
            <p:cNvPr id="6" name="Text Box 35">
              <a:extLst>
                <a:ext uri="{FF2B5EF4-FFF2-40B4-BE49-F238E27FC236}">
                  <a16:creationId xmlns:a16="http://schemas.microsoft.com/office/drawing/2014/main" id="{CBBA3F17-D26E-7C5C-E72B-B67CA5362BF5}"/>
                </a:ext>
              </a:extLst>
            </p:cNvPr>
            <p:cNvSpPr txBox="1">
              <a:spLocks noChangeArrowheads="1"/>
            </p:cNvSpPr>
            <p:nvPr/>
          </p:nvSpPr>
          <p:spPr bwMode="auto">
            <a:xfrm>
              <a:off x="4501" y="10488"/>
              <a:ext cx="539" cy="1092"/>
            </a:xfrm>
            <a:prstGeom prst="rect">
              <a:avLst/>
            </a:prstGeom>
            <a:solidFill>
              <a:srgbClr val="FFFFFF"/>
            </a:solidFill>
            <a:ln w="9525">
              <a:solidFill>
                <a:srgbClr val="000000"/>
              </a:solidFill>
              <a:miter lim="800000"/>
              <a:headEnd/>
              <a:tailEnd/>
            </a:ln>
          </p:spPr>
          <p:txBody>
            <a:bodyPr vert="eaVert" upright="1"/>
            <a:lstStyle/>
            <a:p>
              <a:pPr algn="just" eaLnBrk="1" hangingPunct="1">
                <a:defRPr/>
              </a:pPr>
              <a:r>
                <a:rPr lang="zh-CN" sz="2400" kern="100">
                  <a:latin typeface="Times New Roman" panose="02020603050405020304" pitchFamily="18" charset="0"/>
                </a:rPr>
                <a:t>收集信息</a:t>
              </a:r>
            </a:p>
          </p:txBody>
        </p:sp>
        <p:sp>
          <p:nvSpPr>
            <p:cNvPr id="7" name="Text Box 36">
              <a:extLst>
                <a:ext uri="{FF2B5EF4-FFF2-40B4-BE49-F238E27FC236}">
                  <a16:creationId xmlns:a16="http://schemas.microsoft.com/office/drawing/2014/main" id="{BD79E86B-97DD-A7A4-BD05-556164F575DA}"/>
                </a:ext>
              </a:extLst>
            </p:cNvPr>
            <p:cNvSpPr txBox="1">
              <a:spLocks noChangeArrowheads="1"/>
            </p:cNvSpPr>
            <p:nvPr/>
          </p:nvSpPr>
          <p:spPr bwMode="auto">
            <a:xfrm>
              <a:off x="5580" y="10488"/>
              <a:ext cx="540" cy="1092"/>
            </a:xfrm>
            <a:prstGeom prst="rect">
              <a:avLst/>
            </a:prstGeom>
            <a:solidFill>
              <a:srgbClr val="FFFFFF"/>
            </a:solidFill>
            <a:ln w="9525">
              <a:solidFill>
                <a:srgbClr val="000000"/>
              </a:solidFill>
              <a:miter lim="800000"/>
              <a:headEnd/>
              <a:tailEnd/>
            </a:ln>
          </p:spPr>
          <p:txBody>
            <a:bodyPr vert="eaVert" upright="1"/>
            <a:lstStyle/>
            <a:p>
              <a:pPr algn="just" eaLnBrk="1" hangingPunct="1">
                <a:defRPr/>
              </a:pPr>
              <a:r>
                <a:rPr lang="zh-CN" sz="2400" kern="100">
                  <a:latin typeface="Times New Roman" panose="02020603050405020304" pitchFamily="18" charset="0"/>
                </a:rPr>
                <a:t>比较评估</a:t>
              </a:r>
            </a:p>
          </p:txBody>
        </p:sp>
        <p:sp>
          <p:nvSpPr>
            <p:cNvPr id="8" name="Text Box 37">
              <a:extLst>
                <a:ext uri="{FF2B5EF4-FFF2-40B4-BE49-F238E27FC236}">
                  <a16:creationId xmlns:a16="http://schemas.microsoft.com/office/drawing/2014/main" id="{AF4D1515-01F1-1043-FE67-807B2D293AD7}"/>
                </a:ext>
              </a:extLst>
            </p:cNvPr>
            <p:cNvSpPr txBox="1">
              <a:spLocks noChangeArrowheads="1"/>
            </p:cNvSpPr>
            <p:nvPr/>
          </p:nvSpPr>
          <p:spPr bwMode="auto">
            <a:xfrm>
              <a:off x="7740" y="10488"/>
              <a:ext cx="540" cy="1092"/>
            </a:xfrm>
            <a:prstGeom prst="rect">
              <a:avLst/>
            </a:prstGeom>
            <a:solidFill>
              <a:srgbClr val="FFFFFF"/>
            </a:solidFill>
            <a:ln w="9525">
              <a:solidFill>
                <a:srgbClr val="000000"/>
              </a:solidFill>
              <a:miter lim="800000"/>
              <a:headEnd/>
              <a:tailEnd/>
            </a:ln>
          </p:spPr>
          <p:txBody>
            <a:bodyPr vert="eaVert" upright="1"/>
            <a:lstStyle/>
            <a:p>
              <a:pPr algn="just" eaLnBrk="1" hangingPunct="1">
                <a:defRPr/>
              </a:pPr>
              <a:r>
                <a:rPr lang="zh-CN" sz="2400" kern="100">
                  <a:latin typeface="Times New Roman" panose="02020603050405020304" pitchFamily="18" charset="0"/>
                </a:rPr>
                <a:t>保后评估</a:t>
              </a:r>
            </a:p>
          </p:txBody>
        </p:sp>
        <p:sp>
          <p:nvSpPr>
            <p:cNvPr id="9" name="Text Box 38">
              <a:extLst>
                <a:ext uri="{FF2B5EF4-FFF2-40B4-BE49-F238E27FC236}">
                  <a16:creationId xmlns:a16="http://schemas.microsoft.com/office/drawing/2014/main" id="{DCFB6CF6-591B-C437-8C53-4EAB8E56CA20}"/>
                </a:ext>
              </a:extLst>
            </p:cNvPr>
            <p:cNvSpPr txBox="1">
              <a:spLocks noChangeArrowheads="1"/>
            </p:cNvSpPr>
            <p:nvPr/>
          </p:nvSpPr>
          <p:spPr bwMode="auto">
            <a:xfrm>
              <a:off x="6660" y="10488"/>
              <a:ext cx="539" cy="1092"/>
            </a:xfrm>
            <a:prstGeom prst="rect">
              <a:avLst/>
            </a:prstGeom>
            <a:solidFill>
              <a:srgbClr val="FFFFFF"/>
            </a:solidFill>
            <a:ln w="9525">
              <a:solidFill>
                <a:srgbClr val="000000"/>
              </a:solidFill>
              <a:miter lim="800000"/>
              <a:headEnd/>
              <a:tailEnd/>
            </a:ln>
          </p:spPr>
          <p:txBody>
            <a:bodyPr vert="eaVert" upright="1"/>
            <a:lstStyle/>
            <a:p>
              <a:pPr algn="just" eaLnBrk="1" hangingPunct="1">
                <a:defRPr/>
              </a:pPr>
              <a:r>
                <a:rPr lang="zh-CN" sz="2400" kern="100">
                  <a:latin typeface="Times New Roman" panose="02020603050405020304" pitchFamily="18" charset="0"/>
                </a:rPr>
                <a:t>购买决定</a:t>
              </a:r>
            </a:p>
          </p:txBody>
        </p:sp>
        <p:sp>
          <p:nvSpPr>
            <p:cNvPr id="16393" name="AutoShape 40">
              <a:extLst>
                <a:ext uri="{FF2B5EF4-FFF2-40B4-BE49-F238E27FC236}">
                  <a16:creationId xmlns:a16="http://schemas.microsoft.com/office/drawing/2014/main" id="{FDFF65AD-5987-B204-9387-9066945647FF}"/>
                </a:ext>
              </a:extLst>
            </p:cNvPr>
            <p:cNvSpPr>
              <a:spLocks noChangeArrowheads="1"/>
            </p:cNvSpPr>
            <p:nvPr/>
          </p:nvSpPr>
          <p:spPr bwMode="auto">
            <a:xfrm>
              <a:off x="3960" y="11112"/>
              <a:ext cx="540" cy="312"/>
            </a:xfrm>
            <a:prstGeom prst="rightArrow">
              <a:avLst>
                <a:gd name="adj1" fmla="val 50000"/>
                <a:gd name="adj2" fmla="val 43269"/>
              </a:avLst>
            </a:prstGeom>
            <a:solidFill>
              <a:srgbClr val="FFFFFF"/>
            </a:solidFill>
            <a:ln w="9525">
              <a:solidFill>
                <a:srgbClr val="000000"/>
              </a:solidFill>
              <a:miter lim="800000"/>
              <a:headEnd/>
              <a:tailEnd/>
            </a:ln>
          </p:spPr>
          <p:txBody>
            <a:bodyPr/>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sz="2400"/>
            </a:p>
          </p:txBody>
        </p:sp>
        <p:sp>
          <p:nvSpPr>
            <p:cNvPr id="16394" name="AutoShape 41">
              <a:extLst>
                <a:ext uri="{FF2B5EF4-FFF2-40B4-BE49-F238E27FC236}">
                  <a16:creationId xmlns:a16="http://schemas.microsoft.com/office/drawing/2014/main" id="{FED14FB3-08C4-EF38-4448-9CFE9323E16C}"/>
                </a:ext>
              </a:extLst>
            </p:cNvPr>
            <p:cNvSpPr>
              <a:spLocks noChangeArrowheads="1"/>
            </p:cNvSpPr>
            <p:nvPr/>
          </p:nvSpPr>
          <p:spPr bwMode="auto">
            <a:xfrm>
              <a:off x="5040" y="11112"/>
              <a:ext cx="540" cy="312"/>
            </a:xfrm>
            <a:prstGeom prst="rightArrow">
              <a:avLst>
                <a:gd name="adj1" fmla="val 50000"/>
                <a:gd name="adj2" fmla="val 43269"/>
              </a:avLst>
            </a:prstGeom>
            <a:solidFill>
              <a:srgbClr val="FFFFFF"/>
            </a:solidFill>
            <a:ln w="9525">
              <a:solidFill>
                <a:srgbClr val="000000"/>
              </a:solidFill>
              <a:miter lim="800000"/>
              <a:headEnd/>
              <a:tailEnd/>
            </a:ln>
          </p:spPr>
          <p:txBody>
            <a:bodyPr/>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sz="2400"/>
            </a:p>
          </p:txBody>
        </p:sp>
        <p:sp>
          <p:nvSpPr>
            <p:cNvPr id="16395" name="AutoShape 42">
              <a:extLst>
                <a:ext uri="{FF2B5EF4-FFF2-40B4-BE49-F238E27FC236}">
                  <a16:creationId xmlns:a16="http://schemas.microsoft.com/office/drawing/2014/main" id="{F66B7D0D-778E-EC9C-C799-D292762A027E}"/>
                </a:ext>
              </a:extLst>
            </p:cNvPr>
            <p:cNvSpPr>
              <a:spLocks noChangeArrowheads="1"/>
            </p:cNvSpPr>
            <p:nvPr/>
          </p:nvSpPr>
          <p:spPr bwMode="auto">
            <a:xfrm>
              <a:off x="6120" y="11112"/>
              <a:ext cx="540" cy="312"/>
            </a:xfrm>
            <a:prstGeom prst="rightArrow">
              <a:avLst>
                <a:gd name="adj1" fmla="val 50000"/>
                <a:gd name="adj2" fmla="val 43269"/>
              </a:avLst>
            </a:prstGeom>
            <a:solidFill>
              <a:srgbClr val="FFFFFF"/>
            </a:solidFill>
            <a:ln w="9525">
              <a:solidFill>
                <a:srgbClr val="000000"/>
              </a:solidFill>
              <a:miter lim="800000"/>
              <a:headEnd/>
              <a:tailEnd/>
            </a:ln>
          </p:spPr>
          <p:txBody>
            <a:bodyPr/>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sz="2400"/>
            </a:p>
          </p:txBody>
        </p:sp>
        <p:sp>
          <p:nvSpPr>
            <p:cNvPr id="16396" name="AutoShape 43">
              <a:extLst>
                <a:ext uri="{FF2B5EF4-FFF2-40B4-BE49-F238E27FC236}">
                  <a16:creationId xmlns:a16="http://schemas.microsoft.com/office/drawing/2014/main" id="{E945015D-1B2C-CE89-A89D-8EF543F846A5}"/>
                </a:ext>
              </a:extLst>
            </p:cNvPr>
            <p:cNvSpPr>
              <a:spLocks noChangeArrowheads="1"/>
            </p:cNvSpPr>
            <p:nvPr/>
          </p:nvSpPr>
          <p:spPr bwMode="auto">
            <a:xfrm>
              <a:off x="7200" y="11112"/>
              <a:ext cx="540" cy="312"/>
            </a:xfrm>
            <a:prstGeom prst="rightArrow">
              <a:avLst>
                <a:gd name="adj1" fmla="val 50000"/>
                <a:gd name="adj2" fmla="val 43269"/>
              </a:avLst>
            </a:prstGeom>
            <a:solidFill>
              <a:srgbClr val="FFFFFF"/>
            </a:solidFill>
            <a:ln w="9525">
              <a:solidFill>
                <a:srgbClr val="000000"/>
              </a:solidFill>
              <a:miter lim="800000"/>
              <a:headEnd/>
              <a:tailEnd/>
            </a:ln>
          </p:spPr>
          <p:txBody>
            <a:bodyPr/>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sz="2400"/>
            </a:p>
          </p:txBody>
        </p:sp>
        <p:sp>
          <p:nvSpPr>
            <p:cNvPr id="14" name="Text Box 44">
              <a:extLst>
                <a:ext uri="{FF2B5EF4-FFF2-40B4-BE49-F238E27FC236}">
                  <a16:creationId xmlns:a16="http://schemas.microsoft.com/office/drawing/2014/main" id="{534D4E87-2226-7AA5-65B3-5D5617B940C3}"/>
                </a:ext>
              </a:extLst>
            </p:cNvPr>
            <p:cNvSpPr txBox="1">
              <a:spLocks noChangeArrowheads="1"/>
            </p:cNvSpPr>
            <p:nvPr/>
          </p:nvSpPr>
          <p:spPr bwMode="auto">
            <a:xfrm>
              <a:off x="3420" y="12516"/>
              <a:ext cx="540" cy="1248"/>
            </a:xfrm>
            <a:prstGeom prst="rect">
              <a:avLst/>
            </a:prstGeom>
            <a:solidFill>
              <a:srgbClr val="FFFFFF"/>
            </a:solidFill>
            <a:ln w="9525">
              <a:solidFill>
                <a:srgbClr val="000000"/>
              </a:solidFill>
              <a:miter lim="800000"/>
              <a:headEnd/>
              <a:tailEnd/>
            </a:ln>
          </p:spPr>
          <p:txBody>
            <a:bodyPr vert="eaVert" upright="1"/>
            <a:lstStyle/>
            <a:p>
              <a:pPr algn="just" eaLnBrk="1" hangingPunct="1">
                <a:defRPr/>
              </a:pPr>
              <a:r>
                <a:rPr lang="zh-CN" sz="2400" kern="100">
                  <a:latin typeface="Times New Roman" panose="02020603050405020304" pitchFamily="18" charset="0"/>
                </a:rPr>
                <a:t>寻求投保人</a:t>
              </a:r>
            </a:p>
          </p:txBody>
        </p:sp>
        <p:sp>
          <p:nvSpPr>
            <p:cNvPr id="15" name="Text Box 45">
              <a:extLst>
                <a:ext uri="{FF2B5EF4-FFF2-40B4-BE49-F238E27FC236}">
                  <a16:creationId xmlns:a16="http://schemas.microsoft.com/office/drawing/2014/main" id="{93B15F54-276A-4B35-758F-43C509B84632}"/>
                </a:ext>
              </a:extLst>
            </p:cNvPr>
            <p:cNvSpPr txBox="1">
              <a:spLocks noChangeArrowheads="1"/>
            </p:cNvSpPr>
            <p:nvPr/>
          </p:nvSpPr>
          <p:spPr bwMode="auto">
            <a:xfrm>
              <a:off x="4501" y="12516"/>
              <a:ext cx="539" cy="1248"/>
            </a:xfrm>
            <a:prstGeom prst="rect">
              <a:avLst/>
            </a:prstGeom>
            <a:solidFill>
              <a:srgbClr val="FFFFFF"/>
            </a:solidFill>
            <a:ln w="9525">
              <a:solidFill>
                <a:srgbClr val="000000"/>
              </a:solidFill>
              <a:miter lim="800000"/>
              <a:headEnd/>
              <a:tailEnd/>
            </a:ln>
          </p:spPr>
          <p:txBody>
            <a:bodyPr vert="eaVert" upright="1"/>
            <a:lstStyle/>
            <a:p>
              <a:pPr algn="just" eaLnBrk="1" hangingPunct="1">
                <a:defRPr/>
              </a:pPr>
              <a:r>
                <a:rPr lang="zh-CN" sz="2400" kern="100">
                  <a:latin typeface="Times New Roman" panose="02020603050405020304" pitchFamily="18" charset="0"/>
                </a:rPr>
                <a:t>接触投保人</a:t>
              </a:r>
            </a:p>
          </p:txBody>
        </p:sp>
        <p:sp>
          <p:nvSpPr>
            <p:cNvPr id="16" name="Text Box 46">
              <a:extLst>
                <a:ext uri="{FF2B5EF4-FFF2-40B4-BE49-F238E27FC236}">
                  <a16:creationId xmlns:a16="http://schemas.microsoft.com/office/drawing/2014/main" id="{119776AC-6059-71A6-C251-5B02E66B638B}"/>
                </a:ext>
              </a:extLst>
            </p:cNvPr>
            <p:cNvSpPr txBox="1">
              <a:spLocks noChangeArrowheads="1"/>
            </p:cNvSpPr>
            <p:nvPr/>
          </p:nvSpPr>
          <p:spPr bwMode="auto">
            <a:xfrm>
              <a:off x="5580" y="12516"/>
              <a:ext cx="540" cy="1248"/>
            </a:xfrm>
            <a:prstGeom prst="rect">
              <a:avLst/>
            </a:prstGeom>
            <a:solidFill>
              <a:srgbClr val="FFFFFF"/>
            </a:solidFill>
            <a:ln w="9525">
              <a:solidFill>
                <a:srgbClr val="000000"/>
              </a:solidFill>
              <a:miter lim="800000"/>
              <a:headEnd/>
              <a:tailEnd/>
            </a:ln>
          </p:spPr>
          <p:txBody>
            <a:bodyPr vert="eaVert" upright="1"/>
            <a:lstStyle/>
            <a:p>
              <a:pPr algn="just" eaLnBrk="1" hangingPunct="1">
                <a:defRPr/>
              </a:pPr>
              <a:r>
                <a:rPr lang="zh-CN" sz="2400" kern="100">
                  <a:latin typeface="Times New Roman" panose="02020603050405020304" pitchFamily="18" charset="0"/>
                </a:rPr>
                <a:t>说服投保人</a:t>
              </a:r>
            </a:p>
          </p:txBody>
        </p:sp>
        <p:sp>
          <p:nvSpPr>
            <p:cNvPr id="17" name="Text Box 47">
              <a:extLst>
                <a:ext uri="{FF2B5EF4-FFF2-40B4-BE49-F238E27FC236}">
                  <a16:creationId xmlns:a16="http://schemas.microsoft.com/office/drawing/2014/main" id="{490E6AD6-DD90-86FC-8484-EE056FB262FA}"/>
                </a:ext>
              </a:extLst>
            </p:cNvPr>
            <p:cNvSpPr txBox="1">
              <a:spLocks noChangeArrowheads="1"/>
            </p:cNvSpPr>
            <p:nvPr/>
          </p:nvSpPr>
          <p:spPr bwMode="auto">
            <a:xfrm>
              <a:off x="6660" y="12516"/>
              <a:ext cx="539" cy="1248"/>
            </a:xfrm>
            <a:prstGeom prst="rect">
              <a:avLst/>
            </a:prstGeom>
            <a:solidFill>
              <a:srgbClr val="FFFFFF"/>
            </a:solidFill>
            <a:ln w="9525">
              <a:solidFill>
                <a:srgbClr val="000000"/>
              </a:solidFill>
              <a:miter lim="800000"/>
              <a:headEnd/>
              <a:tailEnd/>
            </a:ln>
          </p:spPr>
          <p:txBody>
            <a:bodyPr vert="eaVert" upright="1"/>
            <a:lstStyle/>
            <a:p>
              <a:pPr algn="just" eaLnBrk="1" hangingPunct="1">
                <a:defRPr/>
              </a:pPr>
              <a:r>
                <a:rPr lang="zh-CN" sz="2400" kern="100">
                  <a:latin typeface="Times New Roman" panose="02020603050405020304" pitchFamily="18" charset="0"/>
                </a:rPr>
                <a:t>推动投保人</a:t>
              </a:r>
            </a:p>
          </p:txBody>
        </p:sp>
        <p:sp>
          <p:nvSpPr>
            <p:cNvPr id="18" name="Text Box 48">
              <a:extLst>
                <a:ext uri="{FF2B5EF4-FFF2-40B4-BE49-F238E27FC236}">
                  <a16:creationId xmlns:a16="http://schemas.microsoft.com/office/drawing/2014/main" id="{31B8225D-AC52-6DE5-F516-BED2C3C66085}"/>
                </a:ext>
              </a:extLst>
            </p:cNvPr>
            <p:cNvSpPr txBox="1">
              <a:spLocks noChangeArrowheads="1"/>
            </p:cNvSpPr>
            <p:nvPr/>
          </p:nvSpPr>
          <p:spPr bwMode="auto">
            <a:xfrm>
              <a:off x="7740" y="12516"/>
              <a:ext cx="540" cy="1248"/>
            </a:xfrm>
            <a:prstGeom prst="rect">
              <a:avLst/>
            </a:prstGeom>
            <a:solidFill>
              <a:srgbClr val="FFFFFF"/>
            </a:solidFill>
            <a:ln w="9525">
              <a:solidFill>
                <a:srgbClr val="000000"/>
              </a:solidFill>
              <a:miter lim="800000"/>
              <a:headEnd/>
              <a:tailEnd/>
            </a:ln>
          </p:spPr>
          <p:txBody>
            <a:bodyPr vert="eaVert" upright="1"/>
            <a:lstStyle/>
            <a:p>
              <a:pPr algn="just" eaLnBrk="1" hangingPunct="1">
                <a:defRPr/>
              </a:pPr>
              <a:r>
                <a:rPr lang="zh-CN" sz="2400" kern="100">
                  <a:latin typeface="Times New Roman" panose="02020603050405020304" pitchFamily="18" charset="0"/>
                </a:rPr>
                <a:t>留住投保人</a:t>
              </a:r>
            </a:p>
          </p:txBody>
        </p:sp>
        <p:sp>
          <p:nvSpPr>
            <p:cNvPr id="16402" name="AutoShape 50">
              <a:extLst>
                <a:ext uri="{FF2B5EF4-FFF2-40B4-BE49-F238E27FC236}">
                  <a16:creationId xmlns:a16="http://schemas.microsoft.com/office/drawing/2014/main" id="{515B7306-79E6-7BAE-C70F-DC4E92F38D53}"/>
                </a:ext>
              </a:extLst>
            </p:cNvPr>
            <p:cNvSpPr>
              <a:spLocks noChangeArrowheads="1"/>
            </p:cNvSpPr>
            <p:nvPr/>
          </p:nvSpPr>
          <p:spPr bwMode="auto">
            <a:xfrm>
              <a:off x="3600" y="11736"/>
              <a:ext cx="180" cy="780"/>
            </a:xfrm>
            <a:prstGeom prst="downArrow">
              <a:avLst>
                <a:gd name="adj1" fmla="val 50000"/>
                <a:gd name="adj2" fmla="val 108333"/>
              </a:avLst>
            </a:prstGeom>
            <a:solidFill>
              <a:srgbClr val="FFFFFF"/>
            </a:solidFill>
            <a:ln w="9525">
              <a:solidFill>
                <a:srgbClr val="000000"/>
              </a:solidFill>
              <a:miter lim="800000"/>
              <a:headEnd/>
              <a:tailEnd/>
            </a:ln>
          </p:spPr>
          <p:txBody>
            <a:bodyPr vert="eaVert"/>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sz="2400"/>
            </a:p>
          </p:txBody>
        </p:sp>
        <p:sp>
          <p:nvSpPr>
            <p:cNvPr id="16403" name="AutoShape 51">
              <a:extLst>
                <a:ext uri="{FF2B5EF4-FFF2-40B4-BE49-F238E27FC236}">
                  <a16:creationId xmlns:a16="http://schemas.microsoft.com/office/drawing/2014/main" id="{1CE2E49C-4D95-D049-BEEA-3DBFE0051D78}"/>
                </a:ext>
              </a:extLst>
            </p:cNvPr>
            <p:cNvSpPr>
              <a:spLocks noChangeArrowheads="1"/>
            </p:cNvSpPr>
            <p:nvPr/>
          </p:nvSpPr>
          <p:spPr bwMode="auto">
            <a:xfrm>
              <a:off x="4680" y="11736"/>
              <a:ext cx="180" cy="780"/>
            </a:xfrm>
            <a:prstGeom prst="downArrow">
              <a:avLst>
                <a:gd name="adj1" fmla="val 50000"/>
                <a:gd name="adj2" fmla="val 108333"/>
              </a:avLst>
            </a:prstGeom>
            <a:solidFill>
              <a:srgbClr val="FFFFFF"/>
            </a:solidFill>
            <a:ln w="9525">
              <a:solidFill>
                <a:srgbClr val="000000"/>
              </a:solidFill>
              <a:miter lim="800000"/>
              <a:headEnd/>
              <a:tailEnd/>
            </a:ln>
          </p:spPr>
          <p:txBody>
            <a:bodyPr vert="eaVert"/>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sz="2400"/>
            </a:p>
          </p:txBody>
        </p:sp>
        <p:sp>
          <p:nvSpPr>
            <p:cNvPr id="16404" name="AutoShape 52">
              <a:extLst>
                <a:ext uri="{FF2B5EF4-FFF2-40B4-BE49-F238E27FC236}">
                  <a16:creationId xmlns:a16="http://schemas.microsoft.com/office/drawing/2014/main" id="{D1EA871C-E0EB-1D69-9B95-1B854AFD2183}"/>
                </a:ext>
              </a:extLst>
            </p:cNvPr>
            <p:cNvSpPr>
              <a:spLocks noChangeArrowheads="1"/>
            </p:cNvSpPr>
            <p:nvPr/>
          </p:nvSpPr>
          <p:spPr bwMode="auto">
            <a:xfrm>
              <a:off x="5760" y="11736"/>
              <a:ext cx="180" cy="780"/>
            </a:xfrm>
            <a:prstGeom prst="downArrow">
              <a:avLst>
                <a:gd name="adj1" fmla="val 50000"/>
                <a:gd name="adj2" fmla="val 108333"/>
              </a:avLst>
            </a:prstGeom>
            <a:solidFill>
              <a:srgbClr val="FFFFFF"/>
            </a:solidFill>
            <a:ln w="9525">
              <a:solidFill>
                <a:srgbClr val="000000"/>
              </a:solidFill>
              <a:miter lim="800000"/>
              <a:headEnd/>
              <a:tailEnd/>
            </a:ln>
          </p:spPr>
          <p:txBody>
            <a:bodyPr vert="eaVert"/>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sz="2400"/>
            </a:p>
          </p:txBody>
        </p:sp>
        <p:sp>
          <p:nvSpPr>
            <p:cNvPr id="16405" name="AutoShape 53">
              <a:extLst>
                <a:ext uri="{FF2B5EF4-FFF2-40B4-BE49-F238E27FC236}">
                  <a16:creationId xmlns:a16="http://schemas.microsoft.com/office/drawing/2014/main" id="{A2ECAC61-E1D9-5FB9-70BC-7EDF1256F10E}"/>
                </a:ext>
              </a:extLst>
            </p:cNvPr>
            <p:cNvSpPr>
              <a:spLocks noChangeArrowheads="1"/>
            </p:cNvSpPr>
            <p:nvPr/>
          </p:nvSpPr>
          <p:spPr bwMode="auto">
            <a:xfrm>
              <a:off x="6840" y="11736"/>
              <a:ext cx="180" cy="780"/>
            </a:xfrm>
            <a:prstGeom prst="downArrow">
              <a:avLst>
                <a:gd name="adj1" fmla="val 50000"/>
                <a:gd name="adj2" fmla="val 108333"/>
              </a:avLst>
            </a:prstGeom>
            <a:solidFill>
              <a:srgbClr val="FFFFFF"/>
            </a:solidFill>
            <a:ln w="9525">
              <a:solidFill>
                <a:srgbClr val="000000"/>
              </a:solidFill>
              <a:miter lim="800000"/>
              <a:headEnd/>
              <a:tailEnd/>
            </a:ln>
          </p:spPr>
          <p:txBody>
            <a:bodyPr vert="eaVert"/>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sz="2400"/>
            </a:p>
          </p:txBody>
        </p:sp>
        <p:sp>
          <p:nvSpPr>
            <p:cNvPr id="16406" name="AutoShape 54">
              <a:extLst>
                <a:ext uri="{FF2B5EF4-FFF2-40B4-BE49-F238E27FC236}">
                  <a16:creationId xmlns:a16="http://schemas.microsoft.com/office/drawing/2014/main" id="{2F6FCC4F-05A9-2942-6758-3C883A9E9B94}"/>
                </a:ext>
              </a:extLst>
            </p:cNvPr>
            <p:cNvSpPr>
              <a:spLocks noChangeArrowheads="1"/>
            </p:cNvSpPr>
            <p:nvPr/>
          </p:nvSpPr>
          <p:spPr bwMode="auto">
            <a:xfrm>
              <a:off x="7920" y="11736"/>
              <a:ext cx="180" cy="780"/>
            </a:xfrm>
            <a:prstGeom prst="downArrow">
              <a:avLst>
                <a:gd name="adj1" fmla="val 50000"/>
                <a:gd name="adj2" fmla="val 108333"/>
              </a:avLst>
            </a:prstGeom>
            <a:solidFill>
              <a:srgbClr val="FFFFFF"/>
            </a:solidFill>
            <a:ln w="9525">
              <a:solidFill>
                <a:srgbClr val="000000"/>
              </a:solidFill>
              <a:miter lim="800000"/>
              <a:headEnd/>
              <a:tailEnd/>
            </a:ln>
          </p:spPr>
          <p:txBody>
            <a:bodyPr vert="eaVert"/>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sz="2400"/>
            </a:p>
          </p:txBody>
        </p:sp>
      </p:gr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标题 3">
            <a:extLst>
              <a:ext uri="{FF2B5EF4-FFF2-40B4-BE49-F238E27FC236}">
                <a16:creationId xmlns:a16="http://schemas.microsoft.com/office/drawing/2014/main" id="{2C4264B3-CADD-B578-7516-D91E3A54761A}"/>
              </a:ext>
            </a:extLst>
          </p:cNvPr>
          <p:cNvSpPr>
            <a:spLocks noGrp="1" noChangeArrowheads="1"/>
          </p:cNvSpPr>
          <p:nvPr>
            <p:ph type="title"/>
          </p:nvPr>
        </p:nvSpPr>
        <p:spPr/>
        <p:txBody>
          <a:bodyPr/>
          <a:lstStyle/>
          <a:p>
            <a:pPr eaLnBrk="1" hangingPunct="1"/>
            <a:r>
              <a:rPr lang="zh-CN" altLang="en-US"/>
              <a:t>决策过程</a:t>
            </a:r>
          </a:p>
        </p:txBody>
      </p:sp>
      <p:sp>
        <p:nvSpPr>
          <p:cNvPr id="17411" name="Rectangle 3">
            <a:extLst>
              <a:ext uri="{FF2B5EF4-FFF2-40B4-BE49-F238E27FC236}">
                <a16:creationId xmlns:a16="http://schemas.microsoft.com/office/drawing/2014/main" id="{A345FC87-6E1F-3452-FDE3-BB54F3551276}"/>
              </a:ext>
            </a:extLst>
          </p:cNvPr>
          <p:cNvSpPr>
            <a:spLocks noGrp="1" noChangeArrowheads="1"/>
          </p:cNvSpPr>
          <p:nvPr>
            <p:ph idx="1"/>
          </p:nvPr>
        </p:nvSpPr>
        <p:spPr/>
        <p:txBody>
          <a:bodyPr/>
          <a:lstStyle/>
          <a:p>
            <a:pPr marL="812800" indent="-812800" eaLnBrk="1" hangingPunct="1">
              <a:lnSpc>
                <a:spcPct val="90000"/>
              </a:lnSpc>
            </a:pPr>
            <a:r>
              <a:rPr lang="zh-CN" altLang="en-US" sz="2400"/>
              <a:t>确认需要：购买行为由两种刺激引起，包括内部刺激和外部刺激。</a:t>
            </a:r>
          </a:p>
          <a:p>
            <a:pPr marL="1168400" lvl="1" indent="-711200" eaLnBrk="1" hangingPunct="1">
              <a:lnSpc>
                <a:spcPct val="90000"/>
              </a:lnSpc>
            </a:pPr>
            <a:r>
              <a:rPr lang="zh-CN" altLang="en-US" sz="2000"/>
              <a:t>此阶段保险营销者的主要任务是寻求投保者</a:t>
            </a:r>
            <a:endParaRPr lang="en-US" altLang="zh-CN" sz="2000"/>
          </a:p>
          <a:p>
            <a:pPr marL="1168400" lvl="1" indent="-711200" eaLnBrk="1" hangingPunct="1">
              <a:lnSpc>
                <a:spcPct val="90000"/>
              </a:lnSpc>
            </a:pPr>
            <a:endParaRPr lang="zh-CN" altLang="en-US" sz="2000"/>
          </a:p>
          <a:p>
            <a:pPr marL="812800" indent="-812800" eaLnBrk="1" hangingPunct="1">
              <a:lnSpc>
                <a:spcPct val="90000"/>
              </a:lnSpc>
            </a:pPr>
            <a:r>
              <a:rPr lang="zh-CN" altLang="en-US" sz="2400"/>
              <a:t>收集信息：投保人通过这种渠道来收集相关的信息。</a:t>
            </a:r>
          </a:p>
          <a:p>
            <a:pPr marL="1168400" lvl="1" indent="-711200" eaLnBrk="1" hangingPunct="1">
              <a:lnSpc>
                <a:spcPct val="90000"/>
              </a:lnSpc>
            </a:pPr>
            <a:r>
              <a:rPr lang="zh-CN" altLang="en-US" sz="2000"/>
              <a:t>此阶段保险营销人员的主要任务是与投保人沟通交流，尽力将有关企业、商品、服务等信息及时有效地传递给可能的投保人。</a:t>
            </a:r>
            <a:endParaRPr lang="en-US" altLang="zh-CN" sz="2000"/>
          </a:p>
          <a:p>
            <a:pPr marL="1168400" lvl="1" indent="-711200" eaLnBrk="1" hangingPunct="1">
              <a:lnSpc>
                <a:spcPct val="90000"/>
              </a:lnSpc>
            </a:pPr>
            <a:endParaRPr lang="zh-CN" altLang="en-US" sz="2000"/>
          </a:p>
          <a:p>
            <a:pPr marL="812800" indent="-812800" eaLnBrk="1" hangingPunct="1">
              <a:lnSpc>
                <a:spcPct val="90000"/>
              </a:lnSpc>
            </a:pPr>
            <a:r>
              <a:rPr lang="zh-CN" altLang="en-US" sz="2400"/>
              <a:t>比较评估：投保人对收集的信息进行比较评估，最终做出购买决策。</a:t>
            </a:r>
          </a:p>
          <a:p>
            <a:pPr marL="1168400" lvl="1" indent="-711200" eaLnBrk="1" hangingPunct="1">
              <a:lnSpc>
                <a:spcPct val="90000"/>
              </a:lnSpc>
            </a:pPr>
            <a:r>
              <a:rPr lang="zh-CN" altLang="en-US" sz="2000"/>
              <a:t>考虑：保险公司信誉和财务状况；保险产品的功能；比较价格</a:t>
            </a:r>
          </a:p>
          <a:p>
            <a:pPr marL="1168400" lvl="1" indent="-711200" eaLnBrk="1" hangingPunct="1">
              <a:lnSpc>
                <a:spcPct val="90000"/>
              </a:lnSpc>
            </a:pPr>
            <a:r>
              <a:rPr lang="zh-CN" altLang="en-US" sz="2000"/>
              <a:t>此阶段保险营销人员的主要任务是“说服”投保人，激起投保人的信任。</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标题 1">
            <a:extLst>
              <a:ext uri="{FF2B5EF4-FFF2-40B4-BE49-F238E27FC236}">
                <a16:creationId xmlns:a16="http://schemas.microsoft.com/office/drawing/2014/main" id="{63B53A5A-614B-5763-6038-FD4C2A99C118}"/>
              </a:ext>
            </a:extLst>
          </p:cNvPr>
          <p:cNvSpPr>
            <a:spLocks noGrp="1" noChangeArrowheads="1"/>
          </p:cNvSpPr>
          <p:nvPr>
            <p:ph type="title"/>
          </p:nvPr>
        </p:nvSpPr>
        <p:spPr/>
        <p:txBody>
          <a:bodyPr/>
          <a:lstStyle/>
          <a:p>
            <a:pPr eaLnBrk="1" hangingPunct="1"/>
            <a:r>
              <a:rPr lang="zh-CN" altLang="en-US"/>
              <a:t>决策过程</a:t>
            </a:r>
          </a:p>
        </p:txBody>
      </p:sp>
      <p:sp>
        <p:nvSpPr>
          <p:cNvPr id="19459" name="Rectangle 3">
            <a:extLst>
              <a:ext uri="{FF2B5EF4-FFF2-40B4-BE49-F238E27FC236}">
                <a16:creationId xmlns:a16="http://schemas.microsoft.com/office/drawing/2014/main" id="{175C283E-AD74-9FC6-38AA-EBC2C6510E5A}"/>
              </a:ext>
            </a:extLst>
          </p:cNvPr>
          <p:cNvSpPr>
            <a:spLocks noGrp="1" noChangeArrowheads="1"/>
          </p:cNvSpPr>
          <p:nvPr>
            <p:ph idx="1"/>
          </p:nvPr>
        </p:nvSpPr>
        <p:spPr/>
        <p:txBody>
          <a:bodyPr/>
          <a:lstStyle/>
          <a:p>
            <a:pPr marL="812800" indent="-812800" eaLnBrk="1" hangingPunct="1">
              <a:lnSpc>
                <a:spcPct val="90000"/>
              </a:lnSpc>
              <a:defRPr/>
            </a:pPr>
            <a:r>
              <a:rPr lang="zh-CN" altLang="en-US" sz="2400" dirty="0"/>
              <a:t>购买决定：消费者按照评估标准从被择集中进行选择，即购买决策。</a:t>
            </a:r>
          </a:p>
          <a:p>
            <a:pPr marL="1168400" lvl="1" indent="-711200" eaLnBrk="1" hangingPunct="1">
              <a:lnSpc>
                <a:spcPct val="90000"/>
              </a:lnSpc>
              <a:defRPr/>
            </a:pPr>
            <a:r>
              <a:rPr lang="zh-CN" altLang="en-US" sz="2000" dirty="0"/>
              <a:t>此阶段保险营销人员更要注重自己的言谈举止，不要让投保人有不信任的感觉，从而坚定他的购买决定。</a:t>
            </a:r>
            <a:endParaRPr lang="en-US" altLang="zh-CN" sz="2000" dirty="0"/>
          </a:p>
          <a:p>
            <a:pPr marL="457200" lvl="1" indent="0" eaLnBrk="1" hangingPunct="1">
              <a:lnSpc>
                <a:spcPct val="90000"/>
              </a:lnSpc>
              <a:buFontTx/>
              <a:buNone/>
              <a:defRPr/>
            </a:pPr>
            <a:endParaRPr lang="zh-CN" altLang="en-US" sz="2000" dirty="0"/>
          </a:p>
          <a:p>
            <a:pPr marL="812800" indent="-812800" eaLnBrk="1" hangingPunct="1">
              <a:lnSpc>
                <a:spcPct val="90000"/>
              </a:lnSpc>
              <a:defRPr/>
            </a:pPr>
            <a:r>
              <a:rPr lang="zh-CN" altLang="en-US" sz="2400" dirty="0"/>
              <a:t>保后评估：投保者投保后对所投保保险商品做出评估。</a:t>
            </a:r>
          </a:p>
          <a:p>
            <a:pPr marL="1168400" lvl="1" indent="-711200" eaLnBrk="1" hangingPunct="1">
              <a:lnSpc>
                <a:spcPct val="90000"/>
              </a:lnSpc>
              <a:defRPr/>
            </a:pPr>
            <a:r>
              <a:rPr lang="zh-CN" altLang="en-US" sz="2000" dirty="0"/>
              <a:t>此阶段保险营销者要尽力“留住”投保者，让投保者成为自己险种的忠诚顾客，甚至是义务推销员。</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4">
            <a:extLst>
              <a:ext uri="{FF2B5EF4-FFF2-40B4-BE49-F238E27FC236}">
                <a16:creationId xmlns:a16="http://schemas.microsoft.com/office/drawing/2014/main" id="{064A90D2-9A56-3540-DA2A-BA0CFA2FCE51}"/>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第四节</a:t>
            </a:r>
          </a:p>
        </p:txBody>
      </p:sp>
      <p:sp>
        <p:nvSpPr>
          <p:cNvPr id="19459" name="Rectangle 5">
            <a:extLst>
              <a:ext uri="{FF2B5EF4-FFF2-40B4-BE49-F238E27FC236}">
                <a16:creationId xmlns:a16="http://schemas.microsoft.com/office/drawing/2014/main" id="{D80830B4-3462-4782-96AC-C20953E010FE}"/>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企业保险需求及影响因素 </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a:extLst>
              <a:ext uri="{FF2B5EF4-FFF2-40B4-BE49-F238E27FC236}">
                <a16:creationId xmlns:a16="http://schemas.microsoft.com/office/drawing/2014/main" id="{B1A33B15-D88A-932D-0E08-3BBF672EC76B}"/>
              </a:ext>
            </a:extLst>
          </p:cNvPr>
          <p:cNvSpPr>
            <a:spLocks noGrp="1" noChangeArrowheads="1"/>
          </p:cNvSpPr>
          <p:nvPr>
            <p:ph type="title"/>
          </p:nvPr>
        </p:nvSpPr>
        <p:spPr/>
        <p:txBody>
          <a:bodyPr/>
          <a:lstStyle/>
          <a:p>
            <a:pPr eaLnBrk="1" hangingPunct="1"/>
            <a:r>
              <a:rPr lang="zh-CN" altLang="en-US"/>
              <a:t>一、</a:t>
            </a:r>
            <a:r>
              <a:rPr lang="zh-CN" altLang="en-US" b="1"/>
              <a:t>企业保险需求的特点</a:t>
            </a:r>
            <a:r>
              <a:rPr lang="zh-CN" altLang="en-US"/>
              <a:t> </a:t>
            </a:r>
          </a:p>
        </p:txBody>
      </p:sp>
      <p:sp>
        <p:nvSpPr>
          <p:cNvPr id="20483" name="Rectangle 3">
            <a:extLst>
              <a:ext uri="{FF2B5EF4-FFF2-40B4-BE49-F238E27FC236}">
                <a16:creationId xmlns:a16="http://schemas.microsoft.com/office/drawing/2014/main" id="{6FE22052-5C32-5D05-0FE3-8611099C0EDA}"/>
              </a:ext>
            </a:extLst>
          </p:cNvPr>
          <p:cNvSpPr>
            <a:spLocks noGrp="1" noChangeArrowheads="1"/>
          </p:cNvSpPr>
          <p:nvPr>
            <p:ph type="body" idx="1"/>
          </p:nvPr>
        </p:nvSpPr>
        <p:spPr/>
        <p:txBody>
          <a:bodyPr/>
          <a:lstStyle/>
          <a:p>
            <a:pPr marL="812800" indent="-812800" eaLnBrk="1" hangingPunct="1"/>
            <a:r>
              <a:rPr lang="zh-CN" altLang="en-US"/>
              <a:t>保险需求的数额大</a:t>
            </a:r>
          </a:p>
          <a:p>
            <a:pPr marL="812800" indent="-812800" eaLnBrk="1" hangingPunct="1"/>
            <a:r>
              <a:rPr lang="zh-CN" altLang="en-US"/>
              <a:t>保险需求的波动性大</a:t>
            </a:r>
          </a:p>
          <a:p>
            <a:pPr marL="812800" indent="-812800" eaLnBrk="1" hangingPunct="1"/>
            <a:r>
              <a:rPr lang="zh-CN" altLang="en-US"/>
              <a:t>保险需求的弹性小</a:t>
            </a:r>
          </a:p>
          <a:p>
            <a:pPr marL="812800" indent="-812800" eaLnBrk="1" hangingPunct="1"/>
            <a:r>
              <a:rPr lang="zh-CN" altLang="en-US"/>
              <a:t>保费和费率较低</a:t>
            </a:r>
          </a:p>
          <a:p>
            <a:pPr marL="812800" indent="-812800" eaLnBrk="1" hangingPunct="1"/>
            <a:r>
              <a:rPr lang="zh-CN" altLang="en-US"/>
              <a:t>保险金额大，保障范围广</a:t>
            </a:r>
          </a:p>
          <a:p>
            <a:pPr marL="812800" indent="-812800" eaLnBrk="1" hangingPunct="1"/>
            <a:r>
              <a:rPr lang="zh-CN" altLang="en-US"/>
              <a:t>决策参与者较多且方案更加透明</a:t>
            </a:r>
          </a:p>
          <a:p>
            <a:pPr marL="812800" indent="-812800" eaLnBrk="1" hangingPunct="1"/>
            <a:r>
              <a:rPr lang="zh-CN" altLang="en-US"/>
              <a:t>市场竞争更加激烈 </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4">
            <a:extLst>
              <a:ext uri="{FF2B5EF4-FFF2-40B4-BE49-F238E27FC236}">
                <a16:creationId xmlns:a16="http://schemas.microsoft.com/office/drawing/2014/main" id="{3B8C53F0-0354-9351-7D94-10FB6EEC4324}"/>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第一节</a:t>
            </a:r>
          </a:p>
        </p:txBody>
      </p:sp>
      <p:sp>
        <p:nvSpPr>
          <p:cNvPr id="3075" name="Rectangle 5">
            <a:extLst>
              <a:ext uri="{FF2B5EF4-FFF2-40B4-BE49-F238E27FC236}">
                <a16:creationId xmlns:a16="http://schemas.microsoft.com/office/drawing/2014/main" id="{4B6199A3-AC82-98E1-053C-A832ABF231F7}"/>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保险需求的含义与特征 </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4">
            <a:extLst>
              <a:ext uri="{FF2B5EF4-FFF2-40B4-BE49-F238E27FC236}">
                <a16:creationId xmlns:a16="http://schemas.microsoft.com/office/drawing/2014/main" id="{A41F6CD4-81E2-7D79-BCE6-7546405C884C}"/>
              </a:ext>
            </a:extLst>
          </p:cNvPr>
          <p:cNvSpPr>
            <a:spLocks noGrp="1" noChangeArrowheads="1"/>
          </p:cNvSpPr>
          <p:nvPr>
            <p:ph type="title"/>
          </p:nvPr>
        </p:nvSpPr>
        <p:spPr/>
        <p:txBody>
          <a:bodyPr/>
          <a:lstStyle/>
          <a:p>
            <a:pPr eaLnBrk="1" hangingPunct="1"/>
            <a:r>
              <a:rPr lang="zh-CN" altLang="en-US" b="1"/>
              <a:t>企业市场和个人市场的区别</a:t>
            </a:r>
            <a:r>
              <a:rPr lang="zh-CN" altLang="en-US"/>
              <a:t> </a:t>
            </a:r>
          </a:p>
        </p:txBody>
      </p:sp>
      <p:graphicFrame>
        <p:nvGraphicFramePr>
          <p:cNvPr id="23809" name="Group 257">
            <a:extLst>
              <a:ext uri="{FF2B5EF4-FFF2-40B4-BE49-F238E27FC236}">
                <a16:creationId xmlns:a16="http://schemas.microsoft.com/office/drawing/2014/main" id="{AB146942-C509-74B3-A1AB-794155F724C6}"/>
              </a:ext>
            </a:extLst>
          </p:cNvPr>
          <p:cNvGraphicFramePr>
            <a:graphicFrameLocks noGrp="1"/>
          </p:cNvGraphicFramePr>
          <p:nvPr>
            <p:ph idx="1"/>
          </p:nvPr>
        </p:nvGraphicFramePr>
        <p:xfrm>
          <a:off x="542925" y="1214438"/>
          <a:ext cx="8229600" cy="5457825"/>
        </p:xfrm>
        <a:graphic>
          <a:graphicData uri="http://schemas.openxmlformats.org/drawingml/2006/table">
            <a:tbl>
              <a:tblPr/>
              <a:tblGrid>
                <a:gridCol w="2660650">
                  <a:extLst>
                    <a:ext uri="{9D8B030D-6E8A-4147-A177-3AD203B41FA5}">
                      <a16:colId xmlns:a16="http://schemas.microsoft.com/office/drawing/2014/main" val="20000"/>
                    </a:ext>
                  </a:extLst>
                </a:gridCol>
                <a:gridCol w="2970213">
                  <a:extLst>
                    <a:ext uri="{9D8B030D-6E8A-4147-A177-3AD203B41FA5}">
                      <a16:colId xmlns:a16="http://schemas.microsoft.com/office/drawing/2014/main" val="20001"/>
                    </a:ext>
                  </a:extLst>
                </a:gridCol>
                <a:gridCol w="2598737">
                  <a:extLst>
                    <a:ext uri="{9D8B030D-6E8A-4147-A177-3AD203B41FA5}">
                      <a16:colId xmlns:a16="http://schemas.microsoft.com/office/drawing/2014/main" val="20002"/>
                    </a:ext>
                  </a:extLst>
                </a:gridCol>
              </a:tblGrid>
              <a:tr h="396194">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1"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特点</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1"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个人市场</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1"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企业市场</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396194">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需求单位</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个人、家庭</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主要是组织</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396194">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购买数量</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量小</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量大</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396194">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顾客数量</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多</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少</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473020">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购买者地理位置</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非常广泛</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相对集中</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r h="396194">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需求波动</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较小</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较大</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5"/>
                  </a:ext>
                </a:extLst>
              </a:tr>
              <a:tr h="396194">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价格弹性</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较大</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较小</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6"/>
                  </a:ext>
                </a:extLst>
              </a:tr>
              <a:tr h="396194">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分销结构</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主要是间接销售</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主要是直接销售</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7"/>
                  </a:ext>
                </a:extLst>
              </a:tr>
              <a:tr h="473020">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购买的专业性</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个人性的</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专业性的</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8"/>
                  </a:ext>
                </a:extLst>
              </a:tr>
              <a:tr h="473020">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对购买行为的影响</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主要是个人决策</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多方面影响的决策</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9"/>
                  </a:ext>
                </a:extLst>
              </a:tr>
              <a:tr h="396194">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交易磋商</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简单</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复杂</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10"/>
                  </a:ext>
                </a:extLst>
              </a:tr>
              <a:tr h="396194">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相互关系</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较少</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密切</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11"/>
                  </a:ext>
                </a:extLst>
              </a:tr>
              <a:tr h="473020">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主要促销方法</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广告</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0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人员推销</a:t>
                      </a:r>
                      <a:endParaRPr kumimoji="0" lang="zh-CN" altLang="en-US" sz="20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15" marB="45715"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12"/>
                  </a:ext>
                </a:extLst>
              </a:tr>
            </a:tbl>
          </a:graphicData>
        </a:graphic>
      </p:graphicFrame>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a:extLst>
              <a:ext uri="{FF2B5EF4-FFF2-40B4-BE49-F238E27FC236}">
                <a16:creationId xmlns:a16="http://schemas.microsoft.com/office/drawing/2014/main" id="{B0E1E7DD-3866-B659-0ECC-DA66912FE4BB}"/>
              </a:ext>
            </a:extLst>
          </p:cNvPr>
          <p:cNvSpPr>
            <a:spLocks noGrp="1" noChangeArrowheads="1"/>
          </p:cNvSpPr>
          <p:nvPr>
            <p:ph type="title"/>
          </p:nvPr>
        </p:nvSpPr>
        <p:spPr/>
        <p:txBody>
          <a:bodyPr/>
          <a:lstStyle/>
          <a:p>
            <a:pPr eaLnBrk="1" hangingPunct="1"/>
            <a:r>
              <a:rPr lang="zh-CN" altLang="en-US" sz="4000"/>
              <a:t>二、</a:t>
            </a:r>
            <a:r>
              <a:rPr lang="zh-CN" altLang="en-US" sz="4000" b="1"/>
              <a:t>影响企业保险需求的主要因素</a:t>
            </a:r>
            <a:r>
              <a:rPr lang="zh-CN" altLang="en-US" sz="4000"/>
              <a:t> </a:t>
            </a:r>
          </a:p>
        </p:txBody>
      </p:sp>
      <p:graphicFrame>
        <p:nvGraphicFramePr>
          <p:cNvPr id="26785" name="Group 161">
            <a:extLst>
              <a:ext uri="{FF2B5EF4-FFF2-40B4-BE49-F238E27FC236}">
                <a16:creationId xmlns:a16="http://schemas.microsoft.com/office/drawing/2014/main" id="{E6DE2D28-2B5A-E99D-97B7-85BA495B7A54}"/>
              </a:ext>
            </a:extLst>
          </p:cNvPr>
          <p:cNvGraphicFramePr>
            <a:graphicFrameLocks noGrp="1"/>
          </p:cNvGraphicFramePr>
          <p:nvPr>
            <p:ph idx="1"/>
          </p:nvPr>
        </p:nvGraphicFramePr>
        <p:xfrm>
          <a:off x="395288" y="1628775"/>
          <a:ext cx="8229600" cy="3744913"/>
        </p:xfrm>
        <a:graphic>
          <a:graphicData uri="http://schemas.openxmlformats.org/drawingml/2006/table">
            <a:tbl>
              <a:tblPr/>
              <a:tblGrid>
                <a:gridCol w="2057400">
                  <a:extLst>
                    <a:ext uri="{9D8B030D-6E8A-4147-A177-3AD203B41FA5}">
                      <a16:colId xmlns:a16="http://schemas.microsoft.com/office/drawing/2014/main" val="20000"/>
                    </a:ext>
                  </a:extLst>
                </a:gridCol>
                <a:gridCol w="2057400">
                  <a:extLst>
                    <a:ext uri="{9D8B030D-6E8A-4147-A177-3AD203B41FA5}">
                      <a16:colId xmlns:a16="http://schemas.microsoft.com/office/drawing/2014/main" val="20001"/>
                    </a:ext>
                  </a:extLst>
                </a:gridCol>
                <a:gridCol w="1728787">
                  <a:extLst>
                    <a:ext uri="{9D8B030D-6E8A-4147-A177-3AD203B41FA5}">
                      <a16:colId xmlns:a16="http://schemas.microsoft.com/office/drawing/2014/main" val="20002"/>
                    </a:ext>
                  </a:extLst>
                </a:gridCol>
                <a:gridCol w="2386013">
                  <a:extLst>
                    <a:ext uri="{9D8B030D-6E8A-4147-A177-3AD203B41FA5}">
                      <a16:colId xmlns:a16="http://schemas.microsoft.com/office/drawing/2014/main" val="20003"/>
                    </a:ext>
                  </a:extLst>
                </a:gridCol>
              </a:tblGrid>
              <a:tr h="636588">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1"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环境因素</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1"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组织因素</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1"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人际因素</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1"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个人因素</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635000">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市场需求水平</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组织目标</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权力</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年龄</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636588">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经济前景预期</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政策</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地位</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收入</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635000">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利率水平</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决策程序</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情绪</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职位</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636588">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政治法律</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组织决策</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说服力</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性格</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r h="565150">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竞争水平</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制度</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marL="342900" indent="-342900">
                        <a:spcBef>
                          <a:spcPct val="20000"/>
                        </a:spcBef>
                        <a:tabLst>
                          <a:tab pos="4219575" algn="l"/>
                        </a:tabLst>
                        <a:defRPr sz="2800">
                          <a:solidFill>
                            <a:schemeClr val="tx1"/>
                          </a:solidFill>
                          <a:latin typeface="Arial" panose="020B0604020202020204" pitchFamily="34" charset="0"/>
                          <a:ea typeface="宋体" panose="02010600030101010101" pitchFamily="2" charset="-122"/>
                        </a:defRPr>
                      </a:lvl1pPr>
                      <a:lvl2pPr marL="742950" indent="-285750">
                        <a:spcBef>
                          <a:spcPct val="20000"/>
                        </a:spcBef>
                        <a:tabLst>
                          <a:tab pos="4219575" algn="l"/>
                        </a:tabLst>
                        <a:defRPr sz="2400">
                          <a:solidFill>
                            <a:schemeClr val="tx1"/>
                          </a:solidFill>
                          <a:latin typeface="Arial" panose="020B0604020202020204" pitchFamily="34" charset="0"/>
                          <a:ea typeface="宋体" panose="02010600030101010101" pitchFamily="2" charset="-122"/>
                        </a:defRPr>
                      </a:lvl2pPr>
                      <a:lvl3pPr marL="1143000" indent="-228600">
                        <a:spcBef>
                          <a:spcPct val="20000"/>
                        </a:spcBef>
                        <a:tabLst>
                          <a:tab pos="4219575" algn="l"/>
                        </a:tabLst>
                        <a:defRPr sz="2000">
                          <a:solidFill>
                            <a:schemeClr val="tx1"/>
                          </a:solidFill>
                          <a:latin typeface="Arial" panose="020B0604020202020204" pitchFamily="34" charset="0"/>
                          <a:ea typeface="宋体" panose="02010600030101010101" pitchFamily="2" charset="-122"/>
                        </a:defRPr>
                      </a:lvl3pPr>
                      <a:lvl4pPr marL="16002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4pPr>
                      <a:lvl5pPr marL="2057400" indent="-228600">
                        <a:spcBef>
                          <a:spcPct val="20000"/>
                        </a:spcBef>
                        <a:tabLst>
                          <a:tab pos="4219575" algn="l"/>
                        </a:tabLst>
                        <a:defRPr>
                          <a:solidFill>
                            <a:schemeClr val="tx1"/>
                          </a:solidFill>
                          <a:latin typeface="Arial" panose="020B0604020202020204" pitchFamily="34" charset="0"/>
                          <a:ea typeface="宋体" panose="02010600030101010101" pitchFamily="2" charset="-122"/>
                        </a:defRPr>
                      </a:lvl5pPr>
                      <a:lvl6pPr marL="25146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6pPr>
                      <a:lvl7pPr marL="29718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7pPr>
                      <a:lvl8pPr marL="34290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8pPr>
                      <a:lvl9pPr marL="3886200" indent="-228600" fontAlgn="base">
                        <a:spcBef>
                          <a:spcPct val="20000"/>
                        </a:spcBef>
                        <a:spcAft>
                          <a:spcPct val="0"/>
                        </a:spcAft>
                        <a:tabLst>
                          <a:tab pos="4219575" algn="l"/>
                        </a:tabLst>
                        <a:defRPr>
                          <a:solidFill>
                            <a:schemeClr val="tx1"/>
                          </a:solidFill>
                          <a:latin typeface="Arial" panose="020B0604020202020204" pitchFamily="34" charset="0"/>
                          <a:ea typeface="宋体" panose="02010600030101010101" pitchFamily="2" charset="-122"/>
                        </a:defRPr>
                      </a:lvl9pPr>
                    </a:lstStyle>
                    <a:p>
                      <a:pPr marL="342900" marR="0" lvl="0" indent="-342900" algn="l" defTabSz="914400" rtl="0" eaLnBrk="1" fontAlgn="base" latinLnBrk="0" hangingPunct="1">
                        <a:lnSpc>
                          <a:spcPct val="100000"/>
                        </a:lnSpc>
                        <a:spcBef>
                          <a:spcPct val="0"/>
                        </a:spcBef>
                        <a:spcAft>
                          <a:spcPct val="0"/>
                        </a:spcAft>
                        <a:buClrTx/>
                        <a:buSzTx/>
                        <a:buFontTx/>
                        <a:buNone/>
                        <a:tabLst>
                          <a:tab pos="4219575" algn="l"/>
                        </a:tabLst>
                      </a:pPr>
                      <a:r>
                        <a:rPr kumimoji="0" lang="zh-CN" altLang="en-US" sz="2400" b="0" i="0" u="none" strike="noStrike" cap="none" normalizeH="0" baseline="0">
                          <a:ln>
                            <a:noFill/>
                          </a:ln>
                          <a:solidFill>
                            <a:schemeClr val="tx1"/>
                          </a:solidFill>
                          <a:effectLst/>
                          <a:latin typeface="Times New Roman" panose="02020603050405020304" pitchFamily="18" charset="0"/>
                          <a:ea typeface="宋体" panose="02010600030101010101" pitchFamily="2" charset="-122"/>
                          <a:cs typeface="Times New Roman" panose="02020603050405020304" pitchFamily="18" charset="0"/>
                        </a:rPr>
                        <a:t>对待风险的态度</a:t>
                      </a:r>
                      <a:endParaRPr kumimoji="0" lang="zh-CN" altLang="en-US" sz="24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5"/>
                  </a:ext>
                </a:extLst>
              </a:tr>
            </a:tbl>
          </a:graphicData>
        </a:graphic>
      </p:graphicFrame>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3554" name="组合 5">
            <a:extLst>
              <a:ext uri="{FF2B5EF4-FFF2-40B4-BE49-F238E27FC236}">
                <a16:creationId xmlns:a16="http://schemas.microsoft.com/office/drawing/2014/main" id="{0C2137E1-82FF-D78D-2D1E-F0DA9452F4CD}"/>
              </a:ext>
            </a:extLst>
          </p:cNvPr>
          <p:cNvGrpSpPr>
            <a:grpSpLocks/>
          </p:cNvGrpSpPr>
          <p:nvPr/>
        </p:nvGrpSpPr>
        <p:grpSpPr bwMode="auto">
          <a:xfrm>
            <a:off x="250825" y="115888"/>
            <a:ext cx="8424863" cy="6626225"/>
            <a:chOff x="35999" y="198316"/>
            <a:chExt cx="4824646" cy="5802949"/>
          </a:xfrm>
        </p:grpSpPr>
        <p:sp>
          <p:nvSpPr>
            <p:cNvPr id="7" name="AutoShape 100">
              <a:extLst>
                <a:ext uri="{FF2B5EF4-FFF2-40B4-BE49-F238E27FC236}">
                  <a16:creationId xmlns:a16="http://schemas.microsoft.com/office/drawing/2014/main" id="{FC939DD9-768A-D7A4-7AAF-4E1B36FF7AD8}"/>
                </a:ext>
              </a:extLst>
            </p:cNvPr>
            <p:cNvSpPr>
              <a:spLocks noChangeArrowheads="1"/>
            </p:cNvSpPr>
            <p:nvPr/>
          </p:nvSpPr>
          <p:spPr bwMode="auto">
            <a:xfrm>
              <a:off x="60545" y="198316"/>
              <a:ext cx="4771008" cy="1287382"/>
            </a:xfrm>
            <a:prstGeom prst="roundRect">
              <a:avLst>
                <a:gd name="adj" fmla="val 16667"/>
              </a:avLst>
            </a:prstGeom>
            <a:solidFill>
              <a:srgbClr val="FFFFFF"/>
            </a:solidFill>
            <a:ln w="9525">
              <a:solidFill>
                <a:srgbClr val="000000"/>
              </a:solidFill>
              <a:round/>
              <a:headEnd/>
              <a:tailEnd/>
            </a:ln>
          </p:spPr>
          <p:txBody>
            <a:bodyPr lIns="0" tIns="0" rIns="0" bIns="0" upright="1"/>
            <a:lstStyle/>
            <a:p>
              <a:pPr marL="342900" indent="-342900" algn="ctr" eaLnBrk="1" hangingPunct="1">
                <a:buFont typeface="+mj-lt"/>
                <a:buAutoNum type="arabicPeriod"/>
                <a:tabLst>
                  <a:tab pos="228600" algn="l"/>
                </a:tabLst>
                <a:defRPr/>
              </a:pPr>
              <a:r>
                <a:rPr lang="zh-CN" sz="1600" b="1" kern="100" dirty="0">
                  <a:latin typeface="Times New Roman" panose="02020603050405020304" pitchFamily="18" charset="0"/>
                </a:rPr>
                <a:t>环境因素</a:t>
              </a:r>
              <a:endParaRPr lang="zh-CN" sz="1600" kern="100" dirty="0">
                <a:latin typeface="Times New Roman" panose="02020603050405020304" pitchFamily="18" charset="0"/>
              </a:endParaRPr>
            </a:p>
            <a:p>
              <a:pPr indent="114935" algn="ctr" eaLnBrk="1" hangingPunct="1">
                <a:defRPr/>
              </a:pPr>
              <a:r>
                <a:rPr lang="zh-CN" sz="1600" b="1" kern="100" dirty="0">
                  <a:latin typeface="Times New Roman" panose="02020603050405020304" pitchFamily="18" charset="0"/>
                </a:rPr>
                <a:t>客观环境</a:t>
              </a:r>
              <a:r>
                <a:rPr lang="en-US" sz="1600" b="1" kern="100" dirty="0">
                  <a:latin typeface="Times New Roman" panose="02020603050405020304" pitchFamily="18" charset="0"/>
                </a:rPr>
                <a:t>         </a:t>
              </a:r>
              <a:r>
                <a:rPr lang="zh-CN" sz="1600" b="1" kern="100" dirty="0">
                  <a:latin typeface="Times New Roman" panose="02020603050405020304" pitchFamily="18" charset="0"/>
                </a:rPr>
                <a:t>经济环境</a:t>
              </a:r>
              <a:r>
                <a:rPr lang="en-US" sz="1600" b="1" kern="100" dirty="0">
                  <a:latin typeface="Times New Roman" panose="02020603050405020304" pitchFamily="18" charset="0"/>
                </a:rPr>
                <a:t>     </a:t>
              </a:r>
              <a:r>
                <a:rPr lang="zh-CN" sz="1600" b="1" kern="100" dirty="0">
                  <a:latin typeface="Times New Roman" panose="02020603050405020304" pitchFamily="18" charset="0"/>
                </a:rPr>
                <a:t>法律环境</a:t>
              </a:r>
              <a:r>
                <a:rPr lang="en-US" sz="1600" b="1" kern="100" dirty="0">
                  <a:latin typeface="Times New Roman" panose="02020603050405020304" pitchFamily="18" charset="0"/>
                </a:rPr>
                <a:t>    </a:t>
              </a:r>
              <a:r>
                <a:rPr lang="zh-CN" sz="1600" b="1" kern="100" dirty="0">
                  <a:latin typeface="Times New Roman" panose="02020603050405020304" pitchFamily="18" charset="0"/>
                </a:rPr>
                <a:t>技术环境</a:t>
              </a:r>
              <a:r>
                <a:rPr lang="en-US" sz="1600" b="1" kern="100" dirty="0">
                  <a:latin typeface="Times New Roman" panose="02020603050405020304" pitchFamily="18" charset="0"/>
                </a:rPr>
                <a:t>    </a:t>
              </a:r>
              <a:r>
                <a:rPr lang="zh-CN" sz="1600" b="1" kern="100" dirty="0">
                  <a:latin typeface="Times New Roman" panose="02020603050405020304" pitchFamily="18" charset="0"/>
                </a:rPr>
                <a:t>政治环境</a:t>
              </a:r>
              <a:r>
                <a:rPr lang="en-US" sz="1600" b="1" kern="100" dirty="0">
                  <a:latin typeface="Times New Roman" panose="02020603050405020304" pitchFamily="18" charset="0"/>
                </a:rPr>
                <a:t>    </a:t>
              </a:r>
              <a:r>
                <a:rPr lang="zh-CN" sz="1600" b="1" kern="100" dirty="0">
                  <a:latin typeface="Times New Roman" panose="02020603050405020304" pitchFamily="18" charset="0"/>
                </a:rPr>
                <a:t>文化环境</a:t>
              </a:r>
              <a:endParaRPr lang="zh-CN" sz="1600" kern="100" dirty="0">
                <a:latin typeface="Times New Roman" panose="02020603050405020304" pitchFamily="18" charset="0"/>
              </a:endParaRPr>
            </a:p>
            <a:p>
              <a:pPr algn="ctr" eaLnBrk="1" hangingPunct="1">
                <a:defRPr/>
              </a:pPr>
              <a:r>
                <a:rPr lang="zh-CN" sz="1600" kern="100" dirty="0">
                  <a:latin typeface="Times New Roman" panose="02020603050405020304" pitchFamily="18" charset="0"/>
                </a:rPr>
                <a:t>供货商</a:t>
              </a:r>
              <a:r>
                <a:rPr lang="en-US" sz="1600" kern="100" dirty="0">
                  <a:latin typeface="Times New Roman" panose="02020603050405020304" pitchFamily="18" charset="0"/>
                </a:rPr>
                <a:t>   </a:t>
              </a:r>
              <a:r>
                <a:rPr lang="zh-CN" sz="1600" kern="100" dirty="0">
                  <a:latin typeface="Times New Roman" panose="02020603050405020304" pitchFamily="18" charset="0"/>
                </a:rPr>
                <a:t>客户 </a:t>
              </a:r>
              <a:r>
                <a:rPr lang="en-US" sz="1600" kern="100" dirty="0">
                  <a:latin typeface="Times New Roman" panose="02020603050405020304" pitchFamily="18" charset="0"/>
                </a:rPr>
                <a:t>   </a:t>
              </a:r>
              <a:r>
                <a:rPr lang="zh-CN" sz="1600" kern="100" dirty="0">
                  <a:latin typeface="Times New Roman" panose="02020603050405020304" pitchFamily="18" charset="0"/>
                </a:rPr>
                <a:t>政府</a:t>
              </a:r>
              <a:r>
                <a:rPr lang="en-US" sz="1600" kern="100" dirty="0">
                  <a:latin typeface="Times New Roman" panose="02020603050405020304" pitchFamily="18" charset="0"/>
                </a:rPr>
                <a:t>  </a:t>
              </a:r>
              <a:r>
                <a:rPr lang="zh-CN" sz="1600" kern="100" dirty="0">
                  <a:latin typeface="Times New Roman" panose="02020603050405020304" pitchFamily="18" charset="0"/>
                </a:rPr>
                <a:t>工会</a:t>
              </a:r>
              <a:r>
                <a:rPr lang="en-US" sz="1600" kern="100" dirty="0">
                  <a:latin typeface="Times New Roman" panose="02020603050405020304" pitchFamily="18" charset="0"/>
                </a:rPr>
                <a:t>    </a:t>
              </a:r>
              <a:r>
                <a:rPr lang="zh-CN" sz="1600" kern="100" dirty="0">
                  <a:latin typeface="Times New Roman" panose="02020603050405020304" pitchFamily="18" charset="0"/>
                </a:rPr>
                <a:t>同业协会 </a:t>
              </a:r>
              <a:r>
                <a:rPr lang="en-US" sz="1600" kern="100" dirty="0">
                  <a:latin typeface="Times New Roman" panose="02020603050405020304" pitchFamily="18" charset="0"/>
                </a:rPr>
                <a:t>     </a:t>
              </a:r>
              <a:r>
                <a:rPr lang="zh-CN" sz="1600" kern="100" dirty="0">
                  <a:latin typeface="Times New Roman" panose="02020603050405020304" pitchFamily="18" charset="0"/>
                </a:rPr>
                <a:t>职业团体</a:t>
              </a:r>
              <a:r>
                <a:rPr lang="en-US" sz="1600" kern="100" dirty="0">
                  <a:latin typeface="Times New Roman" panose="02020603050405020304" pitchFamily="18" charset="0"/>
                </a:rPr>
                <a:t>    </a:t>
              </a:r>
              <a:r>
                <a:rPr lang="zh-CN" sz="1600" kern="100" dirty="0">
                  <a:latin typeface="Times New Roman" panose="02020603050405020304" pitchFamily="18" charset="0"/>
                </a:rPr>
                <a:t>其他企业</a:t>
              </a:r>
              <a:r>
                <a:rPr lang="en-US" sz="1600" kern="100" dirty="0">
                  <a:latin typeface="Times New Roman" panose="02020603050405020304" pitchFamily="18" charset="0"/>
                </a:rPr>
                <a:t>  </a:t>
              </a:r>
              <a:r>
                <a:rPr lang="zh-CN" sz="1600" kern="100" dirty="0">
                  <a:latin typeface="Times New Roman" panose="02020603050405020304" pitchFamily="18" charset="0"/>
                </a:rPr>
                <a:t>其他社会机构</a:t>
              </a:r>
            </a:p>
            <a:p>
              <a:pPr algn="ctr" eaLnBrk="1" hangingPunct="1">
                <a:defRPr/>
              </a:pPr>
              <a:r>
                <a:rPr lang="en-US" sz="1600" kern="100" dirty="0">
                  <a:latin typeface="宋体" panose="02010600030101010101" pitchFamily="2" charset="-122"/>
                </a:rPr>
                <a:t> </a:t>
              </a:r>
              <a:endParaRPr lang="zh-CN" sz="1600" kern="100" dirty="0">
                <a:latin typeface="Times New Roman" panose="02020603050405020304" pitchFamily="18" charset="0"/>
              </a:endParaRPr>
            </a:p>
            <a:p>
              <a:pPr indent="285750" algn="ctr" eaLnBrk="1" hangingPunct="1">
                <a:lnSpc>
                  <a:spcPct val="200000"/>
                </a:lnSpc>
                <a:defRPr/>
              </a:pPr>
              <a:r>
                <a:rPr lang="zh-CN" sz="1600" kern="100" dirty="0">
                  <a:latin typeface="Times New Roman" panose="02020603050405020304" pitchFamily="18" charset="0"/>
                </a:rPr>
                <a:t>供货商信息</a:t>
              </a:r>
              <a:r>
                <a:rPr lang="en-US" sz="1600" kern="100" dirty="0">
                  <a:latin typeface="Times New Roman" panose="02020603050405020304" pitchFamily="18" charset="0"/>
                </a:rPr>
                <a:t>    </a:t>
              </a:r>
              <a:r>
                <a:rPr lang="zh-CN" sz="1600" kern="100" dirty="0">
                  <a:latin typeface="Times New Roman" panose="02020603050405020304" pitchFamily="18" charset="0"/>
                </a:rPr>
                <a:t>商品和服务的获得性</a:t>
              </a:r>
              <a:r>
                <a:rPr lang="en-US" sz="1600" kern="100" dirty="0">
                  <a:latin typeface="Times New Roman" panose="02020603050405020304" pitchFamily="18" charset="0"/>
                </a:rPr>
                <a:t>       </a:t>
              </a:r>
              <a:r>
                <a:rPr lang="zh-CN" sz="1600" kern="100" dirty="0">
                  <a:latin typeface="Times New Roman" panose="02020603050405020304" pitchFamily="18" charset="0"/>
                </a:rPr>
                <a:t>一般商业环境</a:t>
              </a:r>
              <a:r>
                <a:rPr lang="en-US" sz="1600" kern="100" dirty="0">
                  <a:latin typeface="Times New Roman" panose="02020603050405020304" pitchFamily="18" charset="0"/>
                </a:rPr>
                <a:t>    </a:t>
              </a:r>
              <a:r>
                <a:rPr lang="zh-CN" sz="1600" kern="100" dirty="0">
                  <a:latin typeface="Times New Roman" panose="02020603050405020304" pitchFamily="18" charset="0"/>
                </a:rPr>
                <a:t>价值观和行为标准</a:t>
              </a:r>
            </a:p>
          </p:txBody>
        </p:sp>
        <p:cxnSp>
          <p:nvCxnSpPr>
            <p:cNvPr id="23556" name="Line 101">
              <a:extLst>
                <a:ext uri="{FF2B5EF4-FFF2-40B4-BE49-F238E27FC236}">
                  <a16:creationId xmlns:a16="http://schemas.microsoft.com/office/drawing/2014/main" id="{D70247AB-CCFE-1D58-D843-C34272E07BD1}"/>
                </a:ext>
              </a:extLst>
            </p:cNvPr>
            <p:cNvCxnSpPr>
              <a:cxnSpLocks noChangeShapeType="1"/>
            </p:cNvCxnSpPr>
            <p:nvPr/>
          </p:nvCxnSpPr>
          <p:spPr bwMode="auto">
            <a:xfrm>
              <a:off x="1027989" y="891692"/>
              <a:ext cx="0" cy="296745"/>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cxnSp>
          <p:nvCxnSpPr>
            <p:cNvPr id="23557" name="Line 103">
              <a:extLst>
                <a:ext uri="{FF2B5EF4-FFF2-40B4-BE49-F238E27FC236}">
                  <a16:creationId xmlns:a16="http://schemas.microsoft.com/office/drawing/2014/main" id="{9C695CD3-E781-6801-1F16-14385589626A}"/>
                </a:ext>
              </a:extLst>
            </p:cNvPr>
            <p:cNvCxnSpPr>
              <a:cxnSpLocks noChangeShapeType="1"/>
            </p:cNvCxnSpPr>
            <p:nvPr/>
          </p:nvCxnSpPr>
          <p:spPr bwMode="auto">
            <a:xfrm>
              <a:off x="746417" y="891692"/>
              <a:ext cx="0" cy="296745"/>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cxnSp>
          <p:nvCxnSpPr>
            <p:cNvPr id="23558" name="Line 104">
              <a:extLst>
                <a:ext uri="{FF2B5EF4-FFF2-40B4-BE49-F238E27FC236}">
                  <a16:creationId xmlns:a16="http://schemas.microsoft.com/office/drawing/2014/main" id="{D259B2FC-1B5B-A1B7-B639-A726D3B38414}"/>
                </a:ext>
              </a:extLst>
            </p:cNvPr>
            <p:cNvCxnSpPr>
              <a:cxnSpLocks noChangeShapeType="1"/>
            </p:cNvCxnSpPr>
            <p:nvPr/>
          </p:nvCxnSpPr>
          <p:spPr bwMode="auto">
            <a:xfrm>
              <a:off x="1384858" y="891692"/>
              <a:ext cx="0" cy="296745"/>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cxnSp>
          <p:nvCxnSpPr>
            <p:cNvPr id="23559" name="Line 105">
              <a:extLst>
                <a:ext uri="{FF2B5EF4-FFF2-40B4-BE49-F238E27FC236}">
                  <a16:creationId xmlns:a16="http://schemas.microsoft.com/office/drawing/2014/main" id="{205D0EBB-C4BA-A48B-04C2-27F56BB2EE35}"/>
                </a:ext>
              </a:extLst>
            </p:cNvPr>
            <p:cNvCxnSpPr>
              <a:cxnSpLocks noChangeShapeType="1"/>
            </p:cNvCxnSpPr>
            <p:nvPr/>
          </p:nvCxnSpPr>
          <p:spPr bwMode="auto">
            <a:xfrm>
              <a:off x="1670643" y="891692"/>
              <a:ext cx="0" cy="296745"/>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cxnSp>
          <p:nvCxnSpPr>
            <p:cNvPr id="23560" name="Line 106">
              <a:extLst>
                <a:ext uri="{FF2B5EF4-FFF2-40B4-BE49-F238E27FC236}">
                  <a16:creationId xmlns:a16="http://schemas.microsoft.com/office/drawing/2014/main" id="{69D68404-5840-DA82-FE3D-71E175CD3623}"/>
                </a:ext>
              </a:extLst>
            </p:cNvPr>
            <p:cNvCxnSpPr>
              <a:cxnSpLocks noChangeShapeType="1"/>
            </p:cNvCxnSpPr>
            <p:nvPr/>
          </p:nvCxnSpPr>
          <p:spPr bwMode="auto">
            <a:xfrm>
              <a:off x="2117827" y="891692"/>
              <a:ext cx="0" cy="296745"/>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cxnSp>
          <p:nvCxnSpPr>
            <p:cNvPr id="23561" name="Line 107">
              <a:extLst>
                <a:ext uri="{FF2B5EF4-FFF2-40B4-BE49-F238E27FC236}">
                  <a16:creationId xmlns:a16="http://schemas.microsoft.com/office/drawing/2014/main" id="{A08784AD-CFFC-DC16-6F03-AD8904763D77}"/>
                </a:ext>
              </a:extLst>
            </p:cNvPr>
            <p:cNvCxnSpPr>
              <a:cxnSpLocks noChangeShapeType="1"/>
            </p:cNvCxnSpPr>
            <p:nvPr/>
          </p:nvCxnSpPr>
          <p:spPr bwMode="auto">
            <a:xfrm>
              <a:off x="2773830" y="891692"/>
              <a:ext cx="0" cy="296745"/>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cxnSp>
          <p:nvCxnSpPr>
            <p:cNvPr id="23562" name="Line 108">
              <a:extLst>
                <a:ext uri="{FF2B5EF4-FFF2-40B4-BE49-F238E27FC236}">
                  <a16:creationId xmlns:a16="http://schemas.microsoft.com/office/drawing/2014/main" id="{123CD5B2-BB06-CB5A-FBEF-5C55C7743FC2}"/>
                </a:ext>
              </a:extLst>
            </p:cNvPr>
            <p:cNvCxnSpPr>
              <a:cxnSpLocks noChangeShapeType="1"/>
            </p:cNvCxnSpPr>
            <p:nvPr/>
          </p:nvCxnSpPr>
          <p:spPr bwMode="auto">
            <a:xfrm>
              <a:off x="3417375" y="891692"/>
              <a:ext cx="0" cy="296745"/>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cxnSp>
          <p:nvCxnSpPr>
            <p:cNvPr id="23563" name="Line 109">
              <a:extLst>
                <a:ext uri="{FF2B5EF4-FFF2-40B4-BE49-F238E27FC236}">
                  <a16:creationId xmlns:a16="http://schemas.microsoft.com/office/drawing/2014/main" id="{FBE94A1B-1A6F-6A55-03FE-A8D363617BB4}"/>
                </a:ext>
              </a:extLst>
            </p:cNvPr>
            <p:cNvCxnSpPr>
              <a:cxnSpLocks noChangeShapeType="1"/>
            </p:cNvCxnSpPr>
            <p:nvPr/>
          </p:nvCxnSpPr>
          <p:spPr bwMode="auto">
            <a:xfrm>
              <a:off x="3994683" y="891692"/>
              <a:ext cx="0" cy="296745"/>
            </a:xfrm>
            <a:prstGeom prst="line">
              <a:avLst/>
            </a:prstGeom>
            <a:noFill/>
            <a:ln w="9525">
              <a:solidFill>
                <a:srgbClr val="000000"/>
              </a:solidFill>
              <a:round/>
              <a:headEnd/>
              <a:tailEnd type="triangle" w="med" len="med"/>
            </a:ln>
            <a:extLst>
              <a:ext uri="{909E8E84-426E-40DD-AFC4-6F175D3DCCD1}">
                <a14:hiddenFill xmlns:a14="http://schemas.microsoft.com/office/drawing/2010/main">
                  <a:noFill/>
                </a14:hiddenFill>
              </a:ext>
            </a:extLst>
          </p:spPr>
        </p:cxnSp>
        <p:sp>
          <p:nvSpPr>
            <p:cNvPr id="16" name="AutoShape 110">
              <a:extLst>
                <a:ext uri="{FF2B5EF4-FFF2-40B4-BE49-F238E27FC236}">
                  <a16:creationId xmlns:a16="http://schemas.microsoft.com/office/drawing/2014/main" id="{7BE21001-047F-B481-7424-CE246C1B8B04}"/>
                </a:ext>
              </a:extLst>
            </p:cNvPr>
            <p:cNvSpPr>
              <a:spLocks noChangeArrowheads="1"/>
            </p:cNvSpPr>
            <p:nvPr/>
          </p:nvSpPr>
          <p:spPr bwMode="auto">
            <a:xfrm>
              <a:off x="60545" y="1684504"/>
              <a:ext cx="4800100" cy="1928292"/>
            </a:xfrm>
            <a:prstGeom prst="roundRect">
              <a:avLst>
                <a:gd name="adj" fmla="val 16667"/>
              </a:avLst>
            </a:prstGeom>
            <a:solidFill>
              <a:srgbClr val="FFFFFF"/>
            </a:solidFill>
            <a:ln w="9525">
              <a:solidFill>
                <a:srgbClr val="000000"/>
              </a:solidFill>
              <a:round/>
              <a:headEnd/>
              <a:tailEnd/>
            </a:ln>
          </p:spPr>
          <p:txBody>
            <a:bodyPr upright="1"/>
            <a:lstStyle/>
            <a:p>
              <a:pPr marL="342900" indent="-342900" algn="ctr" eaLnBrk="1" hangingPunct="1">
                <a:buFont typeface="+mj-lt"/>
                <a:buAutoNum type="arabicPeriod"/>
                <a:tabLst>
                  <a:tab pos="228600" algn="l"/>
                </a:tabLst>
                <a:defRPr/>
              </a:pPr>
              <a:r>
                <a:rPr lang="zh-CN" sz="1600" b="1" kern="100">
                  <a:latin typeface="Times New Roman" panose="02020603050405020304" pitchFamily="18" charset="0"/>
                </a:rPr>
                <a:t>组织因素</a:t>
              </a:r>
              <a:endParaRPr lang="zh-CN" sz="1600" kern="100">
                <a:latin typeface="Times New Roman" panose="02020603050405020304" pitchFamily="18" charset="0"/>
              </a:endParaRPr>
            </a:p>
            <a:p>
              <a:pPr algn="ctr" eaLnBrk="1" hangingPunct="1">
                <a:defRPr/>
              </a:pPr>
              <a:r>
                <a:rPr lang="zh-CN" sz="1600" b="1" kern="100">
                  <a:latin typeface="Times New Roman" panose="02020603050405020304" pitchFamily="18" charset="0"/>
                </a:rPr>
                <a:t>组织氛围：技术、经济、文化</a:t>
              </a:r>
              <a:endParaRPr lang="zh-CN" sz="1600" kern="100">
                <a:latin typeface="Times New Roman" panose="02020603050405020304" pitchFamily="18" charset="0"/>
              </a:endParaRPr>
            </a:p>
            <a:p>
              <a:pPr algn="ctr" eaLnBrk="1" hangingPunct="1">
                <a:defRPr/>
              </a:pPr>
              <a:r>
                <a:rPr lang="en-US" sz="1600" b="1" kern="100">
                  <a:latin typeface="宋体" panose="02010600030101010101" pitchFamily="2" charset="-122"/>
                </a:rPr>
                <a:t> </a:t>
              </a:r>
              <a:endParaRPr lang="zh-CN" sz="1600" kern="100">
                <a:latin typeface="Times New Roman" panose="02020603050405020304" pitchFamily="18" charset="0"/>
              </a:endParaRPr>
            </a:p>
          </p:txBody>
        </p:sp>
        <p:sp>
          <p:nvSpPr>
            <p:cNvPr id="23565" name="AutoShape 111">
              <a:extLst>
                <a:ext uri="{FF2B5EF4-FFF2-40B4-BE49-F238E27FC236}">
                  <a16:creationId xmlns:a16="http://schemas.microsoft.com/office/drawing/2014/main" id="{8F23E05A-7CD7-60F3-3C6C-3823E23A4CDF}"/>
                </a:ext>
              </a:extLst>
            </p:cNvPr>
            <p:cNvSpPr>
              <a:spLocks noChangeArrowheads="1"/>
            </p:cNvSpPr>
            <p:nvPr/>
          </p:nvSpPr>
          <p:spPr bwMode="auto">
            <a:xfrm>
              <a:off x="2231746" y="1485911"/>
              <a:ext cx="343218" cy="198316"/>
            </a:xfrm>
            <a:prstGeom prst="downArrow">
              <a:avLst>
                <a:gd name="adj1" fmla="val 50000"/>
                <a:gd name="adj2" fmla="val 25000"/>
              </a:avLst>
            </a:prstGeom>
            <a:solidFill>
              <a:srgbClr val="FFFFFF"/>
            </a:solidFill>
            <a:ln w="9525">
              <a:solidFill>
                <a:srgbClr val="000000"/>
              </a:solidFill>
              <a:miter lim="800000"/>
              <a:headEnd/>
              <a:tailEnd/>
            </a:ln>
          </p:spPr>
          <p:txBody>
            <a:bodyPr vert="eaVert"/>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sz="1600"/>
            </a:p>
          </p:txBody>
        </p:sp>
        <p:grpSp>
          <p:nvGrpSpPr>
            <p:cNvPr id="23566" name="Group 126">
              <a:extLst>
                <a:ext uri="{FF2B5EF4-FFF2-40B4-BE49-F238E27FC236}">
                  <a16:creationId xmlns:a16="http://schemas.microsoft.com/office/drawing/2014/main" id="{396278C9-6EA6-BDB7-85B1-79DB99DBB143}"/>
                </a:ext>
              </a:extLst>
            </p:cNvPr>
            <p:cNvGrpSpPr>
              <a:grpSpLocks/>
            </p:cNvGrpSpPr>
            <p:nvPr/>
          </p:nvGrpSpPr>
          <p:grpSpPr bwMode="auto">
            <a:xfrm>
              <a:off x="130086" y="2251460"/>
              <a:ext cx="4664107" cy="1299258"/>
              <a:chOff x="2665" y="6476"/>
              <a:chExt cx="6388" cy="1782"/>
            </a:xfrm>
          </p:grpSpPr>
          <p:sp>
            <p:nvSpPr>
              <p:cNvPr id="35" name="Rectangle 113">
                <a:extLst>
                  <a:ext uri="{FF2B5EF4-FFF2-40B4-BE49-F238E27FC236}">
                    <a16:creationId xmlns:a16="http://schemas.microsoft.com/office/drawing/2014/main" id="{02C91787-086E-E323-8F52-8AFDDAA8A782}"/>
                  </a:ext>
                </a:extLst>
              </p:cNvPr>
              <p:cNvSpPr>
                <a:spLocks noChangeArrowheads="1"/>
              </p:cNvSpPr>
              <p:nvPr/>
            </p:nvSpPr>
            <p:spPr bwMode="auto">
              <a:xfrm>
                <a:off x="2687" y="6497"/>
                <a:ext cx="1188" cy="282"/>
              </a:xfrm>
              <a:prstGeom prst="rect">
                <a:avLst/>
              </a:prstGeom>
              <a:solidFill>
                <a:srgbClr val="FFFFFF"/>
              </a:solidFill>
              <a:ln w="9525">
                <a:solidFill>
                  <a:srgbClr val="000000"/>
                </a:solidFill>
                <a:miter lim="800000"/>
                <a:headEnd/>
                <a:tailEnd/>
              </a:ln>
            </p:spPr>
            <p:txBody>
              <a:bodyPr lIns="0" tIns="0" rIns="0" bIns="0" upright="1"/>
              <a:lstStyle/>
              <a:p>
                <a:pPr indent="114300" algn="ctr" eaLnBrk="1" hangingPunct="1">
                  <a:defRPr/>
                </a:pPr>
                <a:r>
                  <a:rPr lang="zh-CN" sz="1600" kern="100" dirty="0">
                    <a:latin typeface="Times New Roman" panose="02020603050405020304" pitchFamily="18" charset="0"/>
                  </a:rPr>
                  <a:t>组织技术</a:t>
                </a:r>
              </a:p>
            </p:txBody>
          </p:sp>
          <p:sp>
            <p:nvSpPr>
              <p:cNvPr id="36" name="Rectangle 114">
                <a:extLst>
                  <a:ext uri="{FF2B5EF4-FFF2-40B4-BE49-F238E27FC236}">
                    <a16:creationId xmlns:a16="http://schemas.microsoft.com/office/drawing/2014/main" id="{1B98A8A0-F560-8049-187E-07EF3B652F1B}"/>
                  </a:ext>
                </a:extLst>
              </p:cNvPr>
              <p:cNvSpPr>
                <a:spLocks noChangeArrowheads="1"/>
              </p:cNvSpPr>
              <p:nvPr/>
            </p:nvSpPr>
            <p:spPr bwMode="auto">
              <a:xfrm>
                <a:off x="2674" y="6903"/>
                <a:ext cx="1200" cy="557"/>
              </a:xfrm>
              <a:prstGeom prst="rect">
                <a:avLst/>
              </a:prstGeom>
              <a:solidFill>
                <a:srgbClr val="FFFFFF"/>
              </a:solidFill>
              <a:ln w="9525">
                <a:solidFill>
                  <a:srgbClr val="000000"/>
                </a:solidFill>
                <a:miter lim="800000"/>
                <a:headEnd/>
                <a:tailEnd/>
              </a:ln>
            </p:spPr>
            <p:txBody>
              <a:bodyPr lIns="0" tIns="0" rIns="0" bIns="0" upright="1"/>
              <a:lstStyle/>
              <a:p>
                <a:pPr algn="ctr" eaLnBrk="1" hangingPunct="1">
                  <a:defRPr/>
                </a:pPr>
                <a:r>
                  <a:rPr lang="zh-CN" sz="1600" kern="100" dirty="0">
                    <a:latin typeface="Times New Roman" panose="02020603050405020304" pitchFamily="18" charset="0"/>
                  </a:rPr>
                  <a:t>与购买有关的技术</a:t>
                </a:r>
              </a:p>
            </p:txBody>
          </p:sp>
          <p:sp>
            <p:nvSpPr>
              <p:cNvPr id="37" name="Rectangle 115">
                <a:extLst>
                  <a:ext uri="{FF2B5EF4-FFF2-40B4-BE49-F238E27FC236}">
                    <a16:creationId xmlns:a16="http://schemas.microsoft.com/office/drawing/2014/main" id="{54052775-B2E9-4F81-DD8F-96443B078E9F}"/>
                  </a:ext>
                </a:extLst>
              </p:cNvPr>
              <p:cNvSpPr>
                <a:spLocks noChangeArrowheads="1"/>
              </p:cNvSpPr>
              <p:nvPr/>
            </p:nvSpPr>
            <p:spPr bwMode="auto">
              <a:xfrm>
                <a:off x="7840" y="6476"/>
                <a:ext cx="1159" cy="240"/>
              </a:xfrm>
              <a:prstGeom prst="rect">
                <a:avLst/>
              </a:prstGeom>
              <a:solidFill>
                <a:srgbClr val="FFFFFF"/>
              </a:solidFill>
              <a:ln w="9525">
                <a:solidFill>
                  <a:srgbClr val="000000"/>
                </a:solidFill>
                <a:miter lim="800000"/>
                <a:headEnd/>
                <a:tailEnd/>
              </a:ln>
            </p:spPr>
            <p:txBody>
              <a:bodyPr lIns="0" tIns="0" rIns="0" bIns="0" upright="1"/>
              <a:lstStyle/>
              <a:p>
                <a:pPr indent="57150" algn="ctr" eaLnBrk="1" hangingPunct="1">
                  <a:defRPr/>
                </a:pPr>
                <a:r>
                  <a:rPr lang="zh-CN" sz="1600" kern="100" dirty="0">
                    <a:latin typeface="Times New Roman" panose="02020603050405020304" pitchFamily="18" charset="0"/>
                  </a:rPr>
                  <a:t>组织行为者</a:t>
                </a:r>
              </a:p>
            </p:txBody>
          </p:sp>
          <p:sp>
            <p:nvSpPr>
              <p:cNvPr id="38" name="Rectangle 116">
                <a:extLst>
                  <a:ext uri="{FF2B5EF4-FFF2-40B4-BE49-F238E27FC236}">
                    <a16:creationId xmlns:a16="http://schemas.microsoft.com/office/drawing/2014/main" id="{B9907151-8FB7-A7AD-35DB-60E6999DF163}"/>
                  </a:ext>
                </a:extLst>
              </p:cNvPr>
              <p:cNvSpPr>
                <a:spLocks noChangeArrowheads="1"/>
              </p:cNvSpPr>
              <p:nvPr/>
            </p:nvSpPr>
            <p:spPr bwMode="auto">
              <a:xfrm>
                <a:off x="5975" y="6497"/>
                <a:ext cx="1367" cy="269"/>
              </a:xfrm>
              <a:prstGeom prst="rect">
                <a:avLst/>
              </a:prstGeom>
              <a:solidFill>
                <a:srgbClr val="FFFFFF"/>
              </a:solidFill>
              <a:ln w="9525">
                <a:solidFill>
                  <a:srgbClr val="000000"/>
                </a:solidFill>
                <a:miter lim="800000"/>
                <a:headEnd/>
                <a:tailEnd/>
              </a:ln>
            </p:spPr>
            <p:txBody>
              <a:bodyPr lIns="0" tIns="0" rIns="0" bIns="0" upright="1"/>
              <a:lstStyle/>
              <a:p>
                <a:pPr algn="ctr" eaLnBrk="1" hangingPunct="1">
                  <a:defRPr/>
                </a:pPr>
                <a:r>
                  <a:rPr lang="zh-CN" sz="1600" kern="100" dirty="0">
                    <a:latin typeface="Times New Roman" panose="02020603050405020304" pitchFamily="18" charset="0"/>
                  </a:rPr>
                  <a:t>组织目标及任务</a:t>
                </a:r>
              </a:p>
            </p:txBody>
          </p:sp>
          <p:sp>
            <p:nvSpPr>
              <p:cNvPr id="39" name="Rectangle 117">
                <a:extLst>
                  <a:ext uri="{FF2B5EF4-FFF2-40B4-BE49-F238E27FC236}">
                    <a16:creationId xmlns:a16="http://schemas.microsoft.com/office/drawing/2014/main" id="{8C9288CB-7BEC-9C96-0658-A21F4DBA07C5}"/>
                  </a:ext>
                </a:extLst>
              </p:cNvPr>
              <p:cNvSpPr>
                <a:spLocks noChangeArrowheads="1"/>
              </p:cNvSpPr>
              <p:nvPr/>
            </p:nvSpPr>
            <p:spPr bwMode="auto">
              <a:xfrm>
                <a:off x="4409" y="6497"/>
                <a:ext cx="1094" cy="269"/>
              </a:xfrm>
              <a:prstGeom prst="rect">
                <a:avLst/>
              </a:prstGeom>
              <a:solidFill>
                <a:srgbClr val="FFFFFF"/>
              </a:solidFill>
              <a:ln w="9525">
                <a:solidFill>
                  <a:srgbClr val="000000"/>
                </a:solidFill>
                <a:miter lim="800000"/>
                <a:headEnd/>
                <a:tailEnd/>
              </a:ln>
            </p:spPr>
            <p:txBody>
              <a:bodyPr lIns="0" tIns="0" rIns="0" bIns="0" upright="1"/>
              <a:lstStyle/>
              <a:p>
                <a:pPr indent="114300" algn="ctr" eaLnBrk="1" hangingPunct="1">
                  <a:defRPr/>
                </a:pPr>
                <a:r>
                  <a:rPr lang="zh-CN" sz="1600" kern="100" dirty="0">
                    <a:latin typeface="Times New Roman" panose="02020603050405020304" pitchFamily="18" charset="0"/>
                  </a:rPr>
                  <a:t>组织结构</a:t>
                </a:r>
              </a:p>
            </p:txBody>
          </p:sp>
          <p:sp>
            <p:nvSpPr>
              <p:cNvPr id="40" name="Rectangle 118">
                <a:extLst>
                  <a:ext uri="{FF2B5EF4-FFF2-40B4-BE49-F238E27FC236}">
                    <a16:creationId xmlns:a16="http://schemas.microsoft.com/office/drawing/2014/main" id="{EDE56EBD-40B3-22AF-2764-DBADBB8BA19F}"/>
                  </a:ext>
                </a:extLst>
              </p:cNvPr>
              <p:cNvSpPr>
                <a:spLocks noChangeArrowheads="1"/>
              </p:cNvSpPr>
              <p:nvPr/>
            </p:nvSpPr>
            <p:spPr bwMode="auto">
              <a:xfrm>
                <a:off x="4384" y="6902"/>
                <a:ext cx="1199" cy="593"/>
              </a:xfrm>
              <a:prstGeom prst="rect">
                <a:avLst/>
              </a:prstGeom>
              <a:solidFill>
                <a:srgbClr val="FFFFFF"/>
              </a:solidFill>
              <a:ln w="9525">
                <a:solidFill>
                  <a:srgbClr val="000000"/>
                </a:solidFill>
                <a:miter lim="800000"/>
                <a:headEnd/>
                <a:tailEnd/>
              </a:ln>
            </p:spPr>
            <p:txBody>
              <a:bodyPr lIns="0" tIns="0" rIns="0" bIns="0" upright="1"/>
              <a:lstStyle/>
              <a:p>
                <a:pPr algn="ctr" eaLnBrk="1" hangingPunct="1">
                  <a:defRPr/>
                </a:pPr>
                <a:r>
                  <a:rPr lang="zh-CN" sz="1600" kern="100" dirty="0">
                    <a:latin typeface="Times New Roman" panose="02020603050405020304" pitchFamily="18" charset="0"/>
                  </a:rPr>
                  <a:t>购买中心和购买职能部门</a:t>
                </a:r>
              </a:p>
            </p:txBody>
          </p:sp>
          <p:sp>
            <p:nvSpPr>
              <p:cNvPr id="41" name="Rectangle 119">
                <a:extLst>
                  <a:ext uri="{FF2B5EF4-FFF2-40B4-BE49-F238E27FC236}">
                    <a16:creationId xmlns:a16="http://schemas.microsoft.com/office/drawing/2014/main" id="{2039BEDA-1D55-26AE-7AB2-92711C3415D2}"/>
                  </a:ext>
                </a:extLst>
              </p:cNvPr>
              <p:cNvSpPr>
                <a:spLocks noChangeArrowheads="1"/>
              </p:cNvSpPr>
              <p:nvPr/>
            </p:nvSpPr>
            <p:spPr bwMode="auto">
              <a:xfrm>
                <a:off x="6027" y="6909"/>
                <a:ext cx="1200" cy="597"/>
              </a:xfrm>
              <a:prstGeom prst="rect">
                <a:avLst/>
              </a:prstGeom>
              <a:solidFill>
                <a:srgbClr val="FFFFFF"/>
              </a:solidFill>
              <a:ln w="9525">
                <a:solidFill>
                  <a:srgbClr val="000000"/>
                </a:solidFill>
                <a:miter lim="800000"/>
                <a:headEnd/>
                <a:tailEnd/>
              </a:ln>
            </p:spPr>
            <p:txBody>
              <a:bodyPr lIns="0" tIns="0" rIns="0" bIns="0" upright="1"/>
              <a:lstStyle/>
              <a:p>
                <a:pPr algn="ctr" eaLnBrk="1" hangingPunct="1">
                  <a:defRPr/>
                </a:pPr>
                <a:r>
                  <a:rPr lang="zh-CN" sz="1600" kern="100">
                    <a:latin typeface="Times New Roman" panose="02020603050405020304" pitchFamily="18" charset="0"/>
                  </a:rPr>
                  <a:t>购买任务</a:t>
                </a:r>
              </a:p>
            </p:txBody>
          </p:sp>
          <p:sp>
            <p:nvSpPr>
              <p:cNvPr id="42" name="Rectangle 120">
                <a:extLst>
                  <a:ext uri="{FF2B5EF4-FFF2-40B4-BE49-F238E27FC236}">
                    <a16:creationId xmlns:a16="http://schemas.microsoft.com/office/drawing/2014/main" id="{F2FD0677-6932-3C4B-183B-EC597B3EFBB8}"/>
                  </a:ext>
                </a:extLst>
              </p:cNvPr>
              <p:cNvSpPr>
                <a:spLocks noChangeArrowheads="1"/>
              </p:cNvSpPr>
              <p:nvPr/>
            </p:nvSpPr>
            <p:spPr bwMode="auto">
              <a:xfrm>
                <a:off x="7853" y="6883"/>
                <a:ext cx="1200" cy="646"/>
              </a:xfrm>
              <a:prstGeom prst="rect">
                <a:avLst/>
              </a:prstGeom>
              <a:solidFill>
                <a:srgbClr val="FFFFFF"/>
              </a:solidFill>
              <a:ln w="9525">
                <a:solidFill>
                  <a:srgbClr val="000000"/>
                </a:solidFill>
                <a:miter lim="800000"/>
                <a:headEnd/>
                <a:tailEnd/>
              </a:ln>
            </p:spPr>
            <p:txBody>
              <a:bodyPr lIns="0" tIns="0" rIns="0" bIns="0" upright="1"/>
              <a:lstStyle/>
              <a:p>
                <a:pPr algn="ctr" eaLnBrk="1" hangingPunct="1">
                  <a:defRPr/>
                </a:pPr>
                <a:r>
                  <a:rPr lang="zh-CN" sz="1600" kern="100">
                    <a:latin typeface="Times New Roman" panose="02020603050405020304" pitchFamily="18" charset="0"/>
                  </a:rPr>
                  <a:t>购买中心的成员</a:t>
                </a:r>
              </a:p>
            </p:txBody>
          </p:sp>
          <p:sp>
            <p:nvSpPr>
              <p:cNvPr id="43" name="Rectangle 121">
                <a:extLst>
                  <a:ext uri="{FF2B5EF4-FFF2-40B4-BE49-F238E27FC236}">
                    <a16:creationId xmlns:a16="http://schemas.microsoft.com/office/drawing/2014/main" id="{A0FE13FF-AD9D-687A-08BA-382856458391}"/>
                  </a:ext>
                </a:extLst>
              </p:cNvPr>
              <p:cNvSpPr>
                <a:spLocks noChangeArrowheads="1"/>
              </p:cNvSpPr>
              <p:nvPr/>
            </p:nvSpPr>
            <p:spPr bwMode="auto">
              <a:xfrm>
                <a:off x="2664" y="7594"/>
                <a:ext cx="1200" cy="568"/>
              </a:xfrm>
              <a:prstGeom prst="rect">
                <a:avLst/>
              </a:prstGeom>
              <a:solidFill>
                <a:srgbClr val="FFFFFF"/>
              </a:solidFill>
              <a:ln w="9525">
                <a:solidFill>
                  <a:srgbClr val="000000"/>
                </a:solidFill>
                <a:miter lim="800000"/>
                <a:headEnd/>
                <a:tailEnd/>
              </a:ln>
            </p:spPr>
            <p:txBody>
              <a:bodyPr lIns="0" tIns="0" rIns="0" bIns="0" upright="1"/>
              <a:lstStyle/>
              <a:p>
                <a:pPr algn="ctr" eaLnBrk="1" hangingPunct="1">
                  <a:defRPr/>
                </a:pPr>
                <a:r>
                  <a:rPr lang="zh-CN" sz="1600" kern="100">
                    <a:latin typeface="Times New Roman" panose="02020603050405020304" pitchFamily="18" charset="0"/>
                  </a:rPr>
                  <a:t>组织的技术局限和可应用的技术</a:t>
                </a:r>
              </a:p>
            </p:txBody>
          </p:sp>
          <p:sp>
            <p:nvSpPr>
              <p:cNvPr id="44" name="Rectangle 122">
                <a:extLst>
                  <a:ext uri="{FF2B5EF4-FFF2-40B4-BE49-F238E27FC236}">
                    <a16:creationId xmlns:a16="http://schemas.microsoft.com/office/drawing/2014/main" id="{4C33F349-7D61-EF77-3F08-7216A1FB0FEB}"/>
                  </a:ext>
                </a:extLst>
              </p:cNvPr>
              <p:cNvSpPr>
                <a:spLocks noChangeArrowheads="1"/>
              </p:cNvSpPr>
              <p:nvPr/>
            </p:nvSpPr>
            <p:spPr bwMode="auto">
              <a:xfrm>
                <a:off x="4398" y="7617"/>
                <a:ext cx="1200" cy="589"/>
              </a:xfrm>
              <a:prstGeom prst="rect">
                <a:avLst/>
              </a:prstGeom>
              <a:solidFill>
                <a:srgbClr val="FFFFFF"/>
              </a:solidFill>
              <a:ln w="9525">
                <a:solidFill>
                  <a:srgbClr val="000000"/>
                </a:solidFill>
                <a:miter lim="800000"/>
                <a:headEnd/>
                <a:tailEnd/>
              </a:ln>
            </p:spPr>
            <p:txBody>
              <a:bodyPr lIns="0" tIns="0" rIns="0" bIns="0" upright="1"/>
              <a:lstStyle/>
              <a:p>
                <a:pPr algn="ctr" eaLnBrk="1" hangingPunct="1">
                  <a:defRPr/>
                </a:pPr>
                <a:r>
                  <a:rPr lang="zh-CN" sz="1600" kern="100">
                    <a:latin typeface="Times New Roman" panose="02020603050405020304" pitchFamily="18" charset="0"/>
                  </a:rPr>
                  <a:t>组织结构</a:t>
                </a:r>
              </a:p>
            </p:txBody>
          </p:sp>
          <p:sp>
            <p:nvSpPr>
              <p:cNvPr id="45" name="Rectangle 123">
                <a:extLst>
                  <a:ext uri="{FF2B5EF4-FFF2-40B4-BE49-F238E27FC236}">
                    <a16:creationId xmlns:a16="http://schemas.microsoft.com/office/drawing/2014/main" id="{C2AD6BC5-A91C-14A7-A83B-70A6511D4129}"/>
                  </a:ext>
                </a:extLst>
              </p:cNvPr>
              <p:cNvSpPr>
                <a:spLocks noChangeArrowheads="1"/>
              </p:cNvSpPr>
              <p:nvPr/>
            </p:nvSpPr>
            <p:spPr bwMode="auto">
              <a:xfrm>
                <a:off x="6027" y="7622"/>
                <a:ext cx="1200" cy="612"/>
              </a:xfrm>
              <a:prstGeom prst="rect">
                <a:avLst/>
              </a:prstGeom>
              <a:solidFill>
                <a:srgbClr val="FFFFFF"/>
              </a:solidFill>
              <a:ln w="9525">
                <a:solidFill>
                  <a:srgbClr val="000000"/>
                </a:solidFill>
                <a:miter lim="800000"/>
                <a:headEnd/>
                <a:tailEnd/>
              </a:ln>
            </p:spPr>
            <p:txBody>
              <a:bodyPr lIns="0" tIns="0" rIns="0" bIns="0" upright="1"/>
              <a:lstStyle/>
              <a:p>
                <a:pPr algn="ctr" eaLnBrk="1" hangingPunct="1">
                  <a:defRPr/>
                </a:pPr>
                <a:r>
                  <a:rPr lang="zh-CN" sz="1600" kern="100">
                    <a:latin typeface="Times New Roman" panose="02020603050405020304" pitchFamily="18" charset="0"/>
                  </a:rPr>
                  <a:t>组织任务</a:t>
                </a:r>
              </a:p>
            </p:txBody>
          </p:sp>
          <p:sp>
            <p:nvSpPr>
              <p:cNvPr id="46" name="Rectangle 124">
                <a:extLst>
                  <a:ext uri="{FF2B5EF4-FFF2-40B4-BE49-F238E27FC236}">
                    <a16:creationId xmlns:a16="http://schemas.microsoft.com/office/drawing/2014/main" id="{9BC1C6A0-E81C-B7A3-BC0B-98EE8F1AA2A3}"/>
                  </a:ext>
                </a:extLst>
              </p:cNvPr>
              <p:cNvSpPr>
                <a:spLocks noChangeArrowheads="1"/>
              </p:cNvSpPr>
              <p:nvPr/>
            </p:nvSpPr>
            <p:spPr bwMode="auto">
              <a:xfrm>
                <a:off x="7853" y="7605"/>
                <a:ext cx="1200" cy="652"/>
              </a:xfrm>
              <a:prstGeom prst="rect">
                <a:avLst/>
              </a:prstGeom>
              <a:solidFill>
                <a:srgbClr val="FFFFFF"/>
              </a:solidFill>
              <a:ln w="9525">
                <a:solidFill>
                  <a:srgbClr val="000000"/>
                </a:solidFill>
                <a:miter lim="800000"/>
                <a:headEnd/>
                <a:tailEnd/>
              </a:ln>
            </p:spPr>
            <p:txBody>
              <a:bodyPr lIns="0" tIns="0" rIns="0" bIns="0" upright="1"/>
              <a:lstStyle/>
              <a:p>
                <a:pPr algn="ctr" eaLnBrk="1" hangingPunct="1">
                  <a:defRPr/>
                </a:pPr>
                <a:r>
                  <a:rPr lang="zh-CN" sz="1600" kern="100">
                    <a:latin typeface="Times New Roman" panose="02020603050405020304" pitchFamily="18" charset="0"/>
                  </a:rPr>
                  <a:t>成员的特点和目标，领导层</a:t>
                </a:r>
              </a:p>
            </p:txBody>
          </p:sp>
        </p:grpSp>
        <p:grpSp>
          <p:nvGrpSpPr>
            <p:cNvPr id="23567" name="组合 18">
              <a:extLst>
                <a:ext uri="{FF2B5EF4-FFF2-40B4-BE49-F238E27FC236}">
                  <a16:creationId xmlns:a16="http://schemas.microsoft.com/office/drawing/2014/main" id="{8C1304D2-46E5-37BB-EA49-31264ED793D5}"/>
                </a:ext>
              </a:extLst>
            </p:cNvPr>
            <p:cNvGrpSpPr>
              <a:grpSpLocks/>
            </p:cNvGrpSpPr>
            <p:nvPr/>
          </p:nvGrpSpPr>
          <p:grpSpPr bwMode="auto">
            <a:xfrm>
              <a:off x="35999" y="3855308"/>
              <a:ext cx="4799933" cy="630196"/>
              <a:chOff x="114649" y="4316627"/>
              <a:chExt cx="4799933" cy="630196"/>
            </a:xfrm>
          </p:grpSpPr>
          <p:sp>
            <p:nvSpPr>
              <p:cNvPr id="31" name="AutoShape 127">
                <a:extLst>
                  <a:ext uri="{FF2B5EF4-FFF2-40B4-BE49-F238E27FC236}">
                    <a16:creationId xmlns:a16="http://schemas.microsoft.com/office/drawing/2014/main" id="{B70CC38B-FE40-57A8-0BD1-7F1B1FFF2E37}"/>
                  </a:ext>
                </a:extLst>
              </p:cNvPr>
              <p:cNvSpPr>
                <a:spLocks noChangeArrowheads="1"/>
              </p:cNvSpPr>
              <p:nvPr/>
            </p:nvSpPr>
            <p:spPr bwMode="auto">
              <a:xfrm>
                <a:off x="114649" y="4316021"/>
                <a:ext cx="4800100" cy="631179"/>
              </a:xfrm>
              <a:prstGeom prst="roundRect">
                <a:avLst>
                  <a:gd name="adj" fmla="val 16667"/>
                </a:avLst>
              </a:prstGeom>
              <a:solidFill>
                <a:srgbClr val="FFFFFF"/>
              </a:solidFill>
              <a:ln w="9525">
                <a:solidFill>
                  <a:srgbClr val="000000"/>
                </a:solidFill>
                <a:round/>
                <a:headEnd/>
                <a:tailEnd/>
              </a:ln>
            </p:spPr>
            <p:txBody>
              <a:bodyPr upright="1"/>
              <a:lstStyle/>
              <a:p>
                <a:pPr marL="342900" indent="-342900" algn="ctr" eaLnBrk="1" hangingPunct="1">
                  <a:buFont typeface="+mj-lt"/>
                  <a:buAutoNum type="arabicPeriod"/>
                  <a:tabLst>
                    <a:tab pos="228600" algn="l"/>
                  </a:tabLst>
                  <a:defRPr/>
                </a:pPr>
                <a:r>
                  <a:rPr lang="zh-CN" sz="1600" b="1" kern="100" dirty="0">
                    <a:latin typeface="Times New Roman" panose="02020603050405020304" pitchFamily="18" charset="0"/>
                  </a:rPr>
                  <a:t>人际因素</a:t>
                </a:r>
                <a:endParaRPr lang="zh-CN" sz="1600" kern="100" dirty="0">
                  <a:latin typeface="Times New Roman" panose="02020603050405020304" pitchFamily="18" charset="0"/>
                </a:endParaRPr>
              </a:p>
              <a:p>
                <a:pPr indent="800100" algn="just" eaLnBrk="1" hangingPunct="1">
                  <a:defRPr/>
                </a:pPr>
                <a:r>
                  <a:rPr lang="en-US" altLang="zh-CN" sz="1600" kern="100" dirty="0">
                    <a:latin typeface="Times New Roman" panose="02020603050405020304" pitchFamily="18" charset="0"/>
                  </a:rPr>
                  <a:t>              </a:t>
                </a:r>
                <a:r>
                  <a:rPr lang="zh-CN" sz="1600" kern="100" dirty="0">
                    <a:latin typeface="Times New Roman" panose="02020603050405020304" pitchFamily="18" charset="0"/>
                  </a:rPr>
                  <a:t>行为</a:t>
                </a:r>
                <a:r>
                  <a:rPr lang="en-US" sz="1600" kern="100" dirty="0">
                    <a:latin typeface="Times New Roman" panose="02020603050405020304" pitchFamily="18" charset="0"/>
                  </a:rPr>
                  <a:t>  </a:t>
                </a:r>
                <a:r>
                  <a:rPr lang="zh-CN" sz="1600" kern="100" dirty="0">
                    <a:latin typeface="Times New Roman" panose="02020603050405020304" pitchFamily="18" charset="0"/>
                  </a:rPr>
                  <a:t>相互作用</a:t>
                </a:r>
                <a:r>
                  <a:rPr lang="en-US" sz="1600" kern="100" dirty="0">
                    <a:latin typeface="Times New Roman" panose="02020603050405020304" pitchFamily="18" charset="0"/>
                  </a:rPr>
                  <a:t>  </a:t>
                </a:r>
                <a:r>
                  <a:rPr lang="zh-CN" sz="1600" kern="100" dirty="0">
                    <a:latin typeface="Times New Roman" panose="02020603050405020304" pitchFamily="18" charset="0"/>
                  </a:rPr>
                  <a:t>观点</a:t>
                </a:r>
                <a:r>
                  <a:rPr lang="en-US" sz="1600" kern="100" dirty="0">
                    <a:latin typeface="Times New Roman" panose="02020603050405020304" pitchFamily="18" charset="0"/>
                  </a:rPr>
                  <a:t>                                     </a:t>
                </a:r>
                <a:r>
                  <a:rPr lang="zh-CN" sz="1600" kern="100" dirty="0">
                    <a:latin typeface="Times New Roman" panose="02020603050405020304" pitchFamily="18" charset="0"/>
                  </a:rPr>
                  <a:t>行为</a:t>
                </a:r>
                <a:r>
                  <a:rPr lang="en-US" sz="1600" kern="100" dirty="0">
                    <a:latin typeface="Times New Roman" panose="02020603050405020304" pitchFamily="18" charset="0"/>
                  </a:rPr>
                  <a:t>  </a:t>
                </a:r>
                <a:r>
                  <a:rPr lang="zh-CN" sz="1600" kern="100" dirty="0">
                    <a:latin typeface="Times New Roman" panose="02020603050405020304" pitchFamily="18" charset="0"/>
                  </a:rPr>
                  <a:t>相互作用</a:t>
                </a:r>
                <a:r>
                  <a:rPr lang="en-US" sz="1600" kern="100" dirty="0">
                    <a:latin typeface="Times New Roman" panose="02020603050405020304" pitchFamily="18" charset="0"/>
                  </a:rPr>
                  <a:t>  </a:t>
                </a:r>
                <a:r>
                  <a:rPr lang="zh-CN" sz="1600" kern="100" dirty="0">
                    <a:latin typeface="Times New Roman" panose="02020603050405020304" pitchFamily="18" charset="0"/>
                  </a:rPr>
                  <a:t>观点</a:t>
                </a:r>
              </a:p>
            </p:txBody>
          </p:sp>
          <p:grpSp>
            <p:nvGrpSpPr>
              <p:cNvPr id="23580" name="Group 135">
                <a:extLst>
                  <a:ext uri="{FF2B5EF4-FFF2-40B4-BE49-F238E27FC236}">
                    <a16:creationId xmlns:a16="http://schemas.microsoft.com/office/drawing/2014/main" id="{B98F4CC0-9539-11CA-700B-06B1F33B6987}"/>
                  </a:ext>
                </a:extLst>
              </p:cNvPr>
              <p:cNvGrpSpPr>
                <a:grpSpLocks/>
              </p:cNvGrpSpPr>
              <p:nvPr/>
            </p:nvGrpSpPr>
            <p:grpSpPr bwMode="auto">
              <a:xfrm>
                <a:off x="389225" y="4555259"/>
                <a:ext cx="2730407" cy="317939"/>
                <a:chOff x="3012" y="8283"/>
                <a:chExt cx="3739" cy="435"/>
              </a:xfrm>
            </p:grpSpPr>
            <p:sp>
              <p:nvSpPr>
                <p:cNvPr id="33" name="Rectangle 133">
                  <a:extLst>
                    <a:ext uri="{FF2B5EF4-FFF2-40B4-BE49-F238E27FC236}">
                      <a16:creationId xmlns:a16="http://schemas.microsoft.com/office/drawing/2014/main" id="{3EB0FEBF-B6E5-9F8E-B35E-2D7AB218E9C6}"/>
                    </a:ext>
                  </a:extLst>
                </p:cNvPr>
                <p:cNvSpPr>
                  <a:spLocks noChangeArrowheads="1"/>
                </p:cNvSpPr>
                <p:nvPr/>
              </p:nvSpPr>
              <p:spPr bwMode="auto">
                <a:xfrm>
                  <a:off x="3012" y="8283"/>
                  <a:ext cx="782" cy="407"/>
                </a:xfrm>
                <a:prstGeom prst="rect">
                  <a:avLst/>
                </a:prstGeom>
                <a:solidFill>
                  <a:srgbClr val="FFFFFF"/>
                </a:solidFill>
                <a:ln w="9525">
                  <a:solidFill>
                    <a:srgbClr val="000000"/>
                  </a:solidFill>
                  <a:miter lim="800000"/>
                  <a:headEnd/>
                  <a:tailEnd/>
                </a:ln>
              </p:spPr>
              <p:txBody>
                <a:bodyPr upright="1"/>
                <a:lstStyle/>
                <a:p>
                  <a:pPr algn="just" eaLnBrk="1" hangingPunct="1">
                    <a:defRPr/>
                  </a:pPr>
                  <a:r>
                    <a:rPr lang="zh-CN" sz="1600" b="1" kern="100">
                      <a:latin typeface="Times New Roman" panose="02020603050405020304" pitchFamily="18" charset="0"/>
                    </a:rPr>
                    <a:t>任 务</a:t>
                  </a:r>
                  <a:endParaRPr lang="zh-CN" sz="1600" kern="100">
                    <a:latin typeface="Times New Roman" panose="02020603050405020304" pitchFamily="18" charset="0"/>
                  </a:endParaRPr>
                </a:p>
              </p:txBody>
            </p:sp>
            <p:sp>
              <p:nvSpPr>
                <p:cNvPr id="34" name="Rectangle 134">
                  <a:extLst>
                    <a:ext uri="{FF2B5EF4-FFF2-40B4-BE49-F238E27FC236}">
                      <a16:creationId xmlns:a16="http://schemas.microsoft.com/office/drawing/2014/main" id="{B11AD00A-5B31-301B-C51C-4BB09A51B015}"/>
                    </a:ext>
                  </a:extLst>
                </p:cNvPr>
                <p:cNvSpPr>
                  <a:spLocks noChangeArrowheads="1"/>
                </p:cNvSpPr>
                <p:nvPr/>
              </p:nvSpPr>
              <p:spPr bwMode="auto">
                <a:xfrm>
                  <a:off x="5878" y="8311"/>
                  <a:ext cx="874" cy="407"/>
                </a:xfrm>
                <a:prstGeom prst="rect">
                  <a:avLst/>
                </a:prstGeom>
                <a:solidFill>
                  <a:srgbClr val="FFFFFF"/>
                </a:solidFill>
                <a:ln w="9525">
                  <a:solidFill>
                    <a:srgbClr val="000000"/>
                  </a:solidFill>
                  <a:miter lim="800000"/>
                  <a:headEnd/>
                  <a:tailEnd/>
                </a:ln>
              </p:spPr>
              <p:txBody>
                <a:bodyPr upright="1"/>
                <a:lstStyle/>
                <a:p>
                  <a:pPr algn="just" eaLnBrk="1" hangingPunct="1">
                    <a:defRPr/>
                  </a:pPr>
                  <a:r>
                    <a:rPr lang="zh-CN" sz="1600" b="1" kern="100">
                      <a:latin typeface="Times New Roman" panose="02020603050405020304" pitchFamily="18" charset="0"/>
                    </a:rPr>
                    <a:t>非任务</a:t>
                  </a:r>
                  <a:endParaRPr lang="zh-CN" sz="1600" kern="100">
                    <a:latin typeface="Times New Roman" panose="02020603050405020304" pitchFamily="18" charset="0"/>
                  </a:endParaRPr>
                </a:p>
              </p:txBody>
            </p:sp>
          </p:grpSp>
        </p:grpSp>
        <p:sp>
          <p:nvSpPr>
            <p:cNvPr id="20" name="AutoShape 136">
              <a:extLst>
                <a:ext uri="{FF2B5EF4-FFF2-40B4-BE49-F238E27FC236}">
                  <a16:creationId xmlns:a16="http://schemas.microsoft.com/office/drawing/2014/main" id="{092E70EA-4470-7E56-9458-E71AC440A2CB}"/>
                </a:ext>
              </a:extLst>
            </p:cNvPr>
            <p:cNvSpPr>
              <a:spLocks noChangeArrowheads="1"/>
            </p:cNvSpPr>
            <p:nvPr/>
          </p:nvSpPr>
          <p:spPr bwMode="auto">
            <a:xfrm>
              <a:off x="46908" y="4623516"/>
              <a:ext cx="2740966" cy="489372"/>
            </a:xfrm>
            <a:prstGeom prst="roundRect">
              <a:avLst>
                <a:gd name="adj" fmla="val 16667"/>
              </a:avLst>
            </a:prstGeom>
            <a:solidFill>
              <a:srgbClr val="FFFFFF"/>
            </a:solidFill>
            <a:ln w="9525">
              <a:solidFill>
                <a:srgbClr val="000000"/>
              </a:solidFill>
              <a:round/>
              <a:headEnd/>
              <a:tailEnd/>
            </a:ln>
          </p:spPr>
          <p:txBody>
            <a:bodyPr upright="1"/>
            <a:lstStyle/>
            <a:p>
              <a:pPr marL="342900" indent="-342900" algn="ctr" eaLnBrk="1" hangingPunct="1">
                <a:buFont typeface="+mj-lt"/>
                <a:buAutoNum type="arabicPeriod"/>
                <a:tabLst>
                  <a:tab pos="228600" algn="l"/>
                </a:tabLst>
                <a:defRPr/>
              </a:pPr>
              <a:r>
                <a:rPr lang="zh-CN" sz="1600" b="1" kern="100">
                  <a:latin typeface="Times New Roman" panose="02020603050405020304" pitchFamily="18" charset="0"/>
                </a:rPr>
                <a:t>个体参与者</a:t>
              </a:r>
              <a:endParaRPr lang="zh-CN" sz="1600" kern="100">
                <a:latin typeface="Times New Roman" panose="02020603050405020304" pitchFamily="18" charset="0"/>
              </a:endParaRPr>
            </a:p>
            <a:p>
              <a:pPr algn="just" eaLnBrk="1" hangingPunct="1">
                <a:defRPr/>
              </a:pPr>
              <a:r>
                <a:rPr lang="zh-CN" sz="1600" kern="100">
                  <a:latin typeface="Times New Roman" panose="02020603050405020304" pitchFamily="18" charset="0"/>
                </a:rPr>
                <a:t>动机、知识结构、人品、学习过程、认知角色</a:t>
              </a:r>
            </a:p>
          </p:txBody>
        </p:sp>
        <p:sp>
          <p:nvSpPr>
            <p:cNvPr id="21" name="AutoShape 137">
              <a:extLst>
                <a:ext uri="{FF2B5EF4-FFF2-40B4-BE49-F238E27FC236}">
                  <a16:creationId xmlns:a16="http://schemas.microsoft.com/office/drawing/2014/main" id="{8630B5B6-BF87-DA39-0649-A2CA554BF9BD}"/>
                </a:ext>
              </a:extLst>
            </p:cNvPr>
            <p:cNvSpPr>
              <a:spLocks noChangeArrowheads="1"/>
            </p:cNvSpPr>
            <p:nvPr/>
          </p:nvSpPr>
          <p:spPr bwMode="auto">
            <a:xfrm>
              <a:off x="46908" y="5417355"/>
              <a:ext cx="3276432" cy="528299"/>
            </a:xfrm>
            <a:prstGeom prst="roundRect">
              <a:avLst>
                <a:gd name="adj" fmla="val 16667"/>
              </a:avLst>
            </a:prstGeom>
            <a:solidFill>
              <a:srgbClr val="FFFFFF"/>
            </a:solidFill>
            <a:ln w="9525">
              <a:solidFill>
                <a:srgbClr val="000000"/>
              </a:solidFill>
              <a:round/>
              <a:headEnd/>
              <a:tailEnd/>
            </a:ln>
          </p:spPr>
          <p:txBody>
            <a:bodyPr upright="1"/>
            <a:lstStyle/>
            <a:p>
              <a:pPr algn="just" eaLnBrk="1" hangingPunct="1">
                <a:defRPr/>
              </a:pPr>
              <a:r>
                <a:rPr lang="zh-CN" sz="1600" b="1" kern="100">
                  <a:latin typeface="Times New Roman" panose="02020603050405020304" pitchFamily="18" charset="0"/>
                </a:rPr>
                <a:t>购买过程 </a:t>
              </a:r>
              <a:endParaRPr lang="zh-CN" sz="1600" kern="100">
                <a:latin typeface="Times New Roman" panose="02020603050405020304" pitchFamily="18" charset="0"/>
              </a:endParaRPr>
            </a:p>
            <a:p>
              <a:pPr algn="just" eaLnBrk="1" hangingPunct="1">
                <a:defRPr/>
              </a:pPr>
              <a:r>
                <a:rPr lang="en-US" sz="1600" kern="100">
                  <a:latin typeface="宋体" panose="02010600030101010101" pitchFamily="2" charset="-122"/>
                </a:rPr>
                <a:t>1</a:t>
              </a:r>
              <a:r>
                <a:rPr lang="zh-CN" sz="1600" kern="100">
                  <a:latin typeface="Times New Roman" panose="02020603050405020304" pitchFamily="18" charset="0"/>
                </a:rPr>
                <a:t>、个人决策单位</a:t>
              </a:r>
              <a:r>
                <a:rPr lang="en-US" sz="1600" kern="100">
                  <a:latin typeface="Times New Roman" panose="02020603050405020304" pitchFamily="18" charset="0"/>
                </a:rPr>
                <a:t>      2</a:t>
              </a:r>
              <a:r>
                <a:rPr lang="zh-CN" sz="1600" kern="100">
                  <a:latin typeface="Times New Roman" panose="02020603050405020304" pitchFamily="18" charset="0"/>
                </a:rPr>
                <a:t>、企业决策单位</a:t>
              </a:r>
            </a:p>
          </p:txBody>
        </p:sp>
        <p:sp>
          <p:nvSpPr>
            <p:cNvPr id="23570" name="AutoShape 139">
              <a:extLst>
                <a:ext uri="{FF2B5EF4-FFF2-40B4-BE49-F238E27FC236}">
                  <a16:creationId xmlns:a16="http://schemas.microsoft.com/office/drawing/2014/main" id="{DCAAF491-9D17-B0F1-1C1F-E281A3C0A98E}"/>
                </a:ext>
              </a:extLst>
            </p:cNvPr>
            <p:cNvSpPr>
              <a:spLocks noChangeArrowheads="1"/>
            </p:cNvSpPr>
            <p:nvPr/>
          </p:nvSpPr>
          <p:spPr bwMode="auto">
            <a:xfrm>
              <a:off x="1317473" y="5112466"/>
              <a:ext cx="228568" cy="305499"/>
            </a:xfrm>
            <a:prstGeom prst="downArrow">
              <a:avLst>
                <a:gd name="adj1" fmla="val 50000"/>
                <a:gd name="adj2" fmla="val 24999"/>
              </a:avLst>
            </a:prstGeom>
            <a:solidFill>
              <a:srgbClr val="FFFFFF"/>
            </a:solidFill>
            <a:ln w="9525">
              <a:solidFill>
                <a:srgbClr val="000000"/>
              </a:solidFill>
              <a:miter lim="800000"/>
              <a:headEnd/>
              <a:tailEnd/>
            </a:ln>
          </p:spPr>
          <p:txBody>
            <a:bodyPr vert="eaVert"/>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sz="1600"/>
            </a:p>
          </p:txBody>
        </p:sp>
        <p:sp>
          <p:nvSpPr>
            <p:cNvPr id="23571" name="AutoShape 140">
              <a:extLst>
                <a:ext uri="{FF2B5EF4-FFF2-40B4-BE49-F238E27FC236}">
                  <a16:creationId xmlns:a16="http://schemas.microsoft.com/office/drawing/2014/main" id="{87AE4ECB-8909-5EDC-E53D-F65B0810B6A2}"/>
                </a:ext>
              </a:extLst>
            </p:cNvPr>
            <p:cNvSpPr>
              <a:spLocks noChangeArrowheads="1"/>
            </p:cNvSpPr>
            <p:nvPr/>
          </p:nvSpPr>
          <p:spPr bwMode="auto">
            <a:xfrm>
              <a:off x="2996637" y="4494630"/>
              <a:ext cx="247555" cy="951479"/>
            </a:xfrm>
            <a:prstGeom prst="downArrow">
              <a:avLst>
                <a:gd name="adj1" fmla="val 50000"/>
                <a:gd name="adj2" fmla="val 96248"/>
              </a:avLst>
            </a:prstGeom>
            <a:solidFill>
              <a:srgbClr val="FFFFFF"/>
            </a:solidFill>
            <a:ln w="9525">
              <a:solidFill>
                <a:srgbClr val="000000"/>
              </a:solidFill>
              <a:miter lim="800000"/>
              <a:headEnd/>
              <a:tailEnd/>
            </a:ln>
          </p:spPr>
          <p:txBody>
            <a:bodyPr vert="eaVert"/>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sz="1600"/>
            </a:p>
          </p:txBody>
        </p:sp>
        <p:sp>
          <p:nvSpPr>
            <p:cNvPr id="23572" name="AutoShape 142">
              <a:extLst>
                <a:ext uri="{FF2B5EF4-FFF2-40B4-BE49-F238E27FC236}">
                  <a16:creationId xmlns:a16="http://schemas.microsoft.com/office/drawing/2014/main" id="{6FA76BB3-9E12-D434-0739-6C0295A67C27}"/>
                </a:ext>
              </a:extLst>
            </p:cNvPr>
            <p:cNvSpPr>
              <a:spLocks noChangeArrowheads="1"/>
            </p:cNvSpPr>
            <p:nvPr/>
          </p:nvSpPr>
          <p:spPr bwMode="auto">
            <a:xfrm>
              <a:off x="3340257" y="5536364"/>
              <a:ext cx="538925" cy="298203"/>
            </a:xfrm>
            <a:prstGeom prst="rightArrow">
              <a:avLst>
                <a:gd name="adj1" fmla="val 50000"/>
                <a:gd name="adj2" fmla="val 45114"/>
              </a:avLst>
            </a:prstGeom>
            <a:solidFill>
              <a:srgbClr val="FFFFFF"/>
            </a:solidFill>
            <a:ln w="9525">
              <a:solidFill>
                <a:srgbClr val="000000"/>
              </a:solidFill>
              <a:miter lim="800000"/>
              <a:headEnd/>
              <a:tailEnd/>
            </a:ln>
          </p:spPr>
          <p:txBody>
            <a:bodyPr/>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sz="1600"/>
            </a:p>
          </p:txBody>
        </p:sp>
        <p:sp>
          <p:nvSpPr>
            <p:cNvPr id="25" name="Oval 143">
              <a:extLst>
                <a:ext uri="{FF2B5EF4-FFF2-40B4-BE49-F238E27FC236}">
                  <a16:creationId xmlns:a16="http://schemas.microsoft.com/office/drawing/2014/main" id="{61ED3B47-5D4C-8F2E-F462-9862159C2F58}"/>
                </a:ext>
              </a:extLst>
            </p:cNvPr>
            <p:cNvSpPr>
              <a:spLocks noChangeArrowheads="1"/>
            </p:cNvSpPr>
            <p:nvPr/>
          </p:nvSpPr>
          <p:spPr bwMode="auto">
            <a:xfrm>
              <a:off x="3903352" y="5353403"/>
              <a:ext cx="610922" cy="647862"/>
            </a:xfrm>
            <a:prstGeom prst="ellipse">
              <a:avLst/>
            </a:prstGeom>
            <a:solidFill>
              <a:srgbClr val="FFFFFF"/>
            </a:solidFill>
            <a:ln w="9525">
              <a:solidFill>
                <a:srgbClr val="000000"/>
              </a:solidFill>
              <a:round/>
              <a:headEnd/>
              <a:tailEnd/>
            </a:ln>
          </p:spPr>
          <p:txBody>
            <a:bodyPr upright="1"/>
            <a:lstStyle/>
            <a:p>
              <a:pPr algn="ctr" eaLnBrk="1" hangingPunct="1">
                <a:defRPr/>
              </a:pPr>
              <a:r>
                <a:rPr lang="zh-CN" sz="1600" b="1" kern="100">
                  <a:latin typeface="Times New Roman" panose="02020603050405020304" pitchFamily="18" charset="0"/>
                </a:rPr>
                <a:t>购买</a:t>
              </a:r>
              <a:endParaRPr lang="zh-CN" sz="1600" kern="100">
                <a:latin typeface="Times New Roman" panose="02020603050405020304" pitchFamily="18" charset="0"/>
              </a:endParaRPr>
            </a:p>
            <a:p>
              <a:pPr algn="ctr" eaLnBrk="1" hangingPunct="1">
                <a:defRPr/>
              </a:pPr>
              <a:r>
                <a:rPr lang="zh-CN" sz="1600" b="1" kern="100">
                  <a:latin typeface="Times New Roman" panose="02020603050405020304" pitchFamily="18" charset="0"/>
                </a:rPr>
                <a:t>决策</a:t>
              </a:r>
              <a:endParaRPr lang="zh-CN" sz="1600" kern="100">
                <a:latin typeface="Times New Roman" panose="02020603050405020304" pitchFamily="18" charset="0"/>
              </a:endParaRPr>
            </a:p>
          </p:txBody>
        </p:sp>
        <p:grpSp>
          <p:nvGrpSpPr>
            <p:cNvPr id="23574" name="组合 25">
              <a:extLst>
                <a:ext uri="{FF2B5EF4-FFF2-40B4-BE49-F238E27FC236}">
                  <a16:creationId xmlns:a16="http://schemas.microsoft.com/office/drawing/2014/main" id="{B9700247-D8FE-589B-8518-E62D0C0B7427}"/>
                </a:ext>
              </a:extLst>
            </p:cNvPr>
            <p:cNvGrpSpPr>
              <a:grpSpLocks/>
            </p:cNvGrpSpPr>
            <p:nvPr/>
          </p:nvGrpSpPr>
          <p:grpSpPr bwMode="auto">
            <a:xfrm>
              <a:off x="517849" y="3538115"/>
              <a:ext cx="4000309" cy="297474"/>
              <a:chOff x="571786" y="3863514"/>
              <a:chExt cx="4000309" cy="297474"/>
            </a:xfrm>
          </p:grpSpPr>
          <p:sp>
            <p:nvSpPr>
              <p:cNvPr id="23575" name="AutoShape 144">
                <a:extLst>
                  <a:ext uri="{FF2B5EF4-FFF2-40B4-BE49-F238E27FC236}">
                    <a16:creationId xmlns:a16="http://schemas.microsoft.com/office/drawing/2014/main" id="{D9F905F5-3A2E-1B40-4B9B-AA60CB190851}"/>
                  </a:ext>
                </a:extLst>
              </p:cNvPr>
              <p:cNvSpPr>
                <a:spLocks noChangeArrowheads="1"/>
              </p:cNvSpPr>
              <p:nvPr/>
            </p:nvSpPr>
            <p:spPr bwMode="auto">
              <a:xfrm>
                <a:off x="571786" y="3863514"/>
                <a:ext cx="228568" cy="297474"/>
              </a:xfrm>
              <a:prstGeom prst="downArrow">
                <a:avLst>
                  <a:gd name="adj1" fmla="val 50000"/>
                  <a:gd name="adj2" fmla="val 32591"/>
                </a:avLst>
              </a:prstGeom>
              <a:solidFill>
                <a:srgbClr val="FFFFFF"/>
              </a:solidFill>
              <a:ln w="9525">
                <a:solidFill>
                  <a:srgbClr val="000000"/>
                </a:solidFill>
                <a:miter lim="800000"/>
                <a:headEnd/>
                <a:tailEnd/>
              </a:ln>
            </p:spPr>
            <p:txBody>
              <a:bodyPr vert="eaVert"/>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sz="1600"/>
              </a:p>
            </p:txBody>
          </p:sp>
          <p:sp>
            <p:nvSpPr>
              <p:cNvPr id="23576" name="AutoShape 145">
                <a:extLst>
                  <a:ext uri="{FF2B5EF4-FFF2-40B4-BE49-F238E27FC236}">
                    <a16:creationId xmlns:a16="http://schemas.microsoft.com/office/drawing/2014/main" id="{F82B7F74-9344-0416-E513-05D3336E7941}"/>
                  </a:ext>
                </a:extLst>
              </p:cNvPr>
              <p:cNvSpPr>
                <a:spLocks noChangeArrowheads="1"/>
              </p:cNvSpPr>
              <p:nvPr/>
            </p:nvSpPr>
            <p:spPr bwMode="auto">
              <a:xfrm>
                <a:off x="1714627" y="3863514"/>
                <a:ext cx="228568" cy="297474"/>
              </a:xfrm>
              <a:prstGeom prst="downArrow">
                <a:avLst>
                  <a:gd name="adj1" fmla="val 50000"/>
                  <a:gd name="adj2" fmla="val 32591"/>
                </a:avLst>
              </a:prstGeom>
              <a:solidFill>
                <a:srgbClr val="FFFFFF"/>
              </a:solidFill>
              <a:ln w="9525">
                <a:solidFill>
                  <a:srgbClr val="000000"/>
                </a:solidFill>
                <a:miter lim="800000"/>
                <a:headEnd/>
                <a:tailEnd/>
              </a:ln>
            </p:spPr>
            <p:txBody>
              <a:bodyPr vert="eaVert"/>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sz="1600"/>
              </a:p>
            </p:txBody>
          </p:sp>
          <p:sp>
            <p:nvSpPr>
              <p:cNvPr id="23577" name="AutoShape 146">
                <a:extLst>
                  <a:ext uri="{FF2B5EF4-FFF2-40B4-BE49-F238E27FC236}">
                    <a16:creationId xmlns:a16="http://schemas.microsoft.com/office/drawing/2014/main" id="{8D771DD2-8710-7A81-9603-08A7C42F6979}"/>
                  </a:ext>
                </a:extLst>
              </p:cNvPr>
              <p:cNvSpPr>
                <a:spLocks noChangeArrowheads="1"/>
              </p:cNvSpPr>
              <p:nvPr/>
            </p:nvSpPr>
            <p:spPr bwMode="auto">
              <a:xfrm>
                <a:off x="2972118" y="3863514"/>
                <a:ext cx="228568" cy="297474"/>
              </a:xfrm>
              <a:prstGeom prst="downArrow">
                <a:avLst>
                  <a:gd name="adj1" fmla="val 50000"/>
                  <a:gd name="adj2" fmla="val 32591"/>
                </a:avLst>
              </a:prstGeom>
              <a:solidFill>
                <a:srgbClr val="FFFFFF"/>
              </a:solidFill>
              <a:ln w="9525">
                <a:solidFill>
                  <a:srgbClr val="000000"/>
                </a:solidFill>
                <a:miter lim="800000"/>
                <a:headEnd/>
                <a:tailEnd/>
              </a:ln>
            </p:spPr>
            <p:txBody>
              <a:bodyPr vert="eaVert"/>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sz="1600"/>
              </a:p>
            </p:txBody>
          </p:sp>
          <p:sp>
            <p:nvSpPr>
              <p:cNvPr id="23578" name="AutoShape 147">
                <a:extLst>
                  <a:ext uri="{FF2B5EF4-FFF2-40B4-BE49-F238E27FC236}">
                    <a16:creationId xmlns:a16="http://schemas.microsoft.com/office/drawing/2014/main" id="{9033C09F-13D6-ECA5-15CE-6A31E5149170}"/>
                  </a:ext>
                </a:extLst>
              </p:cNvPr>
              <p:cNvSpPr>
                <a:spLocks noChangeArrowheads="1"/>
              </p:cNvSpPr>
              <p:nvPr/>
            </p:nvSpPr>
            <p:spPr bwMode="auto">
              <a:xfrm>
                <a:off x="4343527" y="3863514"/>
                <a:ext cx="228568" cy="297474"/>
              </a:xfrm>
              <a:prstGeom prst="downArrow">
                <a:avLst>
                  <a:gd name="adj1" fmla="val 50000"/>
                  <a:gd name="adj2" fmla="val 32591"/>
                </a:avLst>
              </a:prstGeom>
              <a:solidFill>
                <a:srgbClr val="FFFFFF"/>
              </a:solidFill>
              <a:ln w="9525">
                <a:solidFill>
                  <a:srgbClr val="000000"/>
                </a:solidFill>
                <a:miter lim="800000"/>
                <a:headEnd/>
                <a:tailEnd/>
              </a:ln>
            </p:spPr>
            <p:txBody>
              <a:bodyPr vert="eaVert"/>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sz="1600"/>
              </a:p>
            </p:txBody>
          </p:sp>
        </p:grpSp>
      </p:gr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4">
            <a:extLst>
              <a:ext uri="{FF2B5EF4-FFF2-40B4-BE49-F238E27FC236}">
                <a16:creationId xmlns:a16="http://schemas.microsoft.com/office/drawing/2014/main" id="{EC7EEB8D-411B-0CC8-120C-0C8B048463AC}"/>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第五节</a:t>
            </a:r>
          </a:p>
        </p:txBody>
      </p:sp>
      <p:sp>
        <p:nvSpPr>
          <p:cNvPr id="24579" name="Rectangle 5">
            <a:extLst>
              <a:ext uri="{FF2B5EF4-FFF2-40B4-BE49-F238E27FC236}">
                <a16:creationId xmlns:a16="http://schemas.microsoft.com/office/drawing/2014/main" id="{3F77873C-D367-181C-3756-DE1E544E0DDC}"/>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企业投保决策过程 </a:t>
            </a: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a:extLst>
              <a:ext uri="{FF2B5EF4-FFF2-40B4-BE49-F238E27FC236}">
                <a16:creationId xmlns:a16="http://schemas.microsoft.com/office/drawing/2014/main" id="{3777B0A5-DC73-A1A4-AC99-59BDCF88A92D}"/>
              </a:ext>
            </a:extLst>
          </p:cNvPr>
          <p:cNvSpPr>
            <a:spLocks noGrp="1" noChangeArrowheads="1"/>
          </p:cNvSpPr>
          <p:nvPr>
            <p:ph type="title"/>
          </p:nvPr>
        </p:nvSpPr>
        <p:spPr/>
        <p:txBody>
          <a:bodyPr/>
          <a:lstStyle/>
          <a:p>
            <a:pPr eaLnBrk="1" hangingPunct="1"/>
            <a:r>
              <a:rPr lang="zh-CN" altLang="en-US"/>
              <a:t>一、</a:t>
            </a:r>
            <a:r>
              <a:rPr lang="zh-CN" altLang="en-US" b="1"/>
              <a:t>企业投保决策过程的参与者</a:t>
            </a:r>
            <a:r>
              <a:rPr lang="zh-CN" altLang="en-US"/>
              <a:t> </a:t>
            </a:r>
          </a:p>
        </p:txBody>
      </p:sp>
      <p:sp>
        <p:nvSpPr>
          <p:cNvPr id="25603" name="Rectangle 3">
            <a:extLst>
              <a:ext uri="{FF2B5EF4-FFF2-40B4-BE49-F238E27FC236}">
                <a16:creationId xmlns:a16="http://schemas.microsoft.com/office/drawing/2014/main" id="{C5452A47-8C35-25C2-A96D-95E3D2EA6FE3}"/>
              </a:ext>
            </a:extLst>
          </p:cNvPr>
          <p:cNvSpPr>
            <a:spLocks noGrp="1" noChangeArrowheads="1"/>
          </p:cNvSpPr>
          <p:nvPr>
            <p:ph type="body" idx="1"/>
          </p:nvPr>
        </p:nvSpPr>
        <p:spPr/>
        <p:txBody>
          <a:bodyPr/>
          <a:lstStyle/>
          <a:p>
            <a:pPr eaLnBrk="1" hangingPunct="1">
              <a:lnSpc>
                <a:spcPct val="80000"/>
              </a:lnSpc>
            </a:pPr>
            <a:r>
              <a:rPr lang="zh-CN" altLang="en-US" sz="2800"/>
              <a:t>受益者</a:t>
            </a:r>
          </a:p>
          <a:p>
            <a:pPr eaLnBrk="1" hangingPunct="1">
              <a:lnSpc>
                <a:spcPct val="80000"/>
              </a:lnSpc>
            </a:pPr>
            <a:r>
              <a:rPr lang="zh-CN" altLang="en-US" sz="2800"/>
              <a:t>影响者：如管理人员、员工等，虽不是最终的决策者，但却对投保决策有很大的影响。</a:t>
            </a:r>
          </a:p>
          <a:p>
            <a:pPr eaLnBrk="1" hangingPunct="1">
              <a:lnSpc>
                <a:spcPct val="80000"/>
              </a:lnSpc>
            </a:pPr>
            <a:r>
              <a:rPr lang="zh-CN" altLang="en-US" sz="2800"/>
              <a:t>采购者：指企业授予正式权力去购买保险的人。</a:t>
            </a:r>
          </a:p>
          <a:p>
            <a:pPr eaLnBrk="1" hangingPunct="1">
              <a:lnSpc>
                <a:spcPct val="80000"/>
              </a:lnSpc>
            </a:pPr>
            <a:r>
              <a:rPr lang="zh-CN" altLang="en-US" sz="2800"/>
              <a:t>决策者：决策者指拥有选择和决定供应者权力的人。</a:t>
            </a:r>
          </a:p>
          <a:p>
            <a:pPr eaLnBrk="1" hangingPunct="1">
              <a:lnSpc>
                <a:spcPct val="80000"/>
              </a:lnSpc>
            </a:pPr>
            <a:r>
              <a:rPr lang="zh-CN" altLang="en-US" sz="2800"/>
              <a:t>信息控制者：指有可能控制外界有关推销信息流入企业内部的人，如接线员、秘书、看门人等。</a:t>
            </a:r>
          </a:p>
          <a:p>
            <a:pPr eaLnBrk="1" hangingPunct="1">
              <a:lnSpc>
                <a:spcPct val="80000"/>
              </a:lnSpc>
            </a:pPr>
            <a:endParaRPr lang="zh-CN" altLang="en-US" sz="2800"/>
          </a:p>
          <a:p>
            <a:pPr eaLnBrk="1" hangingPunct="1">
              <a:lnSpc>
                <a:spcPct val="80000"/>
              </a:lnSpc>
            </a:pPr>
            <a:r>
              <a:rPr lang="zh-CN" altLang="en-US" sz="2800"/>
              <a:t>在企业投保决策过程中，影响者、采购者和决策者具有比较重要的地位。 </a:t>
            </a: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Rectangle 2">
            <a:extLst>
              <a:ext uri="{FF2B5EF4-FFF2-40B4-BE49-F238E27FC236}">
                <a16:creationId xmlns:a16="http://schemas.microsoft.com/office/drawing/2014/main" id="{F710387A-98E2-C999-C4D4-15DDEAF35573}"/>
              </a:ext>
            </a:extLst>
          </p:cNvPr>
          <p:cNvSpPr>
            <a:spLocks noGrp="1" noChangeArrowheads="1"/>
          </p:cNvSpPr>
          <p:nvPr>
            <p:ph type="title"/>
          </p:nvPr>
        </p:nvSpPr>
        <p:spPr/>
        <p:txBody>
          <a:bodyPr/>
          <a:lstStyle/>
          <a:p>
            <a:pPr eaLnBrk="1" hangingPunct="1"/>
            <a:r>
              <a:rPr lang="zh-CN" altLang="en-US"/>
              <a:t>二、</a:t>
            </a:r>
            <a:r>
              <a:rPr lang="zh-CN" altLang="en-US" b="1"/>
              <a:t>企业投保决策过程的特点</a:t>
            </a:r>
            <a:r>
              <a:rPr lang="zh-CN" altLang="en-US"/>
              <a:t> </a:t>
            </a:r>
          </a:p>
        </p:txBody>
      </p:sp>
      <p:sp>
        <p:nvSpPr>
          <p:cNvPr id="26627" name="Rectangle 3">
            <a:extLst>
              <a:ext uri="{FF2B5EF4-FFF2-40B4-BE49-F238E27FC236}">
                <a16:creationId xmlns:a16="http://schemas.microsoft.com/office/drawing/2014/main" id="{E1AA330C-8979-DC1E-076C-1F9679ECF9E0}"/>
              </a:ext>
            </a:extLst>
          </p:cNvPr>
          <p:cNvSpPr>
            <a:spLocks noGrp="1" noChangeArrowheads="1"/>
          </p:cNvSpPr>
          <p:nvPr>
            <p:ph type="body" idx="1"/>
          </p:nvPr>
        </p:nvSpPr>
        <p:spPr/>
        <p:txBody>
          <a:bodyPr/>
          <a:lstStyle/>
          <a:p>
            <a:pPr marL="812800" indent="-812800" eaLnBrk="1" hangingPunct="1"/>
            <a:r>
              <a:rPr lang="zh-CN" altLang="en-US"/>
              <a:t>参与决策的人较多</a:t>
            </a:r>
          </a:p>
          <a:p>
            <a:pPr marL="812800" indent="-812800" eaLnBrk="1" hangingPunct="1"/>
            <a:r>
              <a:rPr lang="zh-CN" altLang="en-US"/>
              <a:t>决策类型较为复杂</a:t>
            </a:r>
          </a:p>
          <a:p>
            <a:pPr marL="812800" indent="-812800" eaLnBrk="1" hangingPunct="1"/>
            <a:r>
              <a:rPr lang="zh-CN" altLang="en-US"/>
              <a:t>决策过程较为规范 </a:t>
            </a: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Rectangle 2">
            <a:extLst>
              <a:ext uri="{FF2B5EF4-FFF2-40B4-BE49-F238E27FC236}">
                <a16:creationId xmlns:a16="http://schemas.microsoft.com/office/drawing/2014/main" id="{77E38A9B-49DF-AEB8-B603-DBDCCAAED6B2}"/>
              </a:ext>
            </a:extLst>
          </p:cNvPr>
          <p:cNvSpPr>
            <a:spLocks noGrp="1" noChangeArrowheads="1"/>
          </p:cNvSpPr>
          <p:nvPr>
            <p:ph type="title"/>
          </p:nvPr>
        </p:nvSpPr>
        <p:spPr/>
        <p:txBody>
          <a:bodyPr/>
          <a:lstStyle/>
          <a:p>
            <a:pPr eaLnBrk="1" hangingPunct="1"/>
            <a:r>
              <a:rPr lang="zh-CN" altLang="en-US"/>
              <a:t>三、</a:t>
            </a:r>
            <a:r>
              <a:rPr lang="zh-CN" altLang="en-US" b="1"/>
              <a:t>企业投保决策过程</a:t>
            </a:r>
            <a:r>
              <a:rPr lang="zh-CN" altLang="en-US"/>
              <a:t> </a:t>
            </a:r>
          </a:p>
        </p:txBody>
      </p:sp>
      <p:sp>
        <p:nvSpPr>
          <p:cNvPr id="27651" name="Rectangle 3">
            <a:extLst>
              <a:ext uri="{FF2B5EF4-FFF2-40B4-BE49-F238E27FC236}">
                <a16:creationId xmlns:a16="http://schemas.microsoft.com/office/drawing/2014/main" id="{4217FB16-E35A-7AC4-A581-8E634FFB4344}"/>
              </a:ext>
            </a:extLst>
          </p:cNvPr>
          <p:cNvSpPr>
            <a:spLocks noGrp="1" noChangeArrowheads="1"/>
          </p:cNvSpPr>
          <p:nvPr>
            <p:ph type="body" idx="1"/>
          </p:nvPr>
        </p:nvSpPr>
        <p:spPr/>
        <p:txBody>
          <a:bodyPr/>
          <a:lstStyle/>
          <a:p>
            <a:pPr marL="812800" indent="-812800" eaLnBrk="1" hangingPunct="1"/>
            <a:r>
              <a:rPr lang="zh-CN" altLang="en-US"/>
              <a:t>认识需求</a:t>
            </a:r>
          </a:p>
          <a:p>
            <a:pPr marL="812800" indent="-812800" eaLnBrk="1" hangingPunct="1"/>
            <a:r>
              <a:rPr lang="zh-CN" altLang="en-US"/>
              <a:t>收集信息</a:t>
            </a:r>
          </a:p>
          <a:p>
            <a:pPr marL="812800" indent="-812800" eaLnBrk="1" hangingPunct="1"/>
            <a:r>
              <a:rPr lang="zh-CN" altLang="en-US"/>
              <a:t>评估选择</a:t>
            </a:r>
          </a:p>
          <a:p>
            <a:pPr marL="812800" indent="-812800" eaLnBrk="1" hangingPunct="1"/>
            <a:r>
              <a:rPr lang="zh-CN" altLang="en-US"/>
              <a:t>投保决策</a:t>
            </a:r>
          </a:p>
          <a:p>
            <a:pPr marL="812800" indent="-812800" eaLnBrk="1" hangingPunct="1"/>
            <a:r>
              <a:rPr lang="zh-CN" altLang="en-US"/>
              <a:t>签订合同</a:t>
            </a:r>
          </a:p>
          <a:p>
            <a:pPr marL="812800" indent="-812800" eaLnBrk="1" hangingPunct="1"/>
            <a:r>
              <a:rPr lang="zh-CN" altLang="en-US"/>
              <a:t>保后评价 </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a:extLst>
              <a:ext uri="{FF2B5EF4-FFF2-40B4-BE49-F238E27FC236}">
                <a16:creationId xmlns:a16="http://schemas.microsoft.com/office/drawing/2014/main" id="{236BC50D-0E63-1ABB-77B8-ACA8EC45DBEA}"/>
              </a:ext>
            </a:extLst>
          </p:cNvPr>
          <p:cNvSpPr>
            <a:spLocks noGrp="1" noChangeArrowheads="1"/>
          </p:cNvSpPr>
          <p:nvPr>
            <p:ph type="title"/>
          </p:nvPr>
        </p:nvSpPr>
        <p:spPr/>
        <p:txBody>
          <a:bodyPr/>
          <a:lstStyle/>
          <a:p>
            <a:pPr eaLnBrk="1" hangingPunct="1"/>
            <a:r>
              <a:rPr lang="zh-CN" altLang="en-US"/>
              <a:t>一、</a:t>
            </a:r>
            <a:r>
              <a:rPr lang="zh-CN" altLang="en-US" b="1"/>
              <a:t>保险需求的含义</a:t>
            </a:r>
            <a:r>
              <a:rPr lang="zh-CN" altLang="en-US"/>
              <a:t> </a:t>
            </a:r>
          </a:p>
        </p:txBody>
      </p:sp>
      <p:sp>
        <p:nvSpPr>
          <p:cNvPr id="4099" name="Rectangle 3">
            <a:extLst>
              <a:ext uri="{FF2B5EF4-FFF2-40B4-BE49-F238E27FC236}">
                <a16:creationId xmlns:a16="http://schemas.microsoft.com/office/drawing/2014/main" id="{0ACCE829-611B-0210-D107-80C1233A8FFC}"/>
              </a:ext>
            </a:extLst>
          </p:cNvPr>
          <p:cNvSpPr>
            <a:spLocks noGrp="1" noChangeArrowheads="1"/>
          </p:cNvSpPr>
          <p:nvPr>
            <p:ph type="body" idx="1"/>
          </p:nvPr>
        </p:nvSpPr>
        <p:spPr/>
        <p:txBody>
          <a:bodyPr/>
          <a:lstStyle/>
          <a:p>
            <a:pPr eaLnBrk="1" hangingPunct="1">
              <a:lnSpc>
                <a:spcPct val="90000"/>
              </a:lnSpc>
            </a:pPr>
            <a:r>
              <a:rPr lang="zh-CN" altLang="en-US" sz="2400"/>
              <a:t>需求的含义包括两个方面：有需要；有能力实现</a:t>
            </a:r>
          </a:p>
          <a:p>
            <a:pPr eaLnBrk="1" hangingPunct="1">
              <a:lnSpc>
                <a:spcPct val="90000"/>
              </a:lnSpc>
            </a:pPr>
            <a:r>
              <a:rPr lang="zh-CN" altLang="en-US" sz="2400"/>
              <a:t>马斯洛需求层次理论</a:t>
            </a:r>
          </a:p>
          <a:p>
            <a:pPr lvl="1" eaLnBrk="1" hangingPunct="1">
              <a:lnSpc>
                <a:spcPct val="90000"/>
              </a:lnSpc>
            </a:pPr>
            <a:r>
              <a:rPr lang="zh-CN" altLang="en-US" sz="2000"/>
              <a:t>强调两个基本论点</a:t>
            </a:r>
            <a:r>
              <a:rPr lang="en-US" altLang="zh-CN" sz="2000"/>
              <a:t>:</a:t>
            </a:r>
          </a:p>
          <a:p>
            <a:pPr lvl="2" eaLnBrk="1" hangingPunct="1">
              <a:lnSpc>
                <a:spcPct val="90000"/>
              </a:lnSpc>
            </a:pPr>
            <a:r>
              <a:rPr lang="zh-CN" altLang="en-US" sz="1800"/>
              <a:t>人是有需求的动物，其需求取决于他所得到的东西，只有尚未满足的需求才能影响行为；</a:t>
            </a:r>
          </a:p>
          <a:p>
            <a:pPr lvl="2" eaLnBrk="1" hangingPunct="1">
              <a:lnSpc>
                <a:spcPct val="90000"/>
              </a:lnSpc>
            </a:pPr>
            <a:r>
              <a:rPr lang="zh-CN" altLang="en-US" sz="1800"/>
              <a:t>人的需求都有其轻重层次，一旦某种需求得到满足，又会出现另一种需要满足的需求。</a:t>
            </a:r>
          </a:p>
          <a:p>
            <a:pPr lvl="1" eaLnBrk="1" hangingPunct="1">
              <a:lnSpc>
                <a:spcPct val="90000"/>
              </a:lnSpc>
            </a:pPr>
            <a:r>
              <a:rPr lang="zh-CN" altLang="en-US" sz="2000"/>
              <a:t>人的需要分为五个层次：生理需要、安全需要、归属和爱的需要、尊重的需要、自我实现的需要。 </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E2D468C8-FC6E-5EDF-5679-54C7D0265B4D}"/>
              </a:ext>
            </a:extLst>
          </p:cNvPr>
          <p:cNvSpPr>
            <a:spLocks noGrp="1" noChangeArrowheads="1"/>
          </p:cNvSpPr>
          <p:nvPr>
            <p:ph type="title"/>
          </p:nvPr>
        </p:nvSpPr>
        <p:spPr/>
        <p:txBody>
          <a:bodyPr/>
          <a:lstStyle/>
          <a:p>
            <a:pPr eaLnBrk="1" hangingPunct="1"/>
            <a:r>
              <a:rPr lang="zh-CN" altLang="en-US"/>
              <a:t>一、</a:t>
            </a:r>
            <a:r>
              <a:rPr lang="zh-CN" altLang="en-US" b="1"/>
              <a:t>保险需求的含义</a:t>
            </a:r>
            <a:r>
              <a:rPr lang="zh-CN" altLang="en-US"/>
              <a:t> </a:t>
            </a:r>
          </a:p>
        </p:txBody>
      </p:sp>
      <p:sp>
        <p:nvSpPr>
          <p:cNvPr id="5123" name="Rectangle 3">
            <a:extLst>
              <a:ext uri="{FF2B5EF4-FFF2-40B4-BE49-F238E27FC236}">
                <a16:creationId xmlns:a16="http://schemas.microsoft.com/office/drawing/2014/main" id="{2BA4B62F-016E-D495-CCB8-C34EA9BE6827}"/>
              </a:ext>
            </a:extLst>
          </p:cNvPr>
          <p:cNvSpPr>
            <a:spLocks noGrp="1" noChangeArrowheads="1"/>
          </p:cNvSpPr>
          <p:nvPr>
            <p:ph type="body" idx="1"/>
          </p:nvPr>
        </p:nvSpPr>
        <p:spPr/>
        <p:txBody>
          <a:bodyPr/>
          <a:lstStyle/>
          <a:p>
            <a:pPr eaLnBrk="1" hangingPunct="1">
              <a:lnSpc>
                <a:spcPct val="90000"/>
              </a:lnSpc>
            </a:pPr>
            <a:r>
              <a:rPr lang="zh-CN" altLang="en-US" sz="2400"/>
              <a:t>保险需求是安全需求的延伸。但并非所有的安全需求都可以转化为对保险的需求。</a:t>
            </a:r>
          </a:p>
          <a:p>
            <a:pPr eaLnBrk="1" hangingPunct="1">
              <a:lnSpc>
                <a:spcPct val="90000"/>
              </a:lnSpc>
            </a:pPr>
            <a:r>
              <a:rPr lang="zh-CN" altLang="en-US" sz="2400"/>
              <a:t>只有在满足了生理需求，并且有了一定的收入以后，人们才会考虑满足自己的安全需要，才会有能力购买保险。 </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a:extLst>
              <a:ext uri="{FF2B5EF4-FFF2-40B4-BE49-F238E27FC236}">
                <a16:creationId xmlns:a16="http://schemas.microsoft.com/office/drawing/2014/main" id="{9A8BE282-D7E6-8291-1610-9321D074A10A}"/>
              </a:ext>
            </a:extLst>
          </p:cNvPr>
          <p:cNvSpPr>
            <a:spLocks noGrp="1" noChangeArrowheads="1"/>
          </p:cNvSpPr>
          <p:nvPr>
            <p:ph type="title"/>
          </p:nvPr>
        </p:nvSpPr>
        <p:spPr/>
        <p:txBody>
          <a:bodyPr/>
          <a:lstStyle/>
          <a:p>
            <a:pPr eaLnBrk="1" hangingPunct="1"/>
            <a:r>
              <a:rPr lang="zh-CN" altLang="en-US"/>
              <a:t>二、</a:t>
            </a:r>
            <a:r>
              <a:rPr lang="zh-CN" altLang="en-US" b="1"/>
              <a:t>保险需求的特征</a:t>
            </a:r>
            <a:r>
              <a:rPr lang="zh-CN" altLang="en-US"/>
              <a:t> </a:t>
            </a:r>
          </a:p>
        </p:txBody>
      </p:sp>
      <p:sp>
        <p:nvSpPr>
          <p:cNvPr id="6147" name="Rectangle 3">
            <a:extLst>
              <a:ext uri="{FF2B5EF4-FFF2-40B4-BE49-F238E27FC236}">
                <a16:creationId xmlns:a16="http://schemas.microsoft.com/office/drawing/2014/main" id="{1DA74E77-41BD-CF45-A56C-7BD2CDBFBAB9}"/>
              </a:ext>
            </a:extLst>
          </p:cNvPr>
          <p:cNvSpPr>
            <a:spLocks noGrp="1" noChangeArrowheads="1"/>
          </p:cNvSpPr>
          <p:nvPr>
            <p:ph type="body" idx="1"/>
          </p:nvPr>
        </p:nvSpPr>
        <p:spPr/>
        <p:txBody>
          <a:bodyPr/>
          <a:lstStyle/>
          <a:p>
            <a:pPr marL="812800" indent="-812800" eaLnBrk="1" hangingPunct="1"/>
            <a:r>
              <a:rPr lang="zh-CN" altLang="en-US"/>
              <a:t>保险需求是客观存在的</a:t>
            </a:r>
          </a:p>
          <a:p>
            <a:pPr marL="812800" indent="-812800" eaLnBrk="1" hangingPunct="1"/>
            <a:r>
              <a:rPr lang="zh-CN" altLang="en-US"/>
              <a:t>保险需求的非渴求性</a:t>
            </a:r>
          </a:p>
          <a:p>
            <a:pPr marL="812800" indent="-812800" eaLnBrk="1" hangingPunct="1"/>
            <a:r>
              <a:rPr lang="zh-CN" altLang="en-US"/>
              <a:t>保险需求的避讳性</a:t>
            </a:r>
          </a:p>
          <a:p>
            <a:pPr marL="812800" indent="-812800" eaLnBrk="1" hangingPunct="1"/>
            <a:r>
              <a:rPr lang="zh-CN" altLang="en-US"/>
              <a:t>保险需求的差异性</a:t>
            </a:r>
          </a:p>
          <a:p>
            <a:pPr marL="812800" indent="-812800" eaLnBrk="1" hangingPunct="1"/>
            <a:r>
              <a:rPr lang="zh-CN" altLang="en-US"/>
              <a:t>保险需求的高弹性</a:t>
            </a:r>
            <a:r>
              <a:rPr lang="zh-CN" altLang="en-US" sz="2800"/>
              <a:t> </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4">
            <a:extLst>
              <a:ext uri="{FF2B5EF4-FFF2-40B4-BE49-F238E27FC236}">
                <a16:creationId xmlns:a16="http://schemas.microsoft.com/office/drawing/2014/main" id="{38BF9A40-E0D1-2F87-A12D-42E2E0F281FD}"/>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第二节</a:t>
            </a:r>
          </a:p>
        </p:txBody>
      </p:sp>
      <p:sp>
        <p:nvSpPr>
          <p:cNvPr id="7171" name="Rectangle 5">
            <a:extLst>
              <a:ext uri="{FF2B5EF4-FFF2-40B4-BE49-F238E27FC236}">
                <a16:creationId xmlns:a16="http://schemas.microsoft.com/office/drawing/2014/main" id="{18C1300A-B749-A7E6-B001-2F931B2D2E35}"/>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个人保险需求及影响因素 </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44">
            <a:extLst>
              <a:ext uri="{FF2B5EF4-FFF2-40B4-BE49-F238E27FC236}">
                <a16:creationId xmlns:a16="http://schemas.microsoft.com/office/drawing/2014/main" id="{CA04497B-0234-8C6B-65A1-29517D1D59B7}"/>
              </a:ext>
            </a:extLst>
          </p:cNvPr>
          <p:cNvSpPr>
            <a:spLocks noChangeArrowheads="1"/>
          </p:cNvSpPr>
          <p:nvPr/>
        </p:nvSpPr>
        <p:spPr bwMode="auto">
          <a:xfrm>
            <a:off x="1866900" y="838200"/>
            <a:ext cx="135255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a:defRPr>
                <a:solidFill>
                  <a:schemeClr val="tx1"/>
                </a:solidFill>
                <a:latin typeface="Arial" panose="020B0604020202020204" pitchFamily="34" charset="0"/>
                <a:ea typeface="宋体" panose="02010600030101010101" pitchFamily="2" charset="-122"/>
              </a:defRPr>
            </a:lvl1pPr>
            <a:lvl2pPr marL="742950" indent="-285750">
              <a:defRPr>
                <a:solidFill>
                  <a:schemeClr val="tx1"/>
                </a:solidFill>
                <a:latin typeface="Arial" panose="020B0604020202020204" pitchFamily="34" charset="0"/>
                <a:ea typeface="宋体" panose="02010600030101010101" pitchFamily="2" charset="-122"/>
              </a:defRPr>
            </a:lvl2pPr>
            <a:lvl3pPr marL="1143000" indent="-228600">
              <a:defRPr>
                <a:solidFill>
                  <a:schemeClr val="tx1"/>
                </a:solidFill>
                <a:latin typeface="Arial" panose="020B0604020202020204" pitchFamily="34" charset="0"/>
                <a:ea typeface="宋体" panose="02010600030101010101" pitchFamily="2" charset="-122"/>
              </a:defRPr>
            </a:lvl3pPr>
            <a:lvl4pPr marL="1600200" indent="-228600">
              <a:defRPr>
                <a:solidFill>
                  <a:schemeClr val="tx1"/>
                </a:solidFill>
                <a:latin typeface="Arial" panose="020B0604020202020204" pitchFamily="34" charset="0"/>
                <a:ea typeface="宋体" panose="02010600030101010101" pitchFamily="2" charset="-122"/>
              </a:defRPr>
            </a:lvl4pPr>
            <a:lvl5pPr marL="2057400" indent="-228600">
              <a:defRPr>
                <a:solidFill>
                  <a:schemeClr val="tx1"/>
                </a:solidFill>
                <a:latin typeface="Arial" panose="020B0604020202020204" pitchFamily="34" charset="0"/>
                <a:ea typeface="宋体" panose="02010600030101010101" pitchFamily="2" charset="-122"/>
              </a:defRPr>
            </a:lvl5pPr>
            <a:lvl6pPr marL="25146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6pPr>
            <a:lvl7pPr marL="29718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7pPr>
            <a:lvl8pPr marL="34290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8pPr>
            <a:lvl9pPr marL="3886200" indent="-228600" eaLnBrk="0" fontAlgn="base" hangingPunct="0">
              <a:spcBef>
                <a:spcPct val="0"/>
              </a:spcBef>
              <a:spcAft>
                <a:spcPct val="0"/>
              </a:spcAft>
              <a:defRPr>
                <a:solidFill>
                  <a:schemeClr val="tx1"/>
                </a:solidFill>
                <a:latin typeface="Arial" panose="020B0604020202020204" pitchFamily="34" charset="0"/>
                <a:ea typeface="宋体" panose="02010600030101010101" pitchFamily="2" charset="-122"/>
              </a:defRPr>
            </a:lvl9pPr>
          </a:lstStyle>
          <a:p>
            <a:pPr eaLnBrk="1" hangingPunct="1"/>
            <a:endParaRPr lang="zh-CN" altLang="en-US"/>
          </a:p>
        </p:txBody>
      </p:sp>
      <p:graphicFrame>
        <p:nvGraphicFramePr>
          <p:cNvPr id="9599" name="Group 383">
            <a:extLst>
              <a:ext uri="{FF2B5EF4-FFF2-40B4-BE49-F238E27FC236}">
                <a16:creationId xmlns:a16="http://schemas.microsoft.com/office/drawing/2014/main" id="{FC962698-E5D3-0AE2-2513-32520264FE8F}"/>
              </a:ext>
            </a:extLst>
          </p:cNvPr>
          <p:cNvGraphicFramePr>
            <a:graphicFrameLocks noGrp="1"/>
          </p:cNvGraphicFramePr>
          <p:nvPr/>
        </p:nvGraphicFramePr>
        <p:xfrm>
          <a:off x="430213" y="1052513"/>
          <a:ext cx="8281987" cy="4402137"/>
        </p:xfrm>
        <a:graphic>
          <a:graphicData uri="http://schemas.openxmlformats.org/drawingml/2006/table">
            <a:tbl>
              <a:tblPr/>
              <a:tblGrid>
                <a:gridCol w="2070100">
                  <a:extLst>
                    <a:ext uri="{9D8B030D-6E8A-4147-A177-3AD203B41FA5}">
                      <a16:colId xmlns:a16="http://schemas.microsoft.com/office/drawing/2014/main" val="20000"/>
                    </a:ext>
                  </a:extLst>
                </a:gridCol>
                <a:gridCol w="2071687">
                  <a:extLst>
                    <a:ext uri="{9D8B030D-6E8A-4147-A177-3AD203B41FA5}">
                      <a16:colId xmlns:a16="http://schemas.microsoft.com/office/drawing/2014/main" val="20001"/>
                    </a:ext>
                  </a:extLst>
                </a:gridCol>
                <a:gridCol w="2070100">
                  <a:extLst>
                    <a:ext uri="{9D8B030D-6E8A-4147-A177-3AD203B41FA5}">
                      <a16:colId xmlns:a16="http://schemas.microsoft.com/office/drawing/2014/main" val="20002"/>
                    </a:ext>
                  </a:extLst>
                </a:gridCol>
                <a:gridCol w="2070100">
                  <a:extLst>
                    <a:ext uri="{9D8B030D-6E8A-4147-A177-3AD203B41FA5}">
                      <a16:colId xmlns:a16="http://schemas.microsoft.com/office/drawing/2014/main" val="20003"/>
                    </a:ext>
                  </a:extLst>
                </a:gridCol>
              </a:tblGrid>
              <a:tr h="410698">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9525" cap="flat" cmpd="sng" algn="ctr">
                      <a:solidFill>
                        <a:srgbClr val="000000"/>
                      </a:solidFill>
                      <a:prstDash val="solid"/>
                      <a:round/>
                      <a:headEnd type="none" w="med" len="med"/>
                      <a:tailEnd type="none" w="med" len="med"/>
                    </a:lnL>
                    <a:lnR w="12700" cap="flat" cmpd="sng" algn="ctr">
                      <a:solidFill>
                        <a:schemeClr val="bg1"/>
                      </a:solidFill>
                      <a:prstDash val="solid"/>
                      <a:round/>
                      <a:headEnd type="none" w="med" len="med"/>
                      <a:tailEnd type="none" w="med" len="med"/>
                    </a:lnR>
                    <a:lnT w="9525" cap="flat" cmpd="sng" algn="ctr">
                      <a:solidFill>
                        <a:srgbClr val="000000"/>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9525" cap="flat" cmpd="sng" algn="ctr">
                      <a:solidFill>
                        <a:srgbClr val="000000"/>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文化因素</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9525"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384652">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9525" cap="flat" cmpd="sng" algn="ctr">
                      <a:solidFill>
                        <a:srgbClr val="000000"/>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chemeClr val="bg1"/>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i="0" u="none" strike="noStrike" cap="none" normalizeH="0" baseline="0" dirty="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社会因素</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文化和亚文化</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9525" cap="flat" cmpd="sng" algn="ctr">
                      <a:solidFill>
                        <a:srgbClr val="000000"/>
                      </a:solidFill>
                      <a:prstDash val="solid"/>
                      <a:round/>
                      <a:headEnd type="none" w="med" len="med"/>
                      <a:tailEnd type="none" w="med" len="med"/>
                    </a:lnT>
                    <a:lnB>
                      <a:noFill/>
                    </a:lnB>
                    <a:lnTlToBr>
                      <a:noFill/>
                    </a:lnTlToBr>
                    <a:lnBlToTr>
                      <a:noFill/>
                    </a:lnBlToTr>
                    <a:noFill/>
                  </a:tcPr>
                </a:tc>
                <a:extLst>
                  <a:ext uri="{0D108BD9-81ED-4DB2-BD59-A6C34878D82A}">
                    <a16:rowId xmlns:a16="http://schemas.microsoft.com/office/drawing/2014/main" val="10001"/>
                  </a:ext>
                </a:extLst>
              </a:tr>
              <a:tr h="384652">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9525"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心理因素</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dirty="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经济发展水平</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extLst>
                  <a:ext uri="{0D108BD9-81ED-4DB2-BD59-A6C34878D82A}">
                    <a16:rowId xmlns:a16="http://schemas.microsoft.com/office/drawing/2014/main" val="10002"/>
                  </a:ext>
                </a:extLst>
              </a:tr>
              <a:tr h="442419">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1" i="0" u="none" strike="noStrike" cap="none" normalizeH="0" baseline="0" dirty="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个人因素</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dirty="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动机</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extLst>
                  <a:ext uri="{0D108BD9-81ED-4DB2-BD59-A6C34878D82A}">
                    <a16:rowId xmlns:a16="http://schemas.microsoft.com/office/drawing/2014/main" val="10003"/>
                  </a:ext>
                </a:extLst>
              </a:tr>
              <a:tr h="384652">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人口因素</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认知</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dirty="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家庭影响</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extLst>
                  <a:ext uri="{0D108BD9-81ED-4DB2-BD59-A6C34878D82A}">
                    <a16:rowId xmlns:a16="http://schemas.microsoft.com/office/drawing/2014/main" val="10004"/>
                  </a:ext>
                </a:extLst>
              </a:tr>
              <a:tr h="384652">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形势因素</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学习</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extLst>
                  <a:ext uri="{0D108BD9-81ED-4DB2-BD59-A6C34878D82A}">
                    <a16:rowId xmlns:a16="http://schemas.microsoft.com/office/drawing/2014/main" val="10005"/>
                  </a:ext>
                </a:extLst>
              </a:tr>
              <a:tr h="384652">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角色和地位</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态度</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参考群体</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extLst>
                  <a:ext uri="{0D108BD9-81ED-4DB2-BD59-A6C34878D82A}">
                    <a16:rowId xmlns:a16="http://schemas.microsoft.com/office/drawing/2014/main" val="10006"/>
                  </a:ext>
                </a:extLst>
              </a:tr>
              <a:tr h="439079">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生活方式</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价值观念</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extLst>
                  <a:ext uri="{0D108BD9-81ED-4DB2-BD59-A6C34878D82A}">
                    <a16:rowId xmlns:a16="http://schemas.microsoft.com/office/drawing/2014/main" val="10007"/>
                  </a:ext>
                </a:extLst>
              </a:tr>
              <a:tr h="384652">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zh-CN" altLang="zh-CN"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个性与自我观念</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替代品的影响</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chemeClr val="tx1"/>
                      </a:solidFill>
                      <a:prstDash val="solid"/>
                      <a:round/>
                      <a:headEnd type="none" w="med" len="med"/>
                      <a:tailEnd type="none" w="med" len="med"/>
                    </a:lnB>
                    <a:lnTlToBr>
                      <a:noFill/>
                    </a:lnTlToBr>
                    <a:lnBlToTr>
                      <a:noFill/>
                    </a:lnBlToTr>
                    <a:noFill/>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dirty="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社会阶层</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8"/>
                  </a:ext>
                </a:extLst>
              </a:tr>
              <a:tr h="417374">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zh-CN" altLang="en-US" sz="1800" b="1"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直接</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cap="flat">
                      <a:noFill/>
                    </a:lnL>
                    <a:lnR>
                      <a:noFill/>
                    </a:lnR>
                    <a:lnT w="12700" cap="flat" cmpd="sng" algn="ctr">
                      <a:solidFill>
                        <a:schemeClr val="tx1"/>
                      </a:solidFill>
                      <a:prstDash val="solid"/>
                      <a:round/>
                      <a:headEnd type="none" w="med" len="med"/>
                      <a:tailEnd type="none" w="med" len="med"/>
                    </a:lnT>
                    <a:lnB>
                      <a:noFill/>
                    </a:lnB>
                    <a:lnTlToBr>
                      <a:noFill/>
                    </a:lnTlToBr>
                    <a:lnBlToTr>
                      <a:noFill/>
                    </a:lnBlToTr>
                    <a:noFill/>
                  </a:tcPr>
                </a:tc>
                <a:tc gridSpan="2">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影响消费者购买决策的直接性</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a:noFill/>
                    </a:lnL>
                    <a:lnR>
                      <a:noFill/>
                    </a:lnR>
                    <a:lnT w="12700" cap="flat" cmpd="sng" algn="ctr">
                      <a:solidFill>
                        <a:schemeClr val="tx1"/>
                      </a:solidFill>
                      <a:prstDash val="solid"/>
                      <a:round/>
                      <a:headEnd type="none" w="med" len="med"/>
                      <a:tailEnd type="none" w="med" len="med"/>
                    </a:lnT>
                    <a:lnB>
                      <a:noFill/>
                    </a:lnB>
                    <a:lnTlToBr>
                      <a:noFill/>
                    </a:lnTlToBr>
                    <a:lnBlToTr>
                      <a:noFill/>
                    </a:lnBlToTr>
                    <a:noFill/>
                  </a:tcPr>
                </a:tc>
                <a:tc hMerge="1">
                  <a:txBody>
                    <a:bodyPr/>
                    <a:lstStyle/>
                    <a:p>
                      <a:endParaRPr lang="zh-CN" altLang="en-US"/>
                    </a:p>
                  </a:txBody>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间接</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a:noFill/>
                    </a:lnL>
                    <a:lnR cap="flat">
                      <a:noFill/>
                    </a:lnR>
                    <a:lnT w="12700" cap="flat" cmpd="sng" algn="ctr">
                      <a:solidFill>
                        <a:schemeClr val="tx1"/>
                      </a:solidFill>
                      <a:prstDash val="solid"/>
                      <a:round/>
                      <a:headEnd type="none" w="med" len="med"/>
                      <a:tailEnd type="none" w="med" len="med"/>
                    </a:lnT>
                    <a:lnB>
                      <a:noFill/>
                    </a:lnB>
                    <a:lnTlToBr>
                      <a:noFill/>
                    </a:lnTlToBr>
                    <a:lnBlToTr>
                      <a:noFill/>
                    </a:lnBlToTr>
                    <a:noFill/>
                  </a:tcPr>
                </a:tc>
                <a:extLst>
                  <a:ext uri="{0D108BD9-81ED-4DB2-BD59-A6C34878D82A}">
                    <a16:rowId xmlns:a16="http://schemas.microsoft.com/office/drawing/2014/main" val="10009"/>
                  </a:ext>
                </a:extLst>
              </a:tr>
              <a:tr h="384652">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zh-CN" altLang="en-US" sz="1800" b="1"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易识别</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cap="flat">
                      <a:noFill/>
                    </a:lnL>
                    <a:lnR>
                      <a:noFill/>
                    </a:lnR>
                    <a:lnT>
                      <a:noFill/>
                    </a:lnT>
                    <a:lnB cap="flat">
                      <a:noFill/>
                    </a:lnB>
                    <a:lnTlToBr>
                      <a:noFill/>
                    </a:lnTlToBr>
                    <a:lnBlToTr>
                      <a:noFill/>
                    </a:lnBlToTr>
                    <a:noFill/>
                  </a:tcPr>
                </a:tc>
                <a:tc gridSpan="2">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对市场营销者而言的识别性</a:t>
                      </a:r>
                      <a:endParaRPr kumimoji="0" lang="zh-CN" altLang="en-US" sz="1800" b="0" i="0" u="none" strike="noStrike" cap="none" normalizeH="0" baseline="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a:noFill/>
                    </a:lnL>
                    <a:lnR>
                      <a:noFill/>
                    </a:lnR>
                    <a:lnT>
                      <a:noFill/>
                    </a:lnT>
                    <a:lnB cap="flat">
                      <a:noFill/>
                    </a:lnB>
                    <a:lnTlToBr>
                      <a:noFill/>
                    </a:lnTlToBr>
                    <a:lnBlToTr>
                      <a:noFill/>
                    </a:lnBlToTr>
                    <a:noFill/>
                  </a:tcPr>
                </a:tc>
                <a:tc hMerge="1">
                  <a:txBody>
                    <a:bodyPr/>
                    <a:lstStyle/>
                    <a:p>
                      <a:endParaRPr lang="zh-CN" altLang="en-US"/>
                    </a:p>
                  </a:txBody>
                  <a:tcPr/>
                </a:tc>
                <a:tc>
                  <a:txBody>
                    <a:bodyPr/>
                    <a:lstStyle>
                      <a:lvl1pPr>
                        <a:spcBef>
                          <a:spcPct val="20000"/>
                        </a:spcBef>
                        <a:defRPr sz="2800">
                          <a:solidFill>
                            <a:schemeClr val="tx1"/>
                          </a:solidFill>
                          <a:latin typeface="Arial" panose="020B0604020202020204" pitchFamily="34" charset="0"/>
                          <a:ea typeface="宋体" panose="02010600030101010101" pitchFamily="2" charset="-122"/>
                        </a:defRPr>
                      </a:lvl1pPr>
                      <a:lvl2pPr>
                        <a:spcBef>
                          <a:spcPct val="20000"/>
                        </a:spcBef>
                        <a:defRPr sz="2400">
                          <a:solidFill>
                            <a:schemeClr val="tx1"/>
                          </a:solidFill>
                          <a:latin typeface="Arial" panose="020B0604020202020204" pitchFamily="34" charset="0"/>
                          <a:ea typeface="宋体" panose="02010600030101010101" pitchFamily="2" charset="-122"/>
                        </a:defRPr>
                      </a:lvl2pPr>
                      <a:lvl3pPr>
                        <a:spcBef>
                          <a:spcPct val="20000"/>
                        </a:spcBef>
                        <a:defRPr sz="2000">
                          <a:solidFill>
                            <a:schemeClr val="tx1"/>
                          </a:solidFill>
                          <a:latin typeface="Arial" panose="020B0604020202020204" pitchFamily="34" charset="0"/>
                          <a:ea typeface="宋体" panose="02010600030101010101" pitchFamily="2" charset="-122"/>
                        </a:defRPr>
                      </a:lvl3pPr>
                      <a:lvl4pPr>
                        <a:spcBef>
                          <a:spcPct val="20000"/>
                        </a:spcBef>
                        <a:defRPr>
                          <a:solidFill>
                            <a:schemeClr val="tx1"/>
                          </a:solidFill>
                          <a:latin typeface="Arial" panose="020B0604020202020204" pitchFamily="34" charset="0"/>
                          <a:ea typeface="宋体" panose="02010600030101010101" pitchFamily="2" charset="-122"/>
                        </a:defRPr>
                      </a:lvl4pPr>
                      <a:lvl5pPr>
                        <a:spcBef>
                          <a:spcPct val="20000"/>
                        </a:spcBef>
                        <a:defRPr>
                          <a:solidFill>
                            <a:schemeClr val="tx1"/>
                          </a:solidFill>
                          <a:latin typeface="Arial" panose="020B0604020202020204" pitchFamily="34" charset="0"/>
                          <a:ea typeface="宋体" panose="02010600030101010101" pitchFamily="2" charset="-122"/>
                        </a:defRPr>
                      </a:lvl5pPr>
                      <a:lvl6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6pPr>
                      <a:lvl7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7pPr>
                      <a:lvl8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8pPr>
                      <a:lvl9pPr fontAlgn="base">
                        <a:spcBef>
                          <a:spcPct val="20000"/>
                        </a:spcBef>
                        <a:spcAft>
                          <a:spcPct val="0"/>
                        </a:spcAft>
                        <a:defRPr>
                          <a:solidFill>
                            <a:schemeClr val="tx1"/>
                          </a:solidFill>
                          <a:latin typeface="Arial" panose="020B0604020202020204" pitchFamily="34" charset="0"/>
                          <a:ea typeface="宋体" panose="02010600030101010101" pitchFamily="2" charset="-122"/>
                        </a:defRPr>
                      </a:lvl9p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zh-CN" altLang="en-US" sz="1800" b="0" i="0" u="none" strike="noStrike" cap="none" normalizeH="0" baseline="0" dirty="0">
                          <a:ln>
                            <a:noFill/>
                          </a:ln>
                          <a:solidFill>
                            <a:schemeClr val="tx1"/>
                          </a:solidFill>
                          <a:effectLst/>
                          <a:latin typeface="宋体" panose="02010600030101010101" pitchFamily="2" charset="-122"/>
                          <a:ea typeface="宋体" panose="02010600030101010101" pitchFamily="2" charset="-122"/>
                          <a:cs typeface="Times New Roman" panose="02020603050405020304" pitchFamily="18" charset="0"/>
                        </a:rPr>
                        <a:t>难识别</a:t>
                      </a:r>
                      <a:endParaRPr kumimoji="0" lang="zh-CN" altLang="en-US" sz="1800" b="0" i="0" u="none" strike="noStrike" cap="none" normalizeH="0" baseline="0" dirty="0">
                        <a:ln>
                          <a:noFill/>
                        </a:ln>
                        <a:solidFill>
                          <a:schemeClr val="tx1"/>
                        </a:solidFill>
                        <a:effectLst/>
                        <a:latin typeface="Arial" panose="020B0604020202020204" pitchFamily="34" charset="0"/>
                        <a:ea typeface="宋体" panose="02010600030101010101" pitchFamily="2" charset="-122"/>
                      </a:endParaRPr>
                    </a:p>
                  </a:txBody>
                  <a:tcPr marT="45726" marB="45726" horzOverflow="overflow">
                    <a:lnL>
                      <a:noFill/>
                    </a:lnL>
                    <a:lnR cap="flat">
                      <a:noFill/>
                    </a:lnR>
                    <a:lnT>
                      <a:noFill/>
                    </a:lnT>
                    <a:lnB cap="flat">
                      <a:noFill/>
                    </a:lnB>
                    <a:lnTlToBr>
                      <a:noFill/>
                    </a:lnTlToBr>
                    <a:lnBlToTr>
                      <a:noFill/>
                    </a:lnBlToTr>
                    <a:noFill/>
                  </a:tcPr>
                </a:tc>
                <a:extLst>
                  <a:ext uri="{0D108BD9-81ED-4DB2-BD59-A6C34878D82A}">
                    <a16:rowId xmlns:a16="http://schemas.microsoft.com/office/drawing/2014/main" val="10010"/>
                  </a:ext>
                </a:extLst>
              </a:tr>
            </a:tbl>
          </a:graphicData>
        </a:graphic>
      </p:graphicFrame>
      <p:sp>
        <p:nvSpPr>
          <p:cNvPr id="8256" name="Line 384">
            <a:extLst>
              <a:ext uri="{FF2B5EF4-FFF2-40B4-BE49-F238E27FC236}">
                <a16:creationId xmlns:a16="http://schemas.microsoft.com/office/drawing/2014/main" id="{F86B501C-D0CE-8E99-AAED-6762FC213147}"/>
              </a:ext>
            </a:extLst>
          </p:cNvPr>
          <p:cNvSpPr>
            <a:spLocks noChangeShapeType="1"/>
          </p:cNvSpPr>
          <p:nvPr/>
        </p:nvSpPr>
        <p:spPr bwMode="auto">
          <a:xfrm>
            <a:off x="2151063" y="5091113"/>
            <a:ext cx="4799012" cy="0"/>
          </a:xfrm>
          <a:prstGeom prst="line">
            <a:avLst/>
          </a:prstGeom>
          <a:noFill/>
          <a:ln w="9525">
            <a:solidFill>
              <a:srgbClr val="000000"/>
            </a:solidFill>
            <a:round/>
            <a:headEnd type="triangle" w="med" len="med"/>
            <a:tailEnd type="triangle" w="med" len="med"/>
          </a:ln>
          <a:extLst>
            <a:ext uri="{909E8E84-426E-40DD-AFC4-6F175D3DCCD1}">
              <a14:hiddenFill xmlns:a14="http://schemas.microsoft.com/office/drawing/2010/main">
                <a:noFill/>
              </a14:hiddenFill>
            </a:ext>
          </a:extLst>
        </p:spPr>
        <p:txBody>
          <a:bodyPr/>
          <a:lstStyle/>
          <a:p>
            <a:endParaRPr lang="zh-CN" altLang="en-US"/>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a:extLst>
              <a:ext uri="{FF2B5EF4-FFF2-40B4-BE49-F238E27FC236}">
                <a16:creationId xmlns:a16="http://schemas.microsoft.com/office/drawing/2014/main" id="{DFABBBB1-EBCA-3812-F906-177BA070C451}"/>
              </a:ext>
            </a:extLst>
          </p:cNvPr>
          <p:cNvSpPr>
            <a:spLocks noGrp="1" noChangeArrowheads="1"/>
          </p:cNvSpPr>
          <p:nvPr>
            <p:ph type="title"/>
          </p:nvPr>
        </p:nvSpPr>
        <p:spPr/>
        <p:txBody>
          <a:bodyPr/>
          <a:lstStyle/>
          <a:p>
            <a:pPr eaLnBrk="1" hangingPunct="1"/>
            <a:r>
              <a:rPr lang="zh-CN" altLang="en-US"/>
              <a:t>一、</a:t>
            </a:r>
            <a:r>
              <a:rPr lang="zh-CN" altLang="en-US" b="1"/>
              <a:t>个人因素</a:t>
            </a:r>
            <a:r>
              <a:rPr lang="zh-CN" altLang="en-US"/>
              <a:t> </a:t>
            </a:r>
          </a:p>
        </p:txBody>
      </p:sp>
      <p:sp>
        <p:nvSpPr>
          <p:cNvPr id="9219" name="Rectangle 3">
            <a:extLst>
              <a:ext uri="{FF2B5EF4-FFF2-40B4-BE49-F238E27FC236}">
                <a16:creationId xmlns:a16="http://schemas.microsoft.com/office/drawing/2014/main" id="{01C8E893-2AA8-F8C0-BD28-67B67854AABE}"/>
              </a:ext>
            </a:extLst>
          </p:cNvPr>
          <p:cNvSpPr>
            <a:spLocks noGrp="1" noChangeArrowheads="1"/>
          </p:cNvSpPr>
          <p:nvPr>
            <p:ph type="body" idx="1"/>
          </p:nvPr>
        </p:nvSpPr>
        <p:spPr/>
        <p:txBody>
          <a:bodyPr/>
          <a:lstStyle/>
          <a:p>
            <a:pPr marL="812800" indent="-812800" eaLnBrk="1" hangingPunct="1">
              <a:lnSpc>
                <a:spcPct val="90000"/>
              </a:lnSpc>
            </a:pPr>
            <a:r>
              <a:rPr lang="zh-CN" altLang="en-US" sz="2800"/>
              <a:t>人口因素：包括人的一些个人特征，如年龄、性别、收入、种族、教育程度、家庭构成、婚姻状况、职业和生命周期阶段等。</a:t>
            </a:r>
          </a:p>
          <a:p>
            <a:pPr marL="812800" indent="-812800" eaLnBrk="1" hangingPunct="1">
              <a:lnSpc>
                <a:spcPct val="90000"/>
              </a:lnSpc>
            </a:pPr>
            <a:r>
              <a:rPr lang="zh-CN" altLang="en-US" sz="2800"/>
              <a:t>形势因素：包括购买决策的重要性、时间压力等。</a:t>
            </a:r>
          </a:p>
          <a:p>
            <a:pPr marL="812800" indent="-812800" eaLnBrk="1" hangingPunct="1">
              <a:lnSpc>
                <a:spcPct val="90000"/>
              </a:lnSpc>
            </a:pPr>
            <a:r>
              <a:rPr lang="zh-CN" altLang="en-US" sz="2800"/>
              <a:t>角色和地位：角色是指处于特定地位的个人应该做出为社会所期待的行为模式。地位是指与群体中的其他成员相对照，个人在社会中所处的位置。不同的角色和地位决定了消费者的投保行为。</a:t>
            </a:r>
            <a:r>
              <a:rPr lang="zh-CN" altLang="en-US" sz="2400"/>
              <a:t> </a:t>
            </a:r>
            <a:r>
              <a:rPr lang="zh-CN" altLang="en-US" sz="2800"/>
              <a:t>  </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a:extLst>
              <a:ext uri="{FF2B5EF4-FFF2-40B4-BE49-F238E27FC236}">
                <a16:creationId xmlns:a16="http://schemas.microsoft.com/office/drawing/2014/main" id="{5E0F5931-B623-0B3D-7E52-1999E298A5C2}"/>
              </a:ext>
            </a:extLst>
          </p:cNvPr>
          <p:cNvSpPr>
            <a:spLocks noGrp="1" noChangeArrowheads="1"/>
          </p:cNvSpPr>
          <p:nvPr>
            <p:ph type="title"/>
          </p:nvPr>
        </p:nvSpPr>
        <p:spPr/>
        <p:txBody>
          <a:bodyPr/>
          <a:lstStyle/>
          <a:p>
            <a:pPr eaLnBrk="1" hangingPunct="1"/>
            <a:r>
              <a:rPr lang="zh-CN" altLang="en-US"/>
              <a:t>二、</a:t>
            </a:r>
            <a:r>
              <a:rPr lang="zh-CN" altLang="en-US" b="1"/>
              <a:t>社会因素</a:t>
            </a:r>
            <a:r>
              <a:rPr lang="zh-CN" altLang="en-US"/>
              <a:t> </a:t>
            </a:r>
          </a:p>
        </p:txBody>
      </p:sp>
      <p:sp>
        <p:nvSpPr>
          <p:cNvPr id="10243" name="Rectangle 3">
            <a:extLst>
              <a:ext uri="{FF2B5EF4-FFF2-40B4-BE49-F238E27FC236}">
                <a16:creationId xmlns:a16="http://schemas.microsoft.com/office/drawing/2014/main" id="{55DC2EB8-7442-36EB-7674-9601751FB8E8}"/>
              </a:ext>
            </a:extLst>
          </p:cNvPr>
          <p:cNvSpPr>
            <a:spLocks noGrp="1" noChangeArrowheads="1"/>
          </p:cNvSpPr>
          <p:nvPr>
            <p:ph type="body" idx="1"/>
          </p:nvPr>
        </p:nvSpPr>
        <p:spPr/>
        <p:txBody>
          <a:bodyPr/>
          <a:lstStyle/>
          <a:p>
            <a:pPr marL="812800" indent="-812800" eaLnBrk="1" hangingPunct="1"/>
            <a:r>
              <a:rPr lang="zh-CN" altLang="en-US" sz="2800"/>
              <a:t>经济发展水平：从两个方面影响着保险需求。</a:t>
            </a:r>
          </a:p>
          <a:p>
            <a:pPr marL="1168400" lvl="1" indent="-711200" eaLnBrk="1" hangingPunct="1"/>
            <a:r>
              <a:rPr lang="zh-CN" altLang="en-US" sz="2400"/>
              <a:t>一方面经济的发展可以创造出许多新的保险需求，</a:t>
            </a:r>
          </a:p>
          <a:p>
            <a:pPr marL="1168400" lvl="1" indent="-711200" eaLnBrk="1" hangingPunct="1"/>
            <a:r>
              <a:rPr lang="zh-CN" altLang="en-US" sz="2400"/>
              <a:t>另一方面，经济的发展可以增加人们的收入，把许多保险需要转化成需求。</a:t>
            </a:r>
          </a:p>
          <a:p>
            <a:pPr marL="812800" indent="-812800" eaLnBrk="1" hangingPunct="1"/>
            <a:r>
              <a:rPr lang="zh-CN" altLang="en-US" sz="2800"/>
              <a:t>文化与亚文化：文化对消费者行为具有深刻的影响，它决定了特定社会中成员可接受或不可接受的行为方式。</a:t>
            </a:r>
          </a:p>
          <a:p>
            <a:pPr marL="1168400" lvl="1" indent="-711200" eaLnBrk="1" hangingPunct="1"/>
            <a:r>
              <a:rPr lang="zh-CN" altLang="en-US" sz="2400"/>
              <a:t>文化对投保人的影响主要表现为人们的投保意识、投保动机等方面的差异。</a:t>
            </a:r>
          </a:p>
        </p:txBody>
      </p:sp>
    </p:spTree>
  </p:cSld>
  <p:clrMapOvr>
    <a:masterClrMapping/>
  </p:clrMapOvr>
</p:sld>
</file>

<file path=ppt/theme/theme1.xml><?xml version="1.0" encoding="utf-8"?>
<a:theme xmlns:a="http://schemas.openxmlformats.org/drawingml/2006/main" name="默认设计模板">
  <a:themeElements>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默认设计模板">
      <a:majorFont>
        <a:latin typeface="Arial"/>
        <a:ea typeface="宋体"/>
        <a:cs typeface=""/>
      </a:majorFont>
      <a:minorFont>
        <a:latin typeface="Arial"/>
        <a:ea typeface="宋体"/>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raClrScheme>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默认设计模板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默认设计模板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默认设计模板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默认设计模板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默认设计模板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默认设计模板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默认设计模板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默认设计模板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默认设计模板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默认设计模板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默认设计模板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423</TotalTime>
  <Words>1723</Words>
  <Application>Microsoft Office PowerPoint</Application>
  <PresentationFormat>全屏显示(4:3)</PresentationFormat>
  <Paragraphs>254</Paragraphs>
  <Slides>26</Slides>
  <Notes>0</Notes>
  <HiddenSlides>0</HiddenSlides>
  <MMClips>0</MMClips>
  <ScaleCrop>false</ScaleCrop>
  <HeadingPairs>
    <vt:vector size="6" baseType="variant">
      <vt:variant>
        <vt:lpstr>已用的字体</vt:lpstr>
      </vt:variant>
      <vt:variant>
        <vt:i4>4</vt:i4>
      </vt:variant>
      <vt:variant>
        <vt:lpstr>主题</vt:lpstr>
      </vt:variant>
      <vt:variant>
        <vt:i4>1</vt:i4>
      </vt:variant>
      <vt:variant>
        <vt:lpstr>幻灯片标题</vt:lpstr>
      </vt:variant>
      <vt:variant>
        <vt:i4>26</vt:i4>
      </vt:variant>
    </vt:vector>
  </HeadingPairs>
  <TitlesOfParts>
    <vt:vector size="31" baseType="lpstr">
      <vt:lpstr>Arial</vt:lpstr>
      <vt:lpstr>宋体</vt:lpstr>
      <vt:lpstr>等线</vt:lpstr>
      <vt:lpstr>Times New Roman</vt:lpstr>
      <vt:lpstr>默认设计模板</vt:lpstr>
      <vt:lpstr>第二章</vt:lpstr>
      <vt:lpstr>第一节</vt:lpstr>
      <vt:lpstr>一、保险需求的含义 </vt:lpstr>
      <vt:lpstr>一、保险需求的含义 </vt:lpstr>
      <vt:lpstr>二、保险需求的特征 </vt:lpstr>
      <vt:lpstr>第二节</vt:lpstr>
      <vt:lpstr>PowerPoint 演示文稿</vt:lpstr>
      <vt:lpstr>一、个人因素 </vt:lpstr>
      <vt:lpstr>二、社会因素 </vt:lpstr>
      <vt:lpstr>二、社会因素</vt:lpstr>
      <vt:lpstr>三、心理因素 </vt:lpstr>
      <vt:lpstr>第三节</vt:lpstr>
      <vt:lpstr>一、投保决策的主要参与者 </vt:lpstr>
      <vt:lpstr>二、个体投保人的决策过程 </vt:lpstr>
      <vt:lpstr>投保人决策过程和对应的营销过程</vt:lpstr>
      <vt:lpstr>决策过程</vt:lpstr>
      <vt:lpstr>决策过程</vt:lpstr>
      <vt:lpstr>第四节</vt:lpstr>
      <vt:lpstr>一、企业保险需求的特点 </vt:lpstr>
      <vt:lpstr>企业市场和个人市场的区别 </vt:lpstr>
      <vt:lpstr>二、影响企业保险需求的主要因素 </vt:lpstr>
      <vt:lpstr>PowerPoint 演示文稿</vt:lpstr>
      <vt:lpstr>第五节</vt:lpstr>
      <vt:lpstr>一、企业投保决策过程的参与者 </vt:lpstr>
      <vt:lpstr>二、企业投保决策过程的特点 </vt:lpstr>
      <vt:lpstr>三、企业投保决策过程 </vt:lpstr>
    </vt:vector>
  </TitlesOfParts>
  <Company>www.ftpdown.com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第二章</dc:title>
  <dc:creator>马钦荣</dc:creator>
  <cp:lastModifiedBy>粟 芳</cp:lastModifiedBy>
  <cp:revision>8</cp:revision>
  <dcterms:created xsi:type="dcterms:W3CDTF">2009-07-17T02:44:25Z</dcterms:created>
  <dcterms:modified xsi:type="dcterms:W3CDTF">2023-01-12T07:47:15Z</dcterms:modified>
</cp:coreProperties>
</file>

<file path=docProps/thumbnail.jpeg>
</file>