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8"/>
  </p:notesMasterIdLst>
  <p:sldIdLst>
    <p:sldId id="304" r:id="rId2"/>
    <p:sldId id="328" r:id="rId3"/>
    <p:sldId id="352" r:id="rId4"/>
    <p:sldId id="259" r:id="rId5"/>
    <p:sldId id="310" r:id="rId6"/>
    <p:sldId id="375" r:id="rId7"/>
    <p:sldId id="376" r:id="rId8"/>
    <p:sldId id="377" r:id="rId9"/>
    <p:sldId id="378" r:id="rId10"/>
    <p:sldId id="329" r:id="rId11"/>
    <p:sldId id="354" r:id="rId12"/>
    <p:sldId id="355" r:id="rId13"/>
    <p:sldId id="356" r:id="rId14"/>
    <p:sldId id="357" r:id="rId15"/>
    <p:sldId id="314" r:id="rId16"/>
    <p:sldId id="351" r:id="rId17"/>
  </p:sldIdLst>
  <p:sldSz cx="9144000" cy="5143500" type="screen16x9"/>
  <p:notesSz cx="6858000" cy="9144000"/>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88">
          <p15:clr>
            <a:srgbClr val="A4A3A4"/>
          </p15:clr>
        </p15:guide>
        <p15:guide id="2" orient="horz" pos="3906">
          <p15:clr>
            <a:srgbClr val="A4A3A4"/>
          </p15:clr>
        </p15:guide>
        <p15:guide id="3" orient="horz" pos="1416">
          <p15:clr>
            <a:srgbClr val="A4A3A4"/>
          </p15:clr>
        </p15:guide>
        <p15:guide id="4" orient="horz" pos="2940">
          <p15:clr>
            <a:srgbClr val="A4A3A4"/>
          </p15:clr>
        </p15:guide>
        <p15:guide id="5" pos="7333">
          <p15:clr>
            <a:srgbClr val="A4A3A4"/>
          </p15:clr>
        </p15:guide>
        <p15:guide id="6" pos="5500">
          <p15:clr>
            <a:srgbClr val="A4A3A4"/>
          </p15:clr>
        </p15:guide>
        <p15:guide id="7"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0C0"/>
    <a:srgbClr val="77448C"/>
    <a:srgbClr val="595959"/>
    <a:srgbClr val="FFBF53"/>
    <a:srgbClr val="FF99FF"/>
    <a:srgbClr val="F7F8FA"/>
    <a:srgbClr val="CDCDCD"/>
    <a:srgbClr val="E2E2E2"/>
    <a:srgbClr val="EAEAEA"/>
    <a:srgbClr val="F7F7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876" autoAdjust="0"/>
    <p:restoredTop sz="96233" autoAdjust="0"/>
  </p:normalViewPr>
  <p:slideViewPr>
    <p:cSldViewPr snapToGrid="0" showGuides="1">
      <p:cViewPr varScale="1">
        <p:scale>
          <a:sx n="89" d="100"/>
          <a:sy n="89" d="100"/>
        </p:scale>
        <p:origin x="648" y="48"/>
      </p:cViewPr>
      <p:guideLst>
        <p:guide orient="horz" pos="1888"/>
        <p:guide orient="horz" pos="3906"/>
        <p:guide orient="horz" pos="1416"/>
        <p:guide orient="horz" pos="2940"/>
        <p:guide pos="7333"/>
        <p:guide pos="5500"/>
        <p:guide pos="2880"/>
      </p:guideLst>
    </p:cSldViewPr>
  </p:slideViewPr>
  <p:notesTextViewPr>
    <p:cViewPr>
      <p:scale>
        <a:sx n="75" d="100"/>
        <a:sy n="75"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F28D13-26FC-4530-9D3A-9D0CA85A8CBA}" type="datetimeFigureOut">
              <a:rPr lang="zh-CN" altLang="en-US" smtClean="0"/>
              <a:t>2025/3/14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C9B631-81E8-4019-838E-748D95B68351}" type="slidenum">
              <a:rPr lang="zh-CN" altLang="en-US" smtClean="0"/>
              <a:t>‹#›</a:t>
            </a:fld>
            <a:endParaRPr lang="zh-CN" altLang="en-US"/>
          </a:p>
        </p:txBody>
      </p:sp>
    </p:spTree>
    <p:extLst>
      <p:ext uri="{BB962C8B-B14F-4D97-AF65-F5344CB8AC3E}">
        <p14:creationId xmlns:p14="http://schemas.microsoft.com/office/powerpoint/2010/main" val="3812494742"/>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1"/>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a:defRPr/>
            </a:pPr>
            <a:fld id="{406E9206-D2D6-4057-92D4-39C87A03E66D}" type="datetime1">
              <a:rPr lang="en-US" altLang="zh-CN" smtClean="0">
                <a:solidFill>
                  <a:prstClr val="black">
                    <a:tint val="75000"/>
                  </a:prstClr>
                </a:solidFill>
              </a:rPr>
              <a:t>3/14/2025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5"/>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E257577C-F53D-4BB9-9408-EB84DEB3CD80}" type="datetime1">
              <a:rPr lang="en-US" altLang="zh-CN" smtClean="0">
                <a:solidFill>
                  <a:prstClr val="black">
                    <a:tint val="75000"/>
                  </a:prstClr>
                </a:solidFill>
              </a:rPr>
              <a:t>3/14/2025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77D58058-BD14-4845-947D-4A9B79A00D09}" type="datetime1">
              <a:rPr lang="en-US" altLang="zh-CN" smtClean="0">
                <a:solidFill>
                  <a:prstClr val="black">
                    <a:tint val="75000"/>
                  </a:prstClr>
                </a:solidFill>
              </a:rPr>
              <a:t>3/14/2025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0"/>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80"/>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18ECB469-C949-4E3F-B0CB-0C15DA7B7F92}" type="datetime1">
              <a:rPr lang="en-US" altLang="zh-CN" smtClean="0">
                <a:solidFill>
                  <a:prstClr val="black">
                    <a:tint val="75000"/>
                  </a:prstClr>
                </a:solidFill>
              </a:rPr>
              <a:t>3/14/2025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C052E9E1-D97D-4C90-BB96-FA1ED58B786F}" type="datetime1">
              <a:rPr lang="en-US" altLang="zh-CN" smtClean="0">
                <a:solidFill>
                  <a:prstClr val="black">
                    <a:tint val="75000"/>
                  </a:prstClr>
                </a:solidFill>
              </a:rPr>
              <a:t>3/14/2025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814779EE-1E16-4CC5-A459-C716090F6017}" type="datetime1">
              <a:rPr lang="en-US" altLang="zh-CN" smtClean="0">
                <a:solidFill>
                  <a:prstClr val="black">
                    <a:tint val="75000"/>
                  </a:prstClr>
                </a:solidFill>
              </a:rPr>
              <a:t>3/14/2025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fld id="{A3311C9F-D64E-4824-A709-CF61DE4E0BDD}" type="datetime1">
              <a:rPr lang="en-US" altLang="zh-CN" smtClean="0">
                <a:solidFill>
                  <a:prstClr val="black">
                    <a:tint val="75000"/>
                  </a:prstClr>
                </a:solidFill>
              </a:rPr>
              <a:t>3/14/2025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
        <p:nvSpPr>
          <p:cNvPr id="9" name="矩形 8"/>
          <p:cNvSpPr/>
          <p:nvPr userDrawn="1"/>
        </p:nvSpPr>
        <p:spPr>
          <a:xfrm>
            <a:off x="7386444" y="477758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p>
          <a:p>
            <a:pPr defTabSz="914400"/>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9"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9"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fld id="{0A4318BD-B3C6-4D4B-B871-C29490A2E55A}" type="datetime1">
              <a:rPr lang="en-US" altLang="zh-CN" smtClean="0">
                <a:solidFill>
                  <a:prstClr val="black">
                    <a:tint val="75000"/>
                  </a:prstClr>
                </a:solidFill>
              </a:rPr>
              <a:t>3/14/2025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fld id="{E14CAFC4-799C-4CDE-B92B-8C262F06CF3E}" type="datetime1">
              <a:rPr lang="en-US" altLang="zh-CN" smtClean="0">
                <a:solidFill>
                  <a:prstClr val="black">
                    <a:tint val="75000"/>
                  </a:prstClr>
                </a:solidFill>
              </a:rPr>
              <a:t>3/14/2025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圆角矩形 4"/>
          <p:cNvSpPr/>
          <p:nvPr userDrawn="1"/>
        </p:nvSpPr>
        <p:spPr>
          <a:xfrm>
            <a:off x="854725" y="773443"/>
            <a:ext cx="7434551"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6" name="圆角矩形 5"/>
          <p:cNvSpPr/>
          <p:nvPr userDrawn="1"/>
        </p:nvSpPr>
        <p:spPr>
          <a:xfrm>
            <a:off x="4425042" y="4838923"/>
            <a:ext cx="293917" cy="1650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7" name="日期占位符 6"/>
          <p:cNvSpPr>
            <a:spLocks noGrp="1"/>
          </p:cNvSpPr>
          <p:nvPr>
            <p:ph type="dt" sz="half" idx="10"/>
          </p:nvPr>
        </p:nvSpPr>
        <p:spPr/>
        <p:txBody>
          <a:bodyPr/>
          <a:lstStyle/>
          <a:p>
            <a:pPr>
              <a:defRPr/>
            </a:pPr>
            <a:fld id="{3E729073-8FFE-4F18-B513-07581FC6638E}" type="datetime1">
              <a:rPr lang="en-US" altLang="zh-CN" smtClean="0">
                <a:solidFill>
                  <a:prstClr val="black">
                    <a:tint val="75000"/>
                  </a:prstClr>
                </a:solidFill>
              </a:rPr>
              <a:t>3/14/2025</a:t>
            </a:fld>
            <a:endParaRPr lang="en-US">
              <a:solidFill>
                <a:prstClr val="black">
                  <a:tint val="75000"/>
                </a:prstClr>
              </a:solidFill>
            </a:endParaRPr>
          </a:p>
        </p:txBody>
      </p:sp>
      <p:sp>
        <p:nvSpPr>
          <p:cNvPr id="9" name="灯片编号占位符 8"/>
          <p:cNvSpPr>
            <a:spLocks noGrp="1"/>
          </p:cNvSpPr>
          <p:nvPr>
            <p:ph type="sldNum" sz="quarter" idx="12"/>
          </p:nvPr>
        </p:nvSpPr>
        <p:spPr>
          <a:xfrm>
            <a:off x="3505200" y="4797170"/>
            <a:ext cx="2133600" cy="273844"/>
          </a:xfrm>
        </p:spPr>
        <p:txBody>
          <a:bodyPr/>
          <a:lstStyle>
            <a:lvl1pPr algn="ctr">
              <a:defRPr>
                <a:latin typeface="ITC Avant Garde Std Bk" panose="020B0502020202020204" pitchFamily="34" charset="0"/>
              </a:defRPr>
            </a:lvl1p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90"/>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43C7FCF6-76BD-4495-B08F-4C059D2BA31F}" type="datetime1">
              <a:rPr lang="en-US" altLang="zh-CN" smtClean="0">
                <a:solidFill>
                  <a:prstClr val="black">
                    <a:tint val="75000"/>
                  </a:prstClr>
                </a:solidFill>
              </a:rPr>
              <a:t>3/14/2025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68580" tIns="34290" rIns="68580" bIns="34290" rtlCol="0" anchor="ctr">
            <a:normAutofit/>
          </a:bodyPr>
          <a:lstStyle/>
          <a:p>
            <a:r>
              <a:rPr lang="en-US" dirty="0"/>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68580" tIns="34290" rIns="68580" bIns="3429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4"/>
            <a:ext cx="2133600" cy="273844"/>
          </a:xfrm>
          <a:prstGeom prst="rect">
            <a:avLst/>
          </a:prstGeom>
        </p:spPr>
        <p:txBody>
          <a:bodyPr vert="horz" lIns="68580" tIns="34290" rIns="68580" bIns="34290" rtlCol="0" anchor="ctr"/>
          <a:lstStyle>
            <a:lvl1pPr algn="l">
              <a:defRPr sz="1200">
                <a:solidFill>
                  <a:schemeClr val="tx1">
                    <a:tint val="75000"/>
                  </a:schemeClr>
                </a:solidFill>
              </a:defRPr>
            </a:lvl1pPr>
          </a:lstStyle>
          <a:p>
            <a:pPr>
              <a:defRPr/>
            </a:pPr>
            <a:fld id="{9196EC2F-0988-4314-AD4B-24FF16D7B45E}" type="datetime1">
              <a:rPr lang="en-US" altLang="zh-CN" smtClean="0">
                <a:solidFill>
                  <a:prstClr val="black">
                    <a:tint val="75000"/>
                  </a:prstClr>
                </a:solidFill>
              </a:rPr>
              <a:t>3/14/2025</a:t>
            </a:fld>
            <a:endParaRPr lang="en-US">
              <a:solidFill>
                <a:prstClr val="black">
                  <a:tint val="75000"/>
                </a:prstClr>
              </a:solidFill>
            </a:endParaRPr>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68580" tIns="34290" rIns="68580" bIns="34290" rtlCol="0" anchor="ctr"/>
          <a:lstStyle>
            <a:lvl1pPr algn="ctr">
              <a:defRPr sz="1200">
                <a:solidFill>
                  <a:schemeClr val="tx1">
                    <a:tint val="75000"/>
                  </a:schemeClr>
                </a:solidFill>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68580" tIns="34290" rIns="68580" bIns="34290" rtlCol="0" anchor="ctr"/>
          <a:lstStyle>
            <a:lvl1pPr algn="r">
              <a:defRPr sz="1200">
                <a:solidFill>
                  <a:schemeClr val="tx1">
                    <a:tint val="75000"/>
                  </a:schemeClr>
                </a:solidFill>
              </a:defRPr>
            </a:lvl1p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ctr" defTabSz="913765"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37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3765"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3765"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3.xml"/><Relationship Id="rId1" Type="http://schemas.openxmlformats.org/officeDocument/2006/relationships/tags" Target="../tags/tag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4f03ff260e3533ffa5275e1c9321eb72"/>
          <p:cNvPicPr>
            <a:picLocks noChangeAspect="1"/>
          </p:cNvPicPr>
          <p:nvPr/>
        </p:nvPicPr>
        <p:blipFill>
          <a:blip r:embed="rId3"/>
          <a:stretch>
            <a:fillRect/>
          </a:stretch>
        </p:blipFill>
        <p:spPr>
          <a:xfrm>
            <a:off x="-1403350" y="899795"/>
            <a:ext cx="10535285" cy="6440170"/>
          </a:xfrm>
          <a:prstGeom prst="rect">
            <a:avLst/>
          </a:prstGeom>
        </p:spPr>
      </p:pic>
      <p:sp>
        <p:nvSpPr>
          <p:cNvPr id="13" name="TextBox 42"/>
          <p:cNvSpPr txBox="1"/>
          <p:nvPr/>
        </p:nvSpPr>
        <p:spPr>
          <a:xfrm>
            <a:off x="370490" y="2748986"/>
            <a:ext cx="8542421" cy="623248"/>
          </a:xfrm>
          <a:prstGeom prst="rect">
            <a:avLst/>
          </a:prstGeom>
          <a:noFill/>
        </p:spPr>
        <p:txBody>
          <a:bodyPr wrap="square" lIns="68580" tIns="34290" rIns="68580" bIns="34290" rtlCol="0">
            <a:spAutoFit/>
          </a:bodyPr>
          <a:lstStyle/>
          <a:p>
            <a:pPr algn="ctr">
              <a:defRPr/>
            </a:pPr>
            <a:r>
              <a:rPr lang="zh-CN" altLang="en-US" sz="3600" b="1" dirty="0">
                <a:solidFill>
                  <a:srgbClr val="0070C0"/>
                </a:solidFill>
                <a:latin typeface="+mn-ea"/>
              </a:rPr>
              <a:t>第四章  城市维护建设税法与教育费附加</a:t>
            </a:r>
          </a:p>
        </p:txBody>
      </p:sp>
      <p:grpSp>
        <p:nvGrpSpPr>
          <p:cNvPr id="4" name="组合 3"/>
          <p:cNvGrpSpPr/>
          <p:nvPr/>
        </p:nvGrpSpPr>
        <p:grpSpPr>
          <a:xfrm>
            <a:off x="3672821" y="3847688"/>
            <a:ext cx="1797050" cy="327660"/>
            <a:chOff x="4885444" y="3541641"/>
            <a:chExt cx="1797050" cy="327660"/>
          </a:xfrm>
        </p:grpSpPr>
        <p:sp>
          <p:nvSpPr>
            <p:cNvPr id="46" name="圆角矩形 45"/>
            <p:cNvSpPr/>
            <p:nvPr/>
          </p:nvSpPr>
          <p:spPr>
            <a:xfrm>
              <a:off x="4885444" y="3541641"/>
              <a:ext cx="1797050" cy="327660"/>
            </a:xfrm>
            <a:prstGeom prst="roundRect">
              <a:avLst>
                <a:gd name="adj" fmla="val 50000"/>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000">
                <a:solidFill>
                  <a:schemeClr val="bg2">
                    <a:lumMod val="25000"/>
                  </a:schemeClr>
                </a:solidFill>
                <a:latin typeface="+mn-ea"/>
              </a:endParaRPr>
            </a:p>
          </p:txBody>
        </p:sp>
        <p:sp>
          <p:nvSpPr>
            <p:cNvPr id="14" name="TextBox 13"/>
            <p:cNvSpPr txBox="1"/>
            <p:nvPr/>
          </p:nvSpPr>
          <p:spPr>
            <a:xfrm>
              <a:off x="5249030" y="3561524"/>
              <a:ext cx="1210588" cy="307777"/>
            </a:xfrm>
            <a:prstGeom prst="rect">
              <a:avLst/>
            </a:prstGeom>
            <a:noFill/>
          </p:spPr>
          <p:txBody>
            <a:bodyPr wrap="none" rtlCol="0">
              <a:spAutoFit/>
            </a:bodyPr>
            <a:lstStyle/>
            <a:p>
              <a:pPr algn="l"/>
              <a:r>
                <a:rPr lang="en-US" altLang="zh-CN" kern="1800" spc="600" dirty="0"/>
                <a:t>《</a:t>
              </a:r>
              <a:r>
                <a:rPr lang="zh-CN" altLang="en-US" kern="1800" spc="600" dirty="0"/>
                <a:t>税法</a:t>
              </a:r>
              <a:r>
                <a:rPr lang="en-US" altLang="zh-CN" kern="1800" spc="600" dirty="0"/>
                <a:t>》</a:t>
              </a:r>
              <a:endParaRPr lang="zh-CN" altLang="en-US" kern="1800" spc="600" dirty="0"/>
            </a:p>
          </p:txBody>
        </p:sp>
      </p:grpSp>
      <p:pic>
        <p:nvPicPr>
          <p:cNvPr id="2" name="图片 1" descr="b5bb8d2c683673adcd d829a725d80cc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334385" y="572135"/>
            <a:ext cx="2475865" cy="1743075"/>
          </a:xfrm>
          <a:prstGeom prst="rect">
            <a:avLst/>
          </a:prstGeom>
        </p:spPr>
      </p:pic>
    </p:spTree>
    <p:custDataLst>
      <p:tags r:id="rId1"/>
    </p:custDataLst>
  </p:cSld>
  <p:clrMapOvr>
    <a:masterClrMapping/>
  </p:clrMapOvr>
  <p:transition spd="slow" advClick="0" advTm="802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3"/>
                                        </p:tgtEl>
                                        <p:attrNameLst>
                                          <p:attrName>ppt_y</p:attrName>
                                        </p:attrNameLst>
                                      </p:cBhvr>
                                      <p:tavLst>
                                        <p:tav tm="0">
                                          <p:val>
                                            <p:strVal val="#ppt_y"/>
                                          </p:val>
                                        </p:tav>
                                        <p:tav tm="100000">
                                          <p:val>
                                            <p:strVal val="#ppt_y"/>
                                          </p:val>
                                        </p:tav>
                                      </p:tavLst>
                                    </p:anim>
                                    <p:anim calcmode="lin" valueType="num">
                                      <p:cBhvr>
                                        <p:cTn id="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02</a:t>
            </a:r>
            <a:endParaRPr lang="zh-CN" altLang="en-US" sz="7200" dirty="0">
              <a:solidFill>
                <a:srgbClr val="0070C0"/>
              </a:solidFill>
              <a:latin typeface="Impact" panose="020B0806030902050204" pitchFamily="34" charset="0"/>
            </a:endParaRPr>
          </a:p>
        </p:txBody>
      </p:sp>
      <p:sp>
        <p:nvSpPr>
          <p:cNvPr id="18" name="文本框 17"/>
          <p:cNvSpPr txBox="1"/>
          <p:nvPr/>
        </p:nvSpPr>
        <p:spPr>
          <a:xfrm>
            <a:off x="2899390" y="2833300"/>
            <a:ext cx="3603777"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教育费附加和地方教育费附加</a:t>
            </a:r>
            <a:endParaRPr lang="en-US" altLang="zh-CN" sz="2000" b="1" dirty="0">
              <a:solidFill>
                <a:schemeClr val="tx1">
                  <a:lumMod val="75000"/>
                  <a:lumOff val="25000"/>
                </a:schemeClr>
              </a:solidFill>
              <a:latin typeface="ITC Avant Garde Std Bk" panose="020B0502020202020204" pitchFamily="34" charset="0"/>
            </a:endParaRPr>
          </a:p>
        </p:txBody>
      </p:sp>
      <p:grpSp>
        <p:nvGrpSpPr>
          <p:cNvPr id="29" name="组合 28"/>
          <p:cNvGrpSpPr/>
          <p:nvPr/>
        </p:nvGrpSpPr>
        <p:grpSpPr>
          <a:xfrm>
            <a:off x="1797126" y="1931946"/>
            <a:ext cx="484180" cy="401950"/>
            <a:chOff x="3132963" y="3140191"/>
            <a:chExt cx="645573" cy="535933"/>
          </a:xfrm>
          <a:solidFill>
            <a:srgbClr val="0070C0"/>
          </a:solidFill>
        </p:grpSpPr>
        <p:sp>
          <p:nvSpPr>
            <p:cNvPr id="30" name="Freeform 226"/>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1" name="Freeform 227"/>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2" name="Freeform 228"/>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3" name="Freeform 229"/>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4" name="Freeform 230"/>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5"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8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21A23A-AF0A-CD40-91D2-676922866C9E}"/>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9D4EDE6D-79EE-8C67-AA8E-67AD9733F72E}"/>
              </a:ext>
            </a:extLst>
          </p:cNvPr>
          <p:cNvSpPr txBox="1"/>
          <p:nvPr/>
        </p:nvSpPr>
        <p:spPr>
          <a:xfrm>
            <a:off x="774774" y="322872"/>
            <a:ext cx="7594451"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一、教育费附加和地方教育附加的征收范围及计征依据</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D56EA66E-8B0A-868D-EE7E-6813ACA3CC88}"/>
              </a:ext>
            </a:extLst>
          </p:cNvPr>
          <p:cNvSpPr txBox="1"/>
          <p:nvPr/>
        </p:nvSpPr>
        <p:spPr>
          <a:xfrm>
            <a:off x="612000" y="972000"/>
            <a:ext cx="7920000" cy="1310743"/>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教育费附加和地方教育附加对缴纳增值税、消费税的单位和个人征收，以其实际缴纳的增值税、消费税税款为计征依据，分别与增值税、消费税同时缴纳。</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对海关进口的产品征收的增值税、消费税，不征收教育费附加。</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教育费附加、地方教育附加计征依据与城市维护建设税计税依据一致。</a:t>
            </a:r>
          </a:p>
        </p:txBody>
      </p:sp>
    </p:spTree>
    <p:extLst>
      <p:ext uri="{BB962C8B-B14F-4D97-AF65-F5344CB8AC3E}">
        <p14:creationId xmlns:p14="http://schemas.microsoft.com/office/powerpoint/2010/main" val="428602166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0CEF7C-EAF5-4979-94B5-5ACAA844AC53}"/>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0F1FCD2E-B1E0-E094-D05A-1034170E200A}"/>
              </a:ext>
            </a:extLst>
          </p:cNvPr>
          <p:cNvSpPr txBox="1"/>
          <p:nvPr/>
        </p:nvSpPr>
        <p:spPr>
          <a:xfrm>
            <a:off x="1969027" y="276573"/>
            <a:ext cx="5205945"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二、教育费附加和地方教育附加计征比率</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8E7A248E-7D12-9656-6856-8371D907A9A1}"/>
              </a:ext>
            </a:extLst>
          </p:cNvPr>
          <p:cNvSpPr txBox="1"/>
          <p:nvPr/>
        </p:nvSpPr>
        <p:spPr>
          <a:xfrm>
            <a:off x="612000" y="972000"/>
            <a:ext cx="7920000" cy="642868"/>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教育费附加征收比率为</a:t>
            </a: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地方教育附加征收比率为</a:t>
            </a: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a:t>
            </a:r>
          </a:p>
        </p:txBody>
      </p:sp>
    </p:spTree>
    <p:extLst>
      <p:ext uri="{BB962C8B-B14F-4D97-AF65-F5344CB8AC3E}">
        <p14:creationId xmlns:p14="http://schemas.microsoft.com/office/powerpoint/2010/main" val="424284337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C162F2-1B02-F531-11C0-5BF24125533C}"/>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2740AC02-5351-DC43-A82A-40566DE81EC0}"/>
              </a:ext>
            </a:extLst>
          </p:cNvPr>
          <p:cNvSpPr txBox="1"/>
          <p:nvPr/>
        </p:nvSpPr>
        <p:spPr>
          <a:xfrm>
            <a:off x="2131073" y="334447"/>
            <a:ext cx="4881854"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三、教育费附加和地方教育附加的计算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45DC673B-C9E3-28CC-8BF3-108A8A10BA06}"/>
              </a:ext>
            </a:extLst>
          </p:cNvPr>
          <p:cNvSpPr txBox="1"/>
          <p:nvPr/>
        </p:nvSpPr>
        <p:spPr>
          <a:xfrm>
            <a:off x="612000" y="972000"/>
            <a:ext cx="7920000" cy="2646494"/>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教育费附加和地方教育附加的计算公式为：</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应纳教育费附加或地方教育附加</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实际缴纳的增值税、消费税</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征收比率（</a:t>
            </a:r>
            <a:r>
              <a:rPr lang="en-US" altLang="zh-CN" sz="1600" b="1" dirty="0">
                <a:solidFill>
                  <a:schemeClr val="tx1">
                    <a:lumMod val="75000"/>
                    <a:lumOff val="25000"/>
                  </a:schemeClr>
                </a:solidFill>
                <a:latin typeface="微软雅黑" panose="020B0503020204020204" pitchFamily="34" charset="-122"/>
              </a:rPr>
              <a:t>3%</a:t>
            </a:r>
            <a:r>
              <a:rPr lang="zh-CN" altLang="en-US" sz="1600" b="1" dirty="0">
                <a:solidFill>
                  <a:schemeClr val="tx1">
                    <a:lumMod val="75000"/>
                    <a:lumOff val="25000"/>
                  </a:schemeClr>
                </a:solidFill>
                <a:latin typeface="微软雅黑" panose="020B0503020204020204" pitchFamily="34" charset="-122"/>
              </a:rPr>
              <a:t>或</a:t>
            </a:r>
            <a:r>
              <a:rPr lang="en-US" altLang="zh-CN" sz="1600" b="1" dirty="0">
                <a:solidFill>
                  <a:schemeClr val="tx1">
                    <a:lumMod val="75000"/>
                    <a:lumOff val="25000"/>
                  </a:schemeClr>
                </a:solidFill>
                <a:latin typeface="微软雅黑" panose="020B0503020204020204" pitchFamily="34" charset="-122"/>
              </a:rPr>
              <a:t>2%</a:t>
            </a:r>
            <a:r>
              <a:rPr lang="zh-CN" altLang="en-US" sz="1600" b="1" dirty="0">
                <a:solidFill>
                  <a:schemeClr val="tx1">
                    <a:lumMod val="75000"/>
                    <a:lumOff val="25000"/>
                  </a:schemeClr>
                </a:solidFill>
                <a:latin typeface="微软雅黑" panose="020B0503020204020204" pitchFamily="34" charset="-122"/>
              </a:rPr>
              <a:t>）</a:t>
            </a:r>
          </a:p>
          <a:p>
            <a:pPr algn="just">
              <a:lnSpc>
                <a:spcPct val="120000"/>
              </a:lnSpc>
              <a:spcAft>
                <a:spcPts val="600"/>
              </a:spcAft>
            </a:pP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例</a:t>
            </a:r>
            <a:r>
              <a:rPr lang="en-US" altLang="zh-CN" sz="1600" b="1" dirty="0">
                <a:solidFill>
                  <a:schemeClr val="tx1">
                    <a:lumMod val="75000"/>
                    <a:lumOff val="25000"/>
                  </a:schemeClr>
                </a:solidFill>
                <a:latin typeface="微软雅黑" panose="020B0503020204020204" pitchFamily="34" charset="-122"/>
              </a:rPr>
              <a:t>4-3】</a:t>
            </a:r>
            <a:r>
              <a:rPr lang="zh-CN" altLang="en-US" sz="1600" dirty="0">
                <a:solidFill>
                  <a:schemeClr val="tx1">
                    <a:lumMod val="75000"/>
                    <a:lumOff val="25000"/>
                  </a:schemeClr>
                </a:solidFill>
                <a:latin typeface="微软雅黑" panose="020B0503020204020204" pitchFamily="34" charset="-122"/>
              </a:rPr>
              <a:t>甲企业</a:t>
            </a:r>
            <a:r>
              <a:rPr lang="en-US" altLang="zh-CN" sz="1600" dirty="0">
                <a:solidFill>
                  <a:schemeClr val="tx1">
                    <a:lumMod val="75000"/>
                    <a:lumOff val="25000"/>
                  </a:schemeClr>
                </a:solidFill>
                <a:latin typeface="微软雅黑" panose="020B0503020204020204" pitchFamily="34" charset="-122"/>
              </a:rPr>
              <a:t>2024</a:t>
            </a:r>
            <a:r>
              <a:rPr lang="zh-CN" altLang="en-US" sz="1600" dirty="0">
                <a:solidFill>
                  <a:schemeClr val="tx1">
                    <a:lumMod val="75000"/>
                    <a:lumOff val="25000"/>
                  </a:schemeClr>
                </a:solidFill>
                <a:latin typeface="微软雅黑" panose="020B0503020204020204" pitchFamily="34" charset="-122"/>
              </a:rPr>
              <a:t>年</a:t>
            </a:r>
            <a:r>
              <a:rPr lang="en-US" altLang="zh-CN" sz="1600" dirty="0">
                <a:solidFill>
                  <a:schemeClr val="tx1">
                    <a:lumMod val="75000"/>
                    <a:lumOff val="25000"/>
                  </a:schemeClr>
                </a:solidFill>
                <a:latin typeface="微软雅黑" panose="020B0503020204020204" pitchFamily="34" charset="-122"/>
              </a:rPr>
              <a:t>9</a:t>
            </a:r>
            <a:r>
              <a:rPr lang="zh-CN" altLang="en-US" sz="1600" dirty="0">
                <a:solidFill>
                  <a:schemeClr val="tx1">
                    <a:lumMod val="75000"/>
                    <a:lumOff val="25000"/>
                  </a:schemeClr>
                </a:solidFill>
                <a:latin typeface="微软雅黑" panose="020B0503020204020204" pitchFamily="34" charset="-122"/>
              </a:rPr>
              <a:t>月实际缴纳增值税</a:t>
            </a:r>
            <a:r>
              <a:rPr lang="en-US" altLang="zh-CN" sz="1600" dirty="0">
                <a:solidFill>
                  <a:schemeClr val="tx1">
                    <a:lumMod val="75000"/>
                    <a:lumOff val="25000"/>
                  </a:schemeClr>
                </a:solidFill>
                <a:latin typeface="微软雅黑" panose="020B0503020204020204" pitchFamily="34" charset="-122"/>
              </a:rPr>
              <a:t>42</a:t>
            </a:r>
            <a:r>
              <a:rPr lang="zh-CN" altLang="en-US" sz="1600" dirty="0">
                <a:solidFill>
                  <a:schemeClr val="tx1">
                    <a:lumMod val="75000"/>
                    <a:lumOff val="25000"/>
                  </a:schemeClr>
                </a:solidFill>
                <a:latin typeface="微软雅黑" panose="020B0503020204020204" pitchFamily="34" charset="-122"/>
              </a:rPr>
              <a:t>万元，缴纳消费税</a:t>
            </a:r>
            <a:r>
              <a:rPr lang="en-US" altLang="zh-CN" sz="1600" dirty="0">
                <a:solidFill>
                  <a:schemeClr val="tx1">
                    <a:lumMod val="75000"/>
                    <a:lumOff val="25000"/>
                  </a:schemeClr>
                </a:solidFill>
                <a:latin typeface="微软雅黑" panose="020B0503020204020204" pitchFamily="34" charset="-122"/>
              </a:rPr>
              <a:t>35</a:t>
            </a:r>
            <a:r>
              <a:rPr lang="zh-CN" altLang="en-US" sz="1600" dirty="0">
                <a:solidFill>
                  <a:schemeClr val="tx1">
                    <a:lumMod val="75000"/>
                    <a:lumOff val="25000"/>
                  </a:schemeClr>
                </a:solidFill>
                <a:latin typeface="微软雅黑" panose="020B0503020204020204" pitchFamily="34" charset="-122"/>
              </a:rPr>
              <a:t>万元。计算该企业应缴纳的教育费附加和地方教育附加。</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应纳教育费附加</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（实际缴纳的增值税</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实际缴纳的消费税）</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征收比率</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42+35</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×3%=2.31</a:t>
            </a:r>
            <a:r>
              <a:rPr lang="zh-CN" altLang="en-US" sz="1600" dirty="0">
                <a:solidFill>
                  <a:schemeClr val="tx1">
                    <a:lumMod val="75000"/>
                    <a:lumOff val="25000"/>
                  </a:schemeClr>
                </a:solidFill>
                <a:latin typeface="微软雅黑" panose="020B0503020204020204" pitchFamily="34" charset="-122"/>
              </a:rPr>
              <a:t>（万元）</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应纳地方教育费附加</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（实际缴纳的增值税</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实际缴纳的消费税）</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征收比率</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42+35</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×2%=1.54</a:t>
            </a:r>
            <a:r>
              <a:rPr lang="zh-CN" altLang="en-US" sz="1600" dirty="0">
                <a:solidFill>
                  <a:schemeClr val="tx1">
                    <a:lumMod val="75000"/>
                    <a:lumOff val="25000"/>
                  </a:schemeClr>
                </a:solidFill>
                <a:latin typeface="微软雅黑" panose="020B0503020204020204" pitchFamily="34" charset="-122"/>
              </a:rPr>
              <a:t>（万元）</a:t>
            </a:r>
          </a:p>
        </p:txBody>
      </p:sp>
    </p:spTree>
    <p:extLst>
      <p:ext uri="{BB962C8B-B14F-4D97-AF65-F5344CB8AC3E}">
        <p14:creationId xmlns:p14="http://schemas.microsoft.com/office/powerpoint/2010/main" val="377567859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1AA705-A481-C61A-41B1-A23A5855FC5D}"/>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71EE6B06-496F-34F8-ACBB-D3DC6DE71C70}"/>
              </a:ext>
            </a:extLst>
          </p:cNvPr>
          <p:cNvSpPr txBox="1"/>
          <p:nvPr/>
        </p:nvSpPr>
        <p:spPr>
          <a:xfrm>
            <a:off x="1997964" y="346021"/>
            <a:ext cx="5148072"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四、教育费附加和地方教育附加的减免规定</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6BAAA309-B590-F906-7230-CE0CB93A7674}"/>
              </a:ext>
            </a:extLst>
          </p:cNvPr>
          <p:cNvSpPr txBox="1"/>
          <p:nvPr/>
        </p:nvSpPr>
        <p:spPr>
          <a:xfrm>
            <a:off x="612000" y="972000"/>
            <a:ext cx="7920000" cy="2646494"/>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对由于减免增值税、消费税而发生退税的，可同时退还已征收的教育费附加。但对出口产品退还增值税、消费税的，不退还已征的教育费附加。</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对国家重大水利工程建设基金免征教育费附加。</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自</a:t>
            </a:r>
            <a:r>
              <a:rPr lang="en-US" altLang="zh-CN" sz="1600" dirty="0">
                <a:solidFill>
                  <a:schemeClr val="tx1">
                    <a:lumMod val="75000"/>
                    <a:lumOff val="25000"/>
                  </a:schemeClr>
                </a:solidFill>
                <a:latin typeface="微软雅黑" panose="020B0503020204020204" pitchFamily="34" charset="-122"/>
              </a:rPr>
              <a:t>2016</a:t>
            </a:r>
            <a:r>
              <a:rPr lang="zh-CN" altLang="en-US" sz="1600" dirty="0">
                <a:solidFill>
                  <a:schemeClr val="tx1">
                    <a:lumMod val="75000"/>
                    <a:lumOff val="25000"/>
                  </a:schemeClr>
                </a:solidFill>
                <a:latin typeface="微软雅黑" panose="020B0503020204020204" pitchFamily="34" charset="-122"/>
              </a:rPr>
              <a:t>年</a:t>
            </a: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月</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日起，按月纳税的月销售额或营业额不超过</a:t>
            </a:r>
            <a:r>
              <a:rPr lang="en-US" altLang="zh-CN" sz="1600" dirty="0">
                <a:solidFill>
                  <a:schemeClr val="tx1">
                    <a:lumMod val="75000"/>
                    <a:lumOff val="25000"/>
                  </a:schemeClr>
                </a:solidFill>
                <a:latin typeface="微软雅黑" panose="020B0503020204020204" pitchFamily="34" charset="-122"/>
              </a:rPr>
              <a:t>10</a:t>
            </a:r>
            <a:r>
              <a:rPr lang="zh-CN" altLang="en-US" sz="1600" dirty="0">
                <a:solidFill>
                  <a:schemeClr val="tx1">
                    <a:lumMod val="75000"/>
                    <a:lumOff val="25000"/>
                  </a:schemeClr>
                </a:solidFill>
                <a:latin typeface="微软雅黑" panose="020B0503020204020204" pitchFamily="34" charset="-122"/>
              </a:rPr>
              <a:t>万元（按季度纳税的季度销售额或营业额不超过</a:t>
            </a:r>
            <a:r>
              <a:rPr lang="en-US" altLang="zh-CN" sz="1600" dirty="0">
                <a:solidFill>
                  <a:schemeClr val="tx1">
                    <a:lumMod val="75000"/>
                    <a:lumOff val="25000"/>
                  </a:schemeClr>
                </a:solidFill>
                <a:latin typeface="微软雅黑" panose="020B0503020204020204" pitchFamily="34" charset="-122"/>
              </a:rPr>
              <a:t>30</a:t>
            </a:r>
            <a:r>
              <a:rPr lang="zh-CN" altLang="en-US" sz="1600" dirty="0">
                <a:solidFill>
                  <a:schemeClr val="tx1">
                    <a:lumMod val="75000"/>
                    <a:lumOff val="25000"/>
                  </a:schemeClr>
                </a:solidFill>
                <a:latin typeface="微软雅黑" panose="020B0503020204020204" pitchFamily="34" charset="-122"/>
              </a:rPr>
              <a:t>万元）的缴纳义务人，免征教育费附加、地方教育附加。</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自</a:t>
            </a:r>
            <a:r>
              <a:rPr lang="en-US" altLang="zh-CN" sz="1600" dirty="0">
                <a:solidFill>
                  <a:schemeClr val="tx1">
                    <a:lumMod val="75000"/>
                    <a:lumOff val="25000"/>
                  </a:schemeClr>
                </a:solidFill>
                <a:latin typeface="微软雅黑" panose="020B0503020204020204" pitchFamily="34" charset="-122"/>
              </a:rPr>
              <a:t>2023</a:t>
            </a:r>
            <a:r>
              <a:rPr lang="zh-CN" altLang="en-US" sz="1600" dirty="0">
                <a:solidFill>
                  <a:schemeClr val="tx1">
                    <a:lumMod val="75000"/>
                    <a:lumOff val="25000"/>
                  </a:schemeClr>
                </a:solidFill>
                <a:latin typeface="微软雅黑" panose="020B0503020204020204" pitchFamily="34" charset="-122"/>
              </a:rPr>
              <a:t>年</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月</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日至</a:t>
            </a:r>
            <a:r>
              <a:rPr lang="en-US" altLang="zh-CN" sz="1600" dirty="0">
                <a:solidFill>
                  <a:schemeClr val="tx1">
                    <a:lumMod val="75000"/>
                    <a:lumOff val="25000"/>
                  </a:schemeClr>
                </a:solidFill>
                <a:latin typeface="微软雅黑" panose="020B0503020204020204" pitchFamily="34" charset="-122"/>
              </a:rPr>
              <a:t>2027</a:t>
            </a:r>
            <a:r>
              <a:rPr lang="zh-CN" altLang="en-US" sz="1600" dirty="0">
                <a:solidFill>
                  <a:schemeClr val="tx1">
                    <a:lumMod val="75000"/>
                    <a:lumOff val="25000"/>
                  </a:schemeClr>
                </a:solidFill>
                <a:latin typeface="微软雅黑" panose="020B0503020204020204" pitchFamily="34" charset="-122"/>
              </a:rPr>
              <a:t>年</a:t>
            </a:r>
            <a:r>
              <a:rPr lang="en-US" altLang="zh-CN" sz="1600" dirty="0">
                <a:solidFill>
                  <a:schemeClr val="tx1">
                    <a:lumMod val="75000"/>
                    <a:lumOff val="25000"/>
                  </a:schemeClr>
                </a:solidFill>
                <a:latin typeface="微软雅黑" panose="020B0503020204020204" pitchFamily="34" charset="-122"/>
              </a:rPr>
              <a:t>12</a:t>
            </a:r>
            <a:r>
              <a:rPr lang="zh-CN" altLang="en-US" sz="1600" dirty="0">
                <a:solidFill>
                  <a:schemeClr val="tx1">
                    <a:lumMod val="75000"/>
                    <a:lumOff val="25000"/>
                  </a:schemeClr>
                </a:solidFill>
                <a:latin typeface="微软雅黑" panose="020B0503020204020204" pitchFamily="34" charset="-122"/>
              </a:rPr>
              <a:t>月</a:t>
            </a:r>
            <a:r>
              <a:rPr lang="en-US" altLang="zh-CN" sz="1600" dirty="0">
                <a:solidFill>
                  <a:schemeClr val="tx1">
                    <a:lumMod val="75000"/>
                    <a:lumOff val="25000"/>
                  </a:schemeClr>
                </a:solidFill>
                <a:latin typeface="微软雅黑" panose="020B0503020204020204" pitchFamily="34" charset="-122"/>
              </a:rPr>
              <a:t>31</a:t>
            </a:r>
            <a:r>
              <a:rPr lang="zh-CN" altLang="en-US" sz="1600" dirty="0">
                <a:solidFill>
                  <a:schemeClr val="tx1">
                    <a:lumMod val="75000"/>
                    <a:lumOff val="25000"/>
                  </a:schemeClr>
                </a:solidFill>
                <a:latin typeface="微软雅黑" panose="020B0503020204020204" pitchFamily="34" charset="-122"/>
              </a:rPr>
              <a:t>日，对增值税小规模纳税人、小型微利企业和个体工商户减半征收教育费附加、地方教育附加。</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356840625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本章案例及延伸阅读</a:t>
            </a:r>
            <a:endParaRPr lang="en-US" altLang="zh-CN" sz="2000" b="1" dirty="0">
              <a:solidFill>
                <a:schemeClr val="tx1">
                  <a:lumMod val="65000"/>
                  <a:lumOff val="35000"/>
                </a:schemeClr>
              </a:solidFill>
              <a:latin typeface="+mn-ea"/>
            </a:endParaRPr>
          </a:p>
        </p:txBody>
      </p:sp>
      <p:sp>
        <p:nvSpPr>
          <p:cNvPr id="13" name="文本框 17"/>
          <p:cNvSpPr txBox="1"/>
          <p:nvPr/>
        </p:nvSpPr>
        <p:spPr bwMode="auto">
          <a:xfrm>
            <a:off x="972000" y="2376000"/>
            <a:ext cx="7200000" cy="641329"/>
          </a:xfrm>
          <a:prstGeom prst="rect">
            <a:avLst/>
          </a:prstGeom>
          <a:noFill/>
        </p:spPr>
        <p:txBody>
          <a:bodyPr wrap="square" lIns="68580" tIns="34290" rIns="68580" bIns="34290">
            <a:spAutoFit/>
          </a:bodyPr>
          <a:lstStyle/>
          <a:p>
            <a:pPr algn="just">
              <a:lnSpc>
                <a:spcPct val="120000"/>
              </a:lnSpc>
              <a:spcAft>
                <a:spcPts val="600"/>
              </a:spcAft>
              <a:defRPr/>
            </a:pPr>
            <a:r>
              <a:rPr lang="en-US" altLang="zh-CN" b="1" dirty="0">
                <a:solidFill>
                  <a:schemeClr val="tx1">
                    <a:lumMod val="75000"/>
                    <a:lumOff val="25000"/>
                  </a:schemeClr>
                </a:solidFill>
                <a:latin typeface="微软雅黑" panose="020B0503020204020204" pitchFamily="34" charset="-122"/>
              </a:rPr>
              <a:t>【</a:t>
            </a:r>
            <a:r>
              <a:rPr lang="zh-CN" altLang="en-US" b="1" dirty="0">
                <a:solidFill>
                  <a:schemeClr val="tx1">
                    <a:lumMod val="75000"/>
                    <a:lumOff val="25000"/>
                  </a:schemeClr>
                </a:solidFill>
                <a:latin typeface="微软雅黑" panose="020B0503020204020204" pitchFamily="34" charset="-122"/>
              </a:rPr>
              <a:t>案例思考题</a:t>
            </a:r>
            <a:r>
              <a:rPr lang="en-US" altLang="zh-CN" b="1" dirty="0">
                <a:solidFill>
                  <a:schemeClr val="tx1">
                    <a:lumMod val="75000"/>
                    <a:lumOff val="25000"/>
                  </a:schemeClr>
                </a:solidFill>
                <a:latin typeface="微软雅黑" panose="020B0503020204020204" pitchFamily="34" charset="-122"/>
              </a:rPr>
              <a:t>】</a:t>
            </a:r>
          </a:p>
          <a:p>
            <a:pPr algn="just">
              <a:lnSpc>
                <a:spcPct val="120000"/>
              </a:lnSpc>
              <a:spcAft>
                <a:spcPts val="600"/>
              </a:spcAft>
              <a:defRPr/>
            </a:pPr>
            <a:r>
              <a:rPr lang="zh-CN" altLang="en-US" dirty="0">
                <a:solidFill>
                  <a:schemeClr val="tx1">
                    <a:lumMod val="75000"/>
                    <a:lumOff val="25000"/>
                  </a:schemeClr>
                </a:solidFill>
                <a:latin typeface="微软雅黑" panose="020B0503020204020204" pitchFamily="34" charset="-122"/>
              </a:rPr>
              <a:t>思考教育费改税对教育公平与质量有何影响？</a:t>
            </a:r>
          </a:p>
        </p:txBody>
      </p:sp>
      <p:cxnSp>
        <p:nvCxnSpPr>
          <p:cNvPr id="62" name="直接连接符 61"/>
          <p:cNvCxnSpPr/>
          <p:nvPr/>
        </p:nvCxnSpPr>
        <p:spPr>
          <a:xfrm>
            <a:off x="1059503" y="2167901"/>
            <a:ext cx="7024995"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 name="文本框 17">
            <a:extLst>
              <a:ext uri="{FF2B5EF4-FFF2-40B4-BE49-F238E27FC236}">
                <a16:creationId xmlns:a16="http://schemas.microsoft.com/office/drawing/2014/main" id="{4CF4BBED-F4C6-32DF-6F5A-BAD5E3F3BCA3}"/>
              </a:ext>
            </a:extLst>
          </p:cNvPr>
          <p:cNvSpPr txBox="1"/>
          <p:nvPr/>
        </p:nvSpPr>
        <p:spPr bwMode="auto">
          <a:xfrm>
            <a:off x="972000" y="1152000"/>
            <a:ext cx="7200000" cy="899862"/>
          </a:xfrm>
          <a:prstGeom prst="rect">
            <a:avLst/>
          </a:prstGeom>
          <a:noFill/>
        </p:spPr>
        <p:txBody>
          <a:bodyPr wrap="square" lIns="68580" tIns="34290" rIns="68580" bIns="34290">
            <a:spAutoFit/>
          </a:bodyPr>
          <a:lstStyle/>
          <a:p>
            <a:pPr>
              <a:lnSpc>
                <a:spcPct val="120000"/>
              </a:lnSpc>
              <a:spcAft>
                <a:spcPts val="600"/>
              </a:spcAft>
              <a:defRPr/>
            </a:pPr>
            <a:r>
              <a:rPr lang="zh-CN" altLang="en-US" dirty="0">
                <a:solidFill>
                  <a:schemeClr val="tx1">
                    <a:lumMod val="75000"/>
                    <a:lumOff val="25000"/>
                  </a:schemeClr>
                </a:solidFill>
                <a:latin typeface="微软雅黑" panose="020B0503020204020204" pitchFamily="34" charset="-122"/>
              </a:rPr>
              <a:t>为加深对本章内容的理解，本章课程思政案例侧重于教育费附加内容的延伸，并结合目前城市维护建设税实务中的一些问题进行分析和阐述。</a:t>
            </a:r>
            <a:endParaRPr lang="en-US" altLang="zh-CN" dirty="0">
              <a:solidFill>
                <a:schemeClr val="tx1">
                  <a:lumMod val="75000"/>
                  <a:lumOff val="25000"/>
                </a:schemeClr>
              </a:solidFill>
              <a:latin typeface="微软雅黑" panose="020B0503020204020204" pitchFamily="34" charset="-122"/>
            </a:endParaRPr>
          </a:p>
          <a:p>
            <a:pPr>
              <a:lnSpc>
                <a:spcPct val="120000"/>
              </a:lnSpc>
              <a:spcAft>
                <a:spcPts val="600"/>
              </a:spcAft>
              <a:defRPr/>
            </a:pPr>
            <a:r>
              <a:rPr lang="zh-CN" altLang="en-US" b="1" dirty="0">
                <a:solidFill>
                  <a:schemeClr val="tx1">
                    <a:lumMod val="75000"/>
                    <a:lumOff val="25000"/>
                  </a:schemeClr>
                </a:solidFill>
                <a:latin typeface="微软雅黑" panose="020B0503020204020204" pitchFamily="34" charset="-122"/>
              </a:rPr>
              <a:t>本章案例 新时代教育费改税及教育税制设计 </a:t>
            </a:r>
          </a:p>
        </p:txBody>
      </p:sp>
    </p:spTree>
    <p:extLst>
      <p:ext uri="{BB962C8B-B14F-4D97-AF65-F5344CB8AC3E}">
        <p14:creationId xmlns:p14="http://schemas.microsoft.com/office/powerpoint/2010/main" val="629015104"/>
      </p:ext>
    </p:extLst>
  </p:cSld>
  <p:clrMapOvr>
    <a:masterClrMapping/>
  </p:clrMapOvr>
  <mc:AlternateContent xmlns:mc="http://schemas.openxmlformats.org/markup-compatibility/2006" xmlns:p14="http://schemas.microsoft.com/office/powerpoint/2010/main">
    <mc:Choice Requires="p14">
      <p:transition spd="slow" p14:dur="125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barn(outVertical)">
                                      <p:cBhvr>
                                        <p:cTn id="7" dur="500"/>
                                        <p:tgtEl>
                                          <p:spTgt spid="62"/>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barn(outVertical)">
                                      <p:cBhvr>
                                        <p:cTn id="11" dur="500"/>
                                        <p:tgtEl>
                                          <p:spTgt spid="13"/>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barn(outVertical)">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E82990-6F5C-FA11-2831-04BB63C79599}"/>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9BCF2E0A-682F-9CB1-22F1-2D4B0D614CBE}"/>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本章复习思考题</a:t>
            </a:r>
            <a:endParaRPr lang="en-US" altLang="zh-CN" sz="2000" b="1" dirty="0">
              <a:solidFill>
                <a:schemeClr val="tx1">
                  <a:lumMod val="65000"/>
                  <a:lumOff val="35000"/>
                </a:schemeClr>
              </a:solidFill>
              <a:latin typeface="+mn-ea"/>
            </a:endParaRPr>
          </a:p>
        </p:txBody>
      </p:sp>
      <p:sp>
        <p:nvSpPr>
          <p:cNvPr id="2" name="文本框 17">
            <a:extLst>
              <a:ext uri="{FF2B5EF4-FFF2-40B4-BE49-F238E27FC236}">
                <a16:creationId xmlns:a16="http://schemas.microsoft.com/office/drawing/2014/main" id="{864B7024-0014-84FE-44A1-75DC6A5A44E4}"/>
              </a:ext>
            </a:extLst>
          </p:cNvPr>
          <p:cNvSpPr txBox="1"/>
          <p:nvPr/>
        </p:nvSpPr>
        <p:spPr bwMode="auto">
          <a:xfrm>
            <a:off x="972000" y="972000"/>
            <a:ext cx="7200000" cy="1312282"/>
          </a:xfrm>
          <a:prstGeom prst="rect">
            <a:avLst/>
          </a:prstGeom>
          <a:noFill/>
        </p:spPr>
        <p:txBody>
          <a:bodyPr wrap="square" lIns="68580" tIns="34290" rIns="68580" bIns="34290">
            <a:spAutoFit/>
          </a:bodyPr>
          <a:lstStyle/>
          <a:p>
            <a:pPr>
              <a:lnSpc>
                <a:spcPct val="120000"/>
              </a:lnSpc>
              <a:spcAft>
                <a:spcPts val="600"/>
              </a:spcAft>
              <a:defRPr/>
            </a:pPr>
            <a:r>
              <a:rPr lang="en-US" altLang="zh-CN" dirty="0">
                <a:solidFill>
                  <a:schemeClr val="tx1">
                    <a:lumMod val="75000"/>
                    <a:lumOff val="25000"/>
                  </a:schemeClr>
                </a:solidFill>
                <a:latin typeface="微软雅黑" panose="020B0503020204020204" pitchFamily="34" charset="-122"/>
              </a:rPr>
              <a:t>1.</a:t>
            </a:r>
            <a:r>
              <a:rPr lang="zh-CN" altLang="en-US" dirty="0">
                <a:solidFill>
                  <a:schemeClr val="tx1">
                    <a:lumMod val="75000"/>
                    <a:lumOff val="25000"/>
                  </a:schemeClr>
                </a:solidFill>
                <a:latin typeface="微软雅黑" panose="020B0503020204020204" pitchFamily="34" charset="-122"/>
              </a:rPr>
              <a:t>城市维护建设税的特点有哪些？</a:t>
            </a:r>
          </a:p>
          <a:p>
            <a:pPr>
              <a:lnSpc>
                <a:spcPct val="120000"/>
              </a:lnSpc>
              <a:spcAft>
                <a:spcPts val="600"/>
              </a:spcAft>
              <a:defRPr/>
            </a:pPr>
            <a:r>
              <a:rPr lang="en-US" altLang="zh-CN" dirty="0">
                <a:solidFill>
                  <a:schemeClr val="tx1">
                    <a:lumMod val="75000"/>
                    <a:lumOff val="25000"/>
                  </a:schemeClr>
                </a:solidFill>
                <a:latin typeface="微软雅黑" panose="020B0503020204020204" pitchFamily="34" charset="-122"/>
              </a:rPr>
              <a:t>2.</a:t>
            </a:r>
            <a:r>
              <a:rPr lang="zh-CN" altLang="en-US" dirty="0">
                <a:solidFill>
                  <a:schemeClr val="tx1">
                    <a:lumMod val="75000"/>
                    <a:lumOff val="25000"/>
                  </a:schemeClr>
                </a:solidFill>
                <a:latin typeface="微软雅黑" panose="020B0503020204020204" pitchFamily="34" charset="-122"/>
              </a:rPr>
              <a:t>城市维护建设税的纳税人是谁？</a:t>
            </a:r>
          </a:p>
          <a:p>
            <a:pPr>
              <a:lnSpc>
                <a:spcPct val="120000"/>
              </a:lnSpc>
              <a:spcAft>
                <a:spcPts val="600"/>
              </a:spcAft>
              <a:defRPr/>
            </a:pPr>
            <a:r>
              <a:rPr lang="en-US" altLang="zh-CN" dirty="0">
                <a:solidFill>
                  <a:schemeClr val="tx1">
                    <a:lumMod val="75000"/>
                    <a:lumOff val="25000"/>
                  </a:schemeClr>
                </a:solidFill>
                <a:latin typeface="微软雅黑" panose="020B0503020204020204" pitchFamily="34" charset="-122"/>
              </a:rPr>
              <a:t>3.</a:t>
            </a:r>
            <a:r>
              <a:rPr lang="zh-CN" altLang="en-US" dirty="0">
                <a:solidFill>
                  <a:schemeClr val="tx1">
                    <a:lumMod val="75000"/>
                    <a:lumOff val="25000"/>
                  </a:schemeClr>
                </a:solidFill>
                <a:latin typeface="微软雅黑" panose="020B0503020204020204" pitchFamily="34" charset="-122"/>
              </a:rPr>
              <a:t>城市维护建设税的税率有哪些？</a:t>
            </a:r>
          </a:p>
          <a:p>
            <a:pPr>
              <a:lnSpc>
                <a:spcPct val="120000"/>
              </a:lnSpc>
              <a:spcAft>
                <a:spcPts val="600"/>
              </a:spcAft>
              <a:defRPr/>
            </a:pPr>
            <a:r>
              <a:rPr lang="en-US" altLang="zh-CN" dirty="0">
                <a:solidFill>
                  <a:schemeClr val="tx1">
                    <a:lumMod val="75000"/>
                    <a:lumOff val="25000"/>
                  </a:schemeClr>
                </a:solidFill>
                <a:latin typeface="微软雅黑" panose="020B0503020204020204" pitchFamily="34" charset="-122"/>
              </a:rPr>
              <a:t>4.</a:t>
            </a:r>
            <a:r>
              <a:rPr lang="zh-CN" altLang="en-US" dirty="0">
                <a:solidFill>
                  <a:schemeClr val="tx1">
                    <a:lumMod val="75000"/>
                    <a:lumOff val="25000"/>
                  </a:schemeClr>
                </a:solidFill>
                <a:latin typeface="微软雅黑" panose="020B0503020204020204" pitchFamily="34" charset="-122"/>
              </a:rPr>
              <a:t>教育费附加和地方教育附加的征收范围包含哪些？</a:t>
            </a:r>
          </a:p>
        </p:txBody>
      </p:sp>
    </p:spTree>
    <p:extLst>
      <p:ext uri="{BB962C8B-B14F-4D97-AF65-F5344CB8AC3E}">
        <p14:creationId xmlns:p14="http://schemas.microsoft.com/office/powerpoint/2010/main" val="3117451513"/>
      </p:ext>
    </p:extLst>
  </p:cSld>
  <p:clrMapOvr>
    <a:masterClrMapping/>
  </p:clrMapOvr>
  <mc:AlternateContent xmlns:mc="http://schemas.openxmlformats.org/markup-compatibility/2006" xmlns:p14="http://schemas.microsoft.com/office/powerpoint/2010/main">
    <mc:Choice Requires="p14">
      <p:transition spd="slow" p14:dur="125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任意多边形 27"/>
          <p:cNvSpPr/>
          <p:nvPr/>
        </p:nvSpPr>
        <p:spPr>
          <a:xfrm>
            <a:off x="-89125" y="0"/>
            <a:ext cx="2128342" cy="5143500"/>
          </a:xfrm>
          <a:custGeom>
            <a:avLst/>
            <a:gdLst>
              <a:gd name="connsiteX0" fmla="*/ 0 w 2837789"/>
              <a:gd name="connsiteY0" fmla="*/ 0 h 6858000"/>
              <a:gd name="connsiteX1" fmla="*/ 537934 w 2837789"/>
              <a:gd name="connsiteY1" fmla="*/ 0 h 6858000"/>
              <a:gd name="connsiteX2" fmla="*/ 704850 w 2837789"/>
              <a:gd name="connsiteY2" fmla="*/ 0 h 6858000"/>
              <a:gd name="connsiteX3" fmla="*/ 2837789 w 2837789"/>
              <a:gd name="connsiteY3" fmla="*/ 0 h 6858000"/>
              <a:gd name="connsiteX4" fmla="*/ 2837789 w 2837789"/>
              <a:gd name="connsiteY4" fmla="*/ 395378 h 6858000"/>
              <a:gd name="connsiteX5" fmla="*/ 2618085 w 2837789"/>
              <a:gd name="connsiteY5" fmla="*/ 417526 h 6858000"/>
              <a:gd name="connsiteX6" fmla="*/ 1747634 w 2837789"/>
              <a:gd name="connsiteY6" fmla="*/ 1485534 h 6858000"/>
              <a:gd name="connsiteX7" fmla="*/ 2618085 w 2837789"/>
              <a:gd name="connsiteY7" fmla="*/ 2553542 h 6858000"/>
              <a:gd name="connsiteX8" fmla="*/ 2837789 w 2837789"/>
              <a:gd name="connsiteY8" fmla="*/ 2575690 h 6858000"/>
              <a:gd name="connsiteX9" fmla="*/ 2837789 w 2837789"/>
              <a:gd name="connsiteY9" fmla="*/ 6858000 h 6858000"/>
              <a:gd name="connsiteX10" fmla="*/ 704850 w 2837789"/>
              <a:gd name="connsiteY10" fmla="*/ 6858000 h 6858000"/>
              <a:gd name="connsiteX11" fmla="*/ 537934 w 2837789"/>
              <a:gd name="connsiteY11" fmla="*/ 6858000 h 6858000"/>
              <a:gd name="connsiteX12" fmla="*/ 0 w 2837789"/>
              <a:gd name="connsiteY1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37789" h="6858000">
                <a:moveTo>
                  <a:pt x="0" y="0"/>
                </a:moveTo>
                <a:lnTo>
                  <a:pt x="537934" y="0"/>
                </a:lnTo>
                <a:lnTo>
                  <a:pt x="704850" y="0"/>
                </a:lnTo>
                <a:lnTo>
                  <a:pt x="2837789" y="0"/>
                </a:lnTo>
                <a:lnTo>
                  <a:pt x="2837789" y="395378"/>
                </a:lnTo>
                <a:lnTo>
                  <a:pt x="2618085" y="417526"/>
                </a:lnTo>
                <a:cubicBezTo>
                  <a:pt x="2121320" y="519179"/>
                  <a:pt x="1747634" y="958717"/>
                  <a:pt x="1747634" y="1485534"/>
                </a:cubicBezTo>
                <a:cubicBezTo>
                  <a:pt x="1747634" y="2012352"/>
                  <a:pt x="2121320" y="2451889"/>
                  <a:pt x="2618085" y="2553542"/>
                </a:cubicBezTo>
                <a:lnTo>
                  <a:pt x="2837789" y="2575690"/>
                </a:lnTo>
                <a:lnTo>
                  <a:pt x="2837789" y="6858000"/>
                </a:lnTo>
                <a:lnTo>
                  <a:pt x="704850" y="6858000"/>
                </a:lnTo>
                <a:lnTo>
                  <a:pt x="537934" y="6858000"/>
                </a:lnTo>
                <a:lnTo>
                  <a:pt x="0" y="68580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070C0"/>
              </a:solidFill>
            </a:endParaRPr>
          </a:p>
        </p:txBody>
      </p:sp>
      <p:grpSp>
        <p:nvGrpSpPr>
          <p:cNvPr id="4" name="组合 3"/>
          <p:cNvGrpSpPr/>
          <p:nvPr/>
        </p:nvGrpSpPr>
        <p:grpSpPr>
          <a:xfrm>
            <a:off x="1145002" y="219936"/>
            <a:ext cx="1788430" cy="1788430"/>
            <a:chOff x="4240335" y="3008435"/>
            <a:chExt cx="3711332" cy="3711332"/>
          </a:xfrm>
        </p:grpSpPr>
        <p:sp>
          <p:nvSpPr>
            <p:cNvPr id="5" name="椭圆 4"/>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6" name="组合 5"/>
            <p:cNvGrpSpPr/>
            <p:nvPr/>
          </p:nvGrpSpPr>
          <p:grpSpPr>
            <a:xfrm>
              <a:off x="4710169" y="3478269"/>
              <a:ext cx="2771663" cy="2771663"/>
              <a:chOff x="2193191" y="1899415"/>
              <a:chExt cx="2421376" cy="2421376"/>
            </a:xfrm>
            <a:effectLst/>
          </p:grpSpPr>
          <p:sp>
            <p:nvSpPr>
              <p:cNvPr id="7" name="椭圆 6"/>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8" name="椭圆 7"/>
              <p:cNvSpPr/>
              <p:nvPr/>
            </p:nvSpPr>
            <p:spPr>
              <a:xfrm>
                <a:off x="2345502" y="2051726"/>
                <a:ext cx="2116756" cy="2116756"/>
              </a:xfrm>
              <a:prstGeom prst="ellipse">
                <a:avLst/>
              </a:prstGeom>
              <a:solidFill>
                <a:schemeClr val="bg1">
                  <a:lumMod val="95000"/>
                </a:schemeClr>
              </a:solidFill>
              <a:ln w="50800">
                <a:noFill/>
              </a:ln>
              <a:effectLst>
                <a:outerShdw blurRad="152400" dist="762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srgbClr val="FFFFFF"/>
                  </a:solidFill>
                  <a:latin typeface="Calibri" panose="020F0502020204030204"/>
                  <a:ea typeface="宋体" panose="02010600030101010101" pitchFamily="2" charset="-122"/>
                </a:endParaRPr>
              </a:p>
            </p:txBody>
          </p:sp>
        </p:grpSp>
      </p:grpSp>
      <p:sp>
        <p:nvSpPr>
          <p:cNvPr id="15" name="文本框 14"/>
          <p:cNvSpPr txBox="1"/>
          <p:nvPr/>
        </p:nvSpPr>
        <p:spPr>
          <a:xfrm>
            <a:off x="2827575" y="558536"/>
            <a:ext cx="3179649" cy="530915"/>
          </a:xfrm>
          <a:prstGeom prst="rect">
            <a:avLst/>
          </a:prstGeom>
          <a:noFill/>
        </p:spPr>
        <p:txBody>
          <a:bodyPr wrap="square" lIns="68580" tIns="34290" rIns="68580" bIns="34290" rtlCol="0">
            <a:spAutoFit/>
          </a:bodyPr>
          <a:lstStyle/>
          <a:p>
            <a:r>
              <a:rPr lang="en-US" altLang="zh-CN" sz="3000" dirty="0">
                <a:solidFill>
                  <a:schemeClr val="tx1">
                    <a:lumMod val="65000"/>
                    <a:lumOff val="35000"/>
                  </a:schemeClr>
                </a:solidFill>
                <a:latin typeface="+mn-ea"/>
              </a:rPr>
              <a:t>CONTENTS </a:t>
            </a:r>
            <a:endParaRPr lang="zh-CN" altLang="en-US" sz="3000" dirty="0">
              <a:solidFill>
                <a:schemeClr val="tx1">
                  <a:lumMod val="65000"/>
                  <a:lumOff val="35000"/>
                </a:schemeClr>
              </a:solidFill>
              <a:latin typeface="+mn-ea"/>
            </a:endParaRPr>
          </a:p>
        </p:txBody>
      </p:sp>
      <p:sp>
        <p:nvSpPr>
          <p:cNvPr id="27" name="文本框 14"/>
          <p:cNvSpPr txBox="1"/>
          <p:nvPr/>
        </p:nvSpPr>
        <p:spPr>
          <a:xfrm>
            <a:off x="1368009" y="830698"/>
            <a:ext cx="1269334" cy="530915"/>
          </a:xfrm>
          <a:prstGeom prst="rect">
            <a:avLst/>
          </a:prstGeom>
          <a:noFill/>
        </p:spPr>
        <p:txBody>
          <a:bodyPr wrap="square" lIns="68580" tIns="34290" rIns="68580" bIns="34290" rtlCol="0">
            <a:spAutoFit/>
          </a:bodyPr>
          <a:lstStyle/>
          <a:p>
            <a:pPr algn="ctr"/>
            <a:r>
              <a:rPr lang="zh-CN" altLang="en-US" sz="3000" dirty="0">
                <a:solidFill>
                  <a:schemeClr val="tx1">
                    <a:lumMod val="65000"/>
                    <a:lumOff val="35000"/>
                  </a:schemeClr>
                </a:solidFill>
                <a:latin typeface="ITC Avant Garde Std XLt" panose="020B0302020202020204" pitchFamily="34" charset="0"/>
              </a:rPr>
              <a:t>目录</a:t>
            </a:r>
            <a:endParaRPr lang="zh-CN" altLang="en-US" sz="3000" dirty="0">
              <a:solidFill>
                <a:schemeClr val="tx1">
                  <a:lumMod val="65000"/>
                  <a:lumOff val="35000"/>
                </a:schemeClr>
              </a:solidFill>
              <a:latin typeface="ITC Avant Garde Std XLt"/>
            </a:endParaRPr>
          </a:p>
        </p:txBody>
      </p:sp>
      <p:sp>
        <p:nvSpPr>
          <p:cNvPr id="41" name="圆角矩形 40"/>
          <p:cNvSpPr/>
          <p:nvPr/>
        </p:nvSpPr>
        <p:spPr>
          <a:xfrm>
            <a:off x="2906495" y="1135438"/>
            <a:ext cx="3642223" cy="45719"/>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23" name="组合 15"/>
          <p:cNvGrpSpPr/>
          <p:nvPr/>
        </p:nvGrpSpPr>
        <p:grpSpPr bwMode="auto">
          <a:xfrm>
            <a:off x="3240849" y="1351397"/>
            <a:ext cx="2958755" cy="503999"/>
            <a:chOff x="4247963" y="2095837"/>
            <a:chExt cx="3097715" cy="527844"/>
          </a:xfrm>
        </p:grpSpPr>
        <p:sp>
          <p:nvSpPr>
            <p:cNvPr id="24" name="TextBox 6"/>
            <p:cNvSpPr txBox="1"/>
            <p:nvPr/>
          </p:nvSpPr>
          <p:spPr>
            <a:xfrm>
              <a:off x="5004129" y="2150241"/>
              <a:ext cx="2341549" cy="419040"/>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城市维护建设税法</a:t>
              </a:r>
            </a:p>
          </p:txBody>
        </p:sp>
        <p:sp>
          <p:nvSpPr>
            <p:cNvPr id="25" name="圆角矩形​​ 10"/>
            <p:cNvSpPr>
              <a:spLocks noChangeArrowheads="1"/>
            </p:cNvSpPr>
            <p:nvPr/>
          </p:nvSpPr>
          <p:spPr bwMode="auto">
            <a:xfrm>
              <a:off x="4247963" y="2095837"/>
              <a:ext cx="527671" cy="527844"/>
            </a:xfrm>
            <a:prstGeom prst="roundRect">
              <a:avLst>
                <a:gd name="adj" fmla="val 16667"/>
              </a:avLst>
            </a:prstGeom>
            <a:solidFill>
              <a:srgbClr val="FFBF53"/>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1</a:t>
              </a:r>
              <a:endParaRPr lang="zh-CN" altLang="en-US" sz="3200" dirty="0">
                <a:solidFill>
                  <a:srgbClr val="FFFFFF"/>
                </a:solidFill>
                <a:ea typeface="微软雅黑" panose="020B0503020204020204" pitchFamily="34" charset="-122"/>
                <a:cs typeface="Arial" panose="020B0604020202020204" pitchFamily="34" charset="0"/>
              </a:endParaRPr>
            </a:p>
          </p:txBody>
        </p:sp>
      </p:grpSp>
      <p:grpSp>
        <p:nvGrpSpPr>
          <p:cNvPr id="42" name="组合 16"/>
          <p:cNvGrpSpPr/>
          <p:nvPr/>
        </p:nvGrpSpPr>
        <p:grpSpPr bwMode="auto">
          <a:xfrm>
            <a:off x="3240849" y="2170046"/>
            <a:ext cx="4241157" cy="503999"/>
            <a:chOff x="4247964" y="2095837"/>
            <a:chExt cx="4440349" cy="527844"/>
          </a:xfrm>
        </p:grpSpPr>
        <p:sp>
          <p:nvSpPr>
            <p:cNvPr id="43" name="TextBox 17"/>
            <p:cNvSpPr txBox="1"/>
            <p:nvPr/>
          </p:nvSpPr>
          <p:spPr>
            <a:xfrm>
              <a:off x="5004131" y="2150241"/>
              <a:ext cx="3684182" cy="419040"/>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教育费附加和地方教育费附加</a:t>
              </a:r>
            </a:p>
          </p:txBody>
        </p:sp>
        <p:sp>
          <p:nvSpPr>
            <p:cNvPr id="44" name="圆角矩形​​ 18"/>
            <p:cNvSpPr>
              <a:spLocks noChangeArrowheads="1"/>
            </p:cNvSpPr>
            <p:nvPr/>
          </p:nvSpPr>
          <p:spPr bwMode="auto">
            <a:xfrm>
              <a:off x="4247964" y="2095837"/>
              <a:ext cx="527671" cy="527844"/>
            </a:xfrm>
            <a:prstGeom prst="roundRect">
              <a:avLst>
                <a:gd name="adj" fmla="val 16667"/>
              </a:avLst>
            </a:prstGeom>
            <a:solidFill>
              <a:srgbClr val="595959"/>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2</a:t>
              </a:r>
              <a:endParaRPr lang="zh-CN" altLang="en-US" sz="3200" dirty="0">
                <a:solidFill>
                  <a:srgbClr val="FFFFFF"/>
                </a:solidFill>
                <a:ea typeface="微软雅黑" panose="020B0503020204020204" pitchFamily="34" charset="-122"/>
                <a:cs typeface="Arial" panose="020B0604020202020204" pitchFamily="34" charset="0"/>
              </a:endParaRPr>
            </a:p>
          </p:txBody>
        </p:sp>
      </p:gr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iterate type="lt">
                                    <p:tmPct val="10000"/>
                                  </p:iterate>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par>
                                <p:cTn id="10" presetID="53" presetClass="entr" presetSubtype="16" fill="hold" grpId="0" nodeType="with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left)">
                                      <p:cBhvr>
                                        <p:cTn id="17" dur="500"/>
                                        <p:tgtEl>
                                          <p:spTgt spid="41"/>
                                        </p:tgtEl>
                                      </p:cBhvr>
                                    </p:animEffect>
                                  </p:childTnLst>
                                </p:cTn>
                              </p:par>
                            </p:childTnLst>
                          </p:cTn>
                        </p:par>
                        <p:par>
                          <p:cTn id="18" fill="hold">
                            <p:stCondLst>
                              <p:cond delay="0"/>
                            </p:stCondLst>
                            <p:childTnLst>
                              <p:par>
                                <p:cTn id="19" presetID="2" presetClass="entr" presetSubtype="2"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fill="hold"/>
                                        <p:tgtEl>
                                          <p:spTgt spid="23"/>
                                        </p:tgtEl>
                                        <p:attrNameLst>
                                          <p:attrName>ppt_x</p:attrName>
                                        </p:attrNameLst>
                                      </p:cBhvr>
                                      <p:tavLst>
                                        <p:tav tm="0">
                                          <p:val>
                                            <p:strVal val="1+#ppt_w/2"/>
                                          </p:val>
                                        </p:tav>
                                        <p:tav tm="100000">
                                          <p:val>
                                            <p:strVal val="#ppt_x"/>
                                          </p:val>
                                        </p:tav>
                                      </p:tavLst>
                                    </p:anim>
                                    <p:anim calcmode="lin" valueType="num">
                                      <p:cBhvr additive="base">
                                        <p:cTn id="22" dur="500" fill="hold"/>
                                        <p:tgtEl>
                                          <p:spTgt spid="23"/>
                                        </p:tgtEl>
                                        <p:attrNameLst>
                                          <p:attrName>ppt_y</p:attrName>
                                        </p:attrNameLst>
                                      </p:cBhvr>
                                      <p:tavLst>
                                        <p:tav tm="0">
                                          <p:val>
                                            <p:strVal val="#ppt_y"/>
                                          </p:val>
                                        </p:tav>
                                        <p:tav tm="100000">
                                          <p:val>
                                            <p:strVal val="#ppt_y"/>
                                          </p:val>
                                        </p:tav>
                                      </p:tavLst>
                                    </p:anim>
                                  </p:childTnLst>
                                </p:cTn>
                              </p:par>
                            </p:childTnLst>
                          </p:cTn>
                        </p:par>
                        <p:par>
                          <p:cTn id="23" fill="hold">
                            <p:stCondLst>
                              <p:cond delay="500"/>
                            </p:stCondLst>
                            <p:childTnLst>
                              <p:par>
                                <p:cTn id="24" presetID="2" presetClass="entr" presetSubtype="2" fill="hold" nodeType="afterEffect">
                                  <p:stCondLst>
                                    <p:cond delay="0"/>
                                  </p:stCondLst>
                                  <p:childTnLst>
                                    <p:set>
                                      <p:cBhvr>
                                        <p:cTn id="25" dur="1" fill="hold">
                                          <p:stCondLst>
                                            <p:cond delay="0"/>
                                          </p:stCondLst>
                                        </p:cTn>
                                        <p:tgtEl>
                                          <p:spTgt spid="42"/>
                                        </p:tgtEl>
                                        <p:attrNameLst>
                                          <p:attrName>style.visibility</p:attrName>
                                        </p:attrNameLst>
                                      </p:cBhvr>
                                      <p:to>
                                        <p:strVal val="visible"/>
                                      </p:to>
                                    </p:set>
                                    <p:anim calcmode="lin" valueType="num">
                                      <p:cBhvr additive="base">
                                        <p:cTn id="26" dur="500" fill="hold"/>
                                        <p:tgtEl>
                                          <p:spTgt spid="42"/>
                                        </p:tgtEl>
                                        <p:attrNameLst>
                                          <p:attrName>ppt_x</p:attrName>
                                        </p:attrNameLst>
                                      </p:cBhvr>
                                      <p:tavLst>
                                        <p:tav tm="0">
                                          <p:val>
                                            <p:strVal val="1+#ppt_w/2"/>
                                          </p:val>
                                        </p:tav>
                                        <p:tav tm="100000">
                                          <p:val>
                                            <p:strVal val="#ppt_x"/>
                                          </p:val>
                                        </p:tav>
                                      </p:tavLst>
                                    </p:anim>
                                    <p:anim calcmode="lin" valueType="num">
                                      <p:cBhvr additive="base">
                                        <p:cTn id="27"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7" grpId="0"/>
      <p:bldP spid="4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0D7DC4-3903-BD0A-DD22-F7115EBF11D4}"/>
            </a:ext>
          </a:extLst>
        </p:cNvPr>
        <p:cNvGrpSpPr/>
        <p:nvPr/>
      </p:nvGrpSpPr>
      <p:grpSpPr>
        <a:xfrm>
          <a:off x="0" y="0"/>
          <a:ext cx="0" cy="0"/>
          <a:chOff x="0" y="0"/>
          <a:chExt cx="0" cy="0"/>
        </a:xfrm>
      </p:grpSpPr>
      <p:sp>
        <p:nvSpPr>
          <p:cNvPr id="2" name="文本框 17">
            <a:extLst>
              <a:ext uri="{FF2B5EF4-FFF2-40B4-BE49-F238E27FC236}">
                <a16:creationId xmlns:a16="http://schemas.microsoft.com/office/drawing/2014/main" id="{8DD08C4B-E98F-7353-D1FF-54CC05F68FFD}"/>
              </a:ext>
            </a:extLst>
          </p:cNvPr>
          <p:cNvSpPr txBox="1"/>
          <p:nvPr/>
        </p:nvSpPr>
        <p:spPr bwMode="auto">
          <a:xfrm>
            <a:off x="612000" y="972000"/>
            <a:ext cx="7920000" cy="2780377"/>
          </a:xfrm>
          <a:prstGeom prst="rect">
            <a:avLst/>
          </a:prstGeom>
          <a:noFill/>
        </p:spPr>
        <p:txBody>
          <a:bodyPr wrap="square" lIns="68580" tIns="34290" rIns="68580" bIns="34290">
            <a:spAutoFit/>
          </a:bodyPr>
          <a:lstStyle/>
          <a:p>
            <a:pPr>
              <a:lnSpc>
                <a:spcPct val="120000"/>
              </a:lnSpc>
              <a:spcAft>
                <a:spcPts val="600"/>
              </a:spcAft>
              <a:defRPr/>
            </a:pP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学习目标</a:t>
            </a:r>
            <a:r>
              <a:rPr lang="en-US" altLang="zh-CN" sz="1600" b="1"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通过本章的学习，了解城市维护建设税法概念、特点、纳税人和税率，掌握城市维护建设税法计税依据和应纳税额的计算，税收优惠和征收管理。理解教育费附加和地方教育附加的征收范围及计征依据以及教育费附加和地方教育附加的计算。</a:t>
            </a:r>
            <a:endParaRPr lang="en-US" altLang="zh-CN" sz="1600" dirty="0">
              <a:solidFill>
                <a:schemeClr val="tx1">
                  <a:lumMod val="75000"/>
                  <a:lumOff val="25000"/>
                </a:schemeClr>
              </a:solidFill>
              <a:latin typeface="微软雅黑" panose="020B0503020204020204" pitchFamily="34" charset="-122"/>
            </a:endParaRPr>
          </a:p>
          <a:p>
            <a:pPr>
              <a:lnSpc>
                <a:spcPct val="120000"/>
              </a:lnSpc>
              <a:spcAft>
                <a:spcPts val="600"/>
              </a:spcAft>
              <a:defRPr/>
            </a:pP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思政目标</a:t>
            </a:r>
            <a:r>
              <a:rPr lang="en-US" altLang="zh-CN" sz="1600" b="1"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党的二十届三中全会通过的</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中共中央关于进一步全面深化改革、推进中国式现代化的决定</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明确：“研究把城市维护建设税、教育费附加、地方教育附加合并为地方附加。”本章以</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新时代教育费改税及教育税制设计</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为思政案例，通过探讨教育费改税的配套环境，理解教育费改革乃大势所趋，对优化教育资源配置、推动教育事业发展具有积极作用。让学生深刻认识到税收的职能作用，意识到法治在税收领域的重要性，增强学生对依法治国理念的高度认同，树立建立社会主义法治国家的信心和决心。</a:t>
            </a:r>
          </a:p>
        </p:txBody>
      </p:sp>
    </p:spTree>
    <p:extLst>
      <p:ext uri="{BB962C8B-B14F-4D97-AF65-F5344CB8AC3E}">
        <p14:creationId xmlns:p14="http://schemas.microsoft.com/office/powerpoint/2010/main" val="3014942063"/>
      </p:ext>
    </p:extLst>
  </p:cSld>
  <p:clrMapOvr>
    <a:masterClrMapping/>
  </p:clrMapOvr>
  <mc:AlternateContent xmlns:mc="http://schemas.openxmlformats.org/markup-compatibility/2006" xmlns:p14="http://schemas.microsoft.com/office/powerpoint/2010/main">
    <mc:Choice Requires="p14">
      <p:transition spd="slow" p14:dur="125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p:cNvSpPr/>
          <p:nvPr/>
        </p:nvSpPr>
        <p:spPr>
          <a:xfrm>
            <a:off x="0" y="-261258"/>
            <a:ext cx="2039217" cy="5562887"/>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01</a:t>
            </a:r>
            <a:endParaRPr lang="zh-CN" altLang="en-US" sz="7200" dirty="0">
              <a:solidFill>
                <a:srgbClr val="0070C0"/>
              </a:solidFill>
              <a:latin typeface="Impact" panose="020B0806030902050204" pitchFamily="34" charset="0"/>
            </a:endParaRPr>
          </a:p>
        </p:txBody>
      </p:sp>
      <p:sp>
        <p:nvSpPr>
          <p:cNvPr id="18" name="文本框 17"/>
          <p:cNvSpPr txBox="1"/>
          <p:nvPr/>
        </p:nvSpPr>
        <p:spPr>
          <a:xfrm>
            <a:off x="2899390" y="2833300"/>
            <a:ext cx="3124891"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城市维护建设税法</a:t>
            </a:r>
            <a:endParaRPr lang="en-US" altLang="zh-CN" sz="2000" b="1" dirty="0">
              <a:solidFill>
                <a:schemeClr val="tx1">
                  <a:lumMod val="75000"/>
                  <a:lumOff val="25000"/>
                </a:schemeClr>
              </a:solidFill>
              <a:latin typeface="ITC Avant Garde Std Bk" panose="020B0502020202020204" pitchFamily="34" charset="0"/>
            </a:endParaRPr>
          </a:p>
        </p:txBody>
      </p:sp>
      <p:grpSp>
        <p:nvGrpSpPr>
          <p:cNvPr id="25" name="组合 24"/>
          <p:cNvGrpSpPr/>
          <p:nvPr/>
        </p:nvGrpSpPr>
        <p:grpSpPr>
          <a:xfrm>
            <a:off x="1787045" y="1867537"/>
            <a:ext cx="527203" cy="530769"/>
            <a:chOff x="5042691" y="2273920"/>
            <a:chExt cx="702937" cy="707692"/>
          </a:xfrm>
          <a:solidFill>
            <a:srgbClr val="0070C0"/>
          </a:solidFill>
        </p:grpSpPr>
        <p:sp>
          <p:nvSpPr>
            <p:cNvPr id="26" name="Freeform 12"/>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8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p:cNvSpPr txBox="1"/>
          <p:nvPr/>
        </p:nvSpPr>
        <p:spPr>
          <a:xfrm>
            <a:off x="612000" y="972000"/>
            <a:ext cx="7920000" cy="1683153"/>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城市维护建设税是对缴纳增值税、消费税的单位和个人征收的一种附加税。我国现行城市维护建设税主要有以下几个特点：</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属于附加税。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根据城镇规模设计地区差别比例税率。</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征收范围较广。</a:t>
            </a:r>
          </a:p>
        </p:txBody>
      </p:sp>
    </p:spTree>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AA3A62-F509-1F27-21E9-0F67DB4F73AD}"/>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69D3CB4C-51B6-B7F5-69BA-97982024D196}"/>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一、纳税义务人和扣缴义务人</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0B72B234-00A7-4DA4-5DCC-A168D9797DA4}"/>
              </a:ext>
            </a:extLst>
          </p:cNvPr>
          <p:cNvSpPr txBox="1"/>
          <p:nvPr/>
        </p:nvSpPr>
        <p:spPr>
          <a:xfrm>
            <a:off x="612000" y="972000"/>
            <a:ext cx="7920000" cy="1978619"/>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（一）纳税义务人</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在中华人民共和国境内缴纳增值税、消费税的单位和个人，为城市维护建设税的纳税人，应当依照规定缴纳城市维护建设税。</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（二）扣缴义务人</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城市维护建设税的扣缴义务人为负有增值税、消费税扣缴义务的单位和个人，在扣缴增值税、消费税的同时扣缴城市维护建设税。</a:t>
            </a:r>
          </a:p>
        </p:txBody>
      </p:sp>
    </p:spTree>
    <p:extLst>
      <p:ext uri="{BB962C8B-B14F-4D97-AF65-F5344CB8AC3E}">
        <p14:creationId xmlns:p14="http://schemas.microsoft.com/office/powerpoint/2010/main" val="418308786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72D2D0-6508-97D5-84C0-6AA61A9AF7BC}"/>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19980F38-A9F3-38B6-7569-2770E1602581}"/>
              </a:ext>
            </a:extLst>
          </p:cNvPr>
          <p:cNvSpPr txBox="1"/>
          <p:nvPr/>
        </p:nvSpPr>
        <p:spPr>
          <a:xfrm>
            <a:off x="2244078" y="335817"/>
            <a:ext cx="4655843"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二、税率、计税依据和应纳税额的计算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06A7BB33-53BF-14E2-2E9E-89D20DD38C08}"/>
              </a:ext>
            </a:extLst>
          </p:cNvPr>
          <p:cNvSpPr txBox="1"/>
          <p:nvPr/>
        </p:nvSpPr>
        <p:spPr>
          <a:xfrm>
            <a:off x="612000" y="972000"/>
            <a:ext cx="7920000" cy="270459"/>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（一）税率</a:t>
            </a:r>
          </a:p>
        </p:txBody>
      </p:sp>
      <p:graphicFrame>
        <p:nvGraphicFramePr>
          <p:cNvPr id="2" name="表格 1">
            <a:extLst>
              <a:ext uri="{FF2B5EF4-FFF2-40B4-BE49-F238E27FC236}">
                <a16:creationId xmlns:a16="http://schemas.microsoft.com/office/drawing/2014/main" id="{0C10361C-5C6D-7704-B4ED-078D19A06735}"/>
              </a:ext>
            </a:extLst>
          </p:cNvPr>
          <p:cNvGraphicFramePr>
            <a:graphicFrameLocks noGrp="1"/>
          </p:cNvGraphicFramePr>
          <p:nvPr>
            <p:extLst>
              <p:ext uri="{D42A27DB-BD31-4B8C-83A1-F6EECF244321}">
                <p14:modId xmlns:p14="http://schemas.microsoft.com/office/powerpoint/2010/main" val="2392305812"/>
              </p:ext>
            </p:extLst>
          </p:nvPr>
        </p:nvGraphicFramePr>
        <p:xfrm>
          <a:off x="458022" y="1330408"/>
          <a:ext cx="8227953" cy="1241344"/>
        </p:xfrm>
        <a:graphic>
          <a:graphicData uri="http://schemas.openxmlformats.org/drawingml/2006/table">
            <a:tbl>
              <a:tblPr firstRow="1" firstCol="1" bandRow="1"/>
              <a:tblGrid>
                <a:gridCol w="4541093">
                  <a:extLst>
                    <a:ext uri="{9D8B030D-6E8A-4147-A177-3AD203B41FA5}">
                      <a16:colId xmlns:a16="http://schemas.microsoft.com/office/drawing/2014/main" val="2741388323"/>
                    </a:ext>
                  </a:extLst>
                </a:gridCol>
                <a:gridCol w="3686860">
                  <a:extLst>
                    <a:ext uri="{9D8B030D-6E8A-4147-A177-3AD203B41FA5}">
                      <a16:colId xmlns:a16="http://schemas.microsoft.com/office/drawing/2014/main" val="66272712"/>
                    </a:ext>
                  </a:extLst>
                </a:gridCol>
              </a:tblGrid>
              <a:tr h="310336">
                <a:tc>
                  <a:txBody>
                    <a:bodyPr/>
                    <a:lstStyle/>
                    <a:p>
                      <a:pPr algn="ctr"/>
                      <a:r>
                        <a:rPr lang="zh-CN" sz="1050" kern="0">
                          <a:effectLst/>
                          <a:latin typeface="Times New Roman" panose="02020603050405020304" pitchFamily="18" charset="0"/>
                          <a:ea typeface="宋体" panose="02010600030101010101" pitchFamily="2" charset="-122"/>
                          <a:cs typeface="宋体" panose="02010600030101010101" pitchFamily="2" charset="-122"/>
                        </a:rPr>
                        <a:t>纳税人所在地</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zh-CN" sz="1050" kern="0">
                          <a:effectLst/>
                          <a:latin typeface="Times New Roman" panose="02020603050405020304" pitchFamily="18" charset="0"/>
                          <a:ea typeface="宋体" panose="02010600030101010101" pitchFamily="2" charset="-122"/>
                          <a:cs typeface="宋体" panose="02010600030101010101" pitchFamily="2" charset="-122"/>
                        </a:rPr>
                        <a:t>税率（</a:t>
                      </a:r>
                      <a:r>
                        <a:rPr lang="en-US" sz="1050" kern="0">
                          <a:effectLst/>
                          <a:latin typeface="Times New Roman" panose="02020603050405020304" pitchFamily="18" charset="0"/>
                          <a:ea typeface="宋体" panose="02010600030101010101" pitchFamily="2" charset="-122"/>
                          <a:cs typeface="宋体" panose="02010600030101010101" pitchFamily="2" charset="-122"/>
                        </a:rPr>
                        <a:t>%</a:t>
                      </a:r>
                      <a:r>
                        <a:rPr lang="zh-CN" sz="1050" kern="0">
                          <a:effectLst/>
                          <a:latin typeface="Times New Roman" panose="02020603050405020304" pitchFamily="18" charset="0"/>
                          <a:ea typeface="宋体" panose="02010600030101010101" pitchFamily="2" charset="-122"/>
                          <a:cs typeface="宋体" panose="02010600030101010101" pitchFamily="2" charset="-122"/>
                        </a:rPr>
                        <a:t>）</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41160295"/>
                  </a:ext>
                </a:extLst>
              </a:tr>
              <a:tr h="310336">
                <a:tc>
                  <a:txBody>
                    <a:bodyPr/>
                    <a:lstStyle/>
                    <a:p>
                      <a:pPr algn="ctr"/>
                      <a:r>
                        <a:rPr lang="zh-CN" sz="1050" kern="0">
                          <a:effectLst/>
                          <a:latin typeface="Times New Roman" panose="02020603050405020304" pitchFamily="18" charset="0"/>
                          <a:ea typeface="宋体" panose="02010600030101010101" pitchFamily="2" charset="-122"/>
                          <a:cs typeface="宋体" panose="02010600030101010101" pitchFamily="2" charset="-122"/>
                        </a:rPr>
                        <a:t>市区</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050" kern="0">
                          <a:effectLst/>
                          <a:latin typeface="Times New Roman" panose="02020603050405020304" pitchFamily="18" charset="0"/>
                          <a:ea typeface="宋体" panose="02010600030101010101" pitchFamily="2" charset="-122"/>
                          <a:cs typeface="宋体" panose="02010600030101010101" pitchFamily="2" charset="-122"/>
                        </a:rPr>
                        <a:t>7</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63399508"/>
                  </a:ext>
                </a:extLst>
              </a:tr>
              <a:tr h="310336">
                <a:tc>
                  <a:txBody>
                    <a:bodyPr/>
                    <a:lstStyle/>
                    <a:p>
                      <a:pPr algn="ctr"/>
                      <a:r>
                        <a:rPr lang="zh-CN" sz="1050" kern="0">
                          <a:effectLst/>
                          <a:latin typeface="Times New Roman" panose="02020603050405020304" pitchFamily="18" charset="0"/>
                          <a:ea typeface="宋体" panose="02010600030101010101" pitchFamily="2" charset="-122"/>
                          <a:cs typeface="宋体" panose="02010600030101010101" pitchFamily="2" charset="-122"/>
                        </a:rPr>
                        <a:t>县城、镇</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050" kern="0">
                          <a:effectLst/>
                          <a:latin typeface="Times New Roman" panose="02020603050405020304" pitchFamily="18" charset="0"/>
                          <a:ea typeface="宋体" panose="02010600030101010101" pitchFamily="2" charset="-122"/>
                          <a:cs typeface="宋体" panose="02010600030101010101" pitchFamily="2" charset="-122"/>
                        </a:rPr>
                        <a:t>5</a:t>
                      </a:r>
                      <a:endParaRPr lang="zh-CN" sz="105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85867405"/>
                  </a:ext>
                </a:extLst>
              </a:tr>
              <a:tr h="310336">
                <a:tc>
                  <a:txBody>
                    <a:bodyPr/>
                    <a:lstStyle/>
                    <a:p>
                      <a:pPr algn="ctr"/>
                      <a:r>
                        <a:rPr lang="zh-CN" sz="1050" kern="0" dirty="0">
                          <a:effectLst/>
                          <a:latin typeface="Times New Roman" panose="02020603050405020304" pitchFamily="18" charset="0"/>
                          <a:ea typeface="宋体" panose="02010600030101010101" pitchFamily="2" charset="-122"/>
                          <a:cs typeface="宋体" panose="02010600030101010101" pitchFamily="2" charset="-122"/>
                        </a:rPr>
                        <a:t>不在市区、县城、镇</a:t>
                      </a: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050" kern="0" dirty="0">
                          <a:effectLst/>
                          <a:latin typeface="Times New Roman" panose="02020603050405020304" pitchFamily="18" charset="0"/>
                          <a:ea typeface="宋体" panose="02010600030101010101" pitchFamily="2" charset="-122"/>
                          <a:cs typeface="宋体" panose="02010600030101010101" pitchFamily="2" charset="-122"/>
                        </a:rPr>
                        <a:t>1</a:t>
                      </a:r>
                      <a:endParaRPr lang="zh-CN" sz="105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80358544"/>
                  </a:ext>
                </a:extLst>
              </a:tr>
            </a:tbl>
          </a:graphicData>
        </a:graphic>
      </p:graphicFrame>
      <p:sp>
        <p:nvSpPr>
          <p:cNvPr id="6" name="文本框 5">
            <a:extLst>
              <a:ext uri="{FF2B5EF4-FFF2-40B4-BE49-F238E27FC236}">
                <a16:creationId xmlns:a16="http://schemas.microsoft.com/office/drawing/2014/main" id="{04ABB0BC-D604-CCD3-CE81-E6C1EAA4A6F9}"/>
              </a:ext>
            </a:extLst>
          </p:cNvPr>
          <p:cNvSpPr txBox="1"/>
          <p:nvPr/>
        </p:nvSpPr>
        <p:spPr>
          <a:xfrm>
            <a:off x="611998" y="2585495"/>
            <a:ext cx="7920000" cy="2062103"/>
          </a:xfrm>
          <a:prstGeom prst="rect">
            <a:avLst/>
          </a:prstGeom>
          <a:noFill/>
        </p:spPr>
        <p:txBody>
          <a:bodyPr wrap="square">
            <a:spAutoFit/>
          </a:bodyPr>
          <a:lstStyle/>
          <a:p>
            <a:r>
              <a:rPr lang="zh-CN" altLang="en-US" sz="1600" b="1" dirty="0"/>
              <a:t>（二）计税依据</a:t>
            </a:r>
          </a:p>
          <a:p>
            <a:r>
              <a:rPr lang="en-US" altLang="zh-CN" sz="1600" dirty="0"/>
              <a:t>1.</a:t>
            </a:r>
            <a:r>
              <a:rPr lang="zh-CN" altLang="en-US" sz="1600" dirty="0"/>
              <a:t>基本规定</a:t>
            </a:r>
          </a:p>
          <a:p>
            <a:r>
              <a:rPr lang="zh-CN" altLang="en-US" sz="1600" dirty="0"/>
              <a:t>具体计算公式如下：</a:t>
            </a:r>
          </a:p>
          <a:p>
            <a:r>
              <a:rPr lang="zh-CN" altLang="en-US" sz="1600" dirty="0"/>
              <a:t>城市维护建设税计税依据</a:t>
            </a:r>
            <a:r>
              <a:rPr lang="en-US" altLang="zh-CN" sz="1600" dirty="0"/>
              <a:t>=</a:t>
            </a:r>
            <a:r>
              <a:rPr lang="zh-CN" altLang="en-US" sz="1600" dirty="0"/>
              <a:t>依法实际缴纳的增值税税额</a:t>
            </a:r>
            <a:r>
              <a:rPr lang="en-US" altLang="zh-CN" sz="1600" dirty="0"/>
              <a:t>+</a:t>
            </a:r>
            <a:r>
              <a:rPr lang="zh-CN" altLang="en-US" sz="1600" dirty="0"/>
              <a:t>依法实际缴纳的消费税税额</a:t>
            </a:r>
          </a:p>
          <a:p>
            <a:r>
              <a:rPr lang="zh-CN" altLang="en-US" sz="1600" dirty="0"/>
              <a:t>依法实际缴纳的增值税税额</a:t>
            </a:r>
            <a:r>
              <a:rPr lang="en-US" altLang="zh-CN" sz="1600" dirty="0"/>
              <a:t>=</a:t>
            </a:r>
            <a:r>
              <a:rPr lang="zh-CN" altLang="en-US" sz="1600" dirty="0"/>
              <a:t>纳税人依照增值税相关法律法规和税收政策规定计算应当缴纳的增值税税额</a:t>
            </a:r>
            <a:r>
              <a:rPr lang="en-US" altLang="zh-CN" sz="1600" dirty="0"/>
              <a:t>+</a:t>
            </a:r>
            <a:r>
              <a:rPr lang="zh-CN" altLang="en-US" sz="1600" dirty="0"/>
              <a:t>增值税免抵税额－直接减免的增值税税额－留抵退税额</a:t>
            </a:r>
          </a:p>
          <a:p>
            <a:r>
              <a:rPr lang="zh-CN" altLang="en-US" sz="1600" dirty="0"/>
              <a:t>依法实际缴纳的消费税税额</a:t>
            </a:r>
            <a:r>
              <a:rPr lang="en-US" altLang="zh-CN" sz="1600" dirty="0"/>
              <a:t>=</a:t>
            </a:r>
            <a:r>
              <a:rPr lang="zh-CN" altLang="en-US" sz="1600" dirty="0"/>
              <a:t>纳税人依照消费税相关法律法规和税收政策规定计算应当缴纳的消费税税额－直接减免的消费税税额</a:t>
            </a:r>
          </a:p>
        </p:txBody>
      </p:sp>
    </p:spTree>
    <p:extLst>
      <p:ext uri="{BB962C8B-B14F-4D97-AF65-F5344CB8AC3E}">
        <p14:creationId xmlns:p14="http://schemas.microsoft.com/office/powerpoint/2010/main" val="390542942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00F1EF-81AB-431B-4BD8-FB3076E488C4}"/>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80FE3CE9-3D9F-E1C2-1340-253181EDB12D}"/>
              </a:ext>
            </a:extLst>
          </p:cNvPr>
          <p:cNvSpPr txBox="1"/>
          <p:nvPr/>
        </p:nvSpPr>
        <p:spPr>
          <a:xfrm>
            <a:off x="2244078" y="335817"/>
            <a:ext cx="4655843"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二、税率、计税依据和应纳税额的计算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2F7F9EAC-7B77-4A42-E028-7784F9E7E243}"/>
              </a:ext>
            </a:extLst>
          </p:cNvPr>
          <p:cNvSpPr txBox="1"/>
          <p:nvPr/>
        </p:nvSpPr>
        <p:spPr>
          <a:xfrm>
            <a:off x="612000" y="972000"/>
            <a:ext cx="7920000" cy="3095847"/>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（三）应纳税额的计算</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城市维护建设税纳税人的应纳税额按以下公式计算：</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应纳税额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纳税人实际缴纳的增值税、消费税税额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适用税率</a:t>
            </a:r>
          </a:p>
          <a:p>
            <a:pPr algn="just">
              <a:lnSpc>
                <a:spcPct val="120000"/>
              </a:lnSpc>
              <a:spcAft>
                <a:spcPts val="600"/>
              </a:spcAft>
            </a:pP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例</a:t>
            </a:r>
            <a:r>
              <a:rPr lang="en-US" altLang="zh-CN" sz="1600" b="1" dirty="0">
                <a:solidFill>
                  <a:schemeClr val="tx1">
                    <a:lumMod val="75000"/>
                    <a:lumOff val="25000"/>
                  </a:schemeClr>
                </a:solidFill>
                <a:latin typeface="微软雅黑" panose="020B0503020204020204" pitchFamily="34" charset="-122"/>
              </a:rPr>
              <a:t>4-1】</a:t>
            </a:r>
            <a:r>
              <a:rPr lang="zh-CN" altLang="en-US" sz="1600" dirty="0">
                <a:solidFill>
                  <a:schemeClr val="tx1">
                    <a:lumMod val="75000"/>
                    <a:lumOff val="25000"/>
                  </a:schemeClr>
                </a:solidFill>
                <a:latin typeface="微软雅黑" panose="020B0503020204020204" pitchFamily="34" charset="-122"/>
              </a:rPr>
              <a:t>位于某县城的一家企业实际缴纳增值税</a:t>
            </a:r>
            <a:r>
              <a:rPr lang="en-US" altLang="zh-CN" sz="1600" dirty="0">
                <a:solidFill>
                  <a:schemeClr val="tx1">
                    <a:lumMod val="75000"/>
                    <a:lumOff val="25000"/>
                  </a:schemeClr>
                </a:solidFill>
                <a:latin typeface="微软雅黑" panose="020B0503020204020204" pitchFamily="34" charset="-122"/>
              </a:rPr>
              <a:t>23</a:t>
            </a:r>
            <a:r>
              <a:rPr lang="zh-CN" altLang="en-US" sz="1600" dirty="0">
                <a:solidFill>
                  <a:schemeClr val="tx1">
                    <a:lumMod val="75000"/>
                    <a:lumOff val="25000"/>
                  </a:schemeClr>
                </a:solidFill>
                <a:latin typeface="微软雅黑" panose="020B0503020204020204" pitchFamily="34" charset="-122"/>
              </a:rPr>
              <a:t>万元、消费税</a:t>
            </a:r>
            <a:r>
              <a:rPr lang="en-US" altLang="zh-CN" sz="1600" dirty="0">
                <a:solidFill>
                  <a:schemeClr val="tx1">
                    <a:lumMod val="75000"/>
                    <a:lumOff val="25000"/>
                  </a:schemeClr>
                </a:solidFill>
                <a:latin typeface="微软雅黑" panose="020B0503020204020204" pitchFamily="34" charset="-122"/>
              </a:rPr>
              <a:t>16</a:t>
            </a:r>
            <a:r>
              <a:rPr lang="zh-CN" altLang="en-US" sz="1600" dirty="0">
                <a:solidFill>
                  <a:schemeClr val="tx1">
                    <a:lumMod val="75000"/>
                    <a:lumOff val="25000"/>
                  </a:schemeClr>
                </a:solidFill>
                <a:latin typeface="微软雅黑" panose="020B0503020204020204" pitchFamily="34" charset="-122"/>
              </a:rPr>
              <a:t>万元。计算该企业应缴纳的城市维护建设税。</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应纳城市维护建设税</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23+16</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×5%=1.95</a:t>
            </a:r>
            <a:r>
              <a:rPr lang="zh-CN" altLang="en-US" sz="1600" dirty="0">
                <a:solidFill>
                  <a:schemeClr val="tx1">
                    <a:lumMod val="75000"/>
                    <a:lumOff val="25000"/>
                  </a:schemeClr>
                </a:solidFill>
                <a:latin typeface="微软雅黑" panose="020B0503020204020204" pitchFamily="34" charset="-122"/>
              </a:rPr>
              <a:t>（万元）</a:t>
            </a:r>
          </a:p>
          <a:p>
            <a:pPr algn="just">
              <a:lnSpc>
                <a:spcPct val="120000"/>
              </a:lnSpc>
              <a:spcAft>
                <a:spcPts val="600"/>
              </a:spcAft>
            </a:pP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例</a:t>
            </a:r>
            <a:r>
              <a:rPr lang="en-US" altLang="zh-CN" sz="1600" b="1" dirty="0">
                <a:solidFill>
                  <a:schemeClr val="tx1">
                    <a:lumMod val="75000"/>
                    <a:lumOff val="25000"/>
                  </a:schemeClr>
                </a:solidFill>
                <a:latin typeface="微软雅黑" panose="020B0503020204020204" pitchFamily="34" charset="-122"/>
              </a:rPr>
              <a:t>4-2】</a:t>
            </a:r>
            <a:r>
              <a:rPr lang="zh-CN" altLang="en-US" sz="1600" dirty="0">
                <a:solidFill>
                  <a:schemeClr val="tx1">
                    <a:lumMod val="75000"/>
                    <a:lumOff val="25000"/>
                  </a:schemeClr>
                </a:solidFill>
                <a:latin typeface="微软雅黑" panose="020B0503020204020204" pitchFamily="34" charset="-122"/>
              </a:rPr>
              <a:t>位于某市区的企业实际缴纳增值税</a:t>
            </a:r>
            <a:r>
              <a:rPr lang="en-US" altLang="zh-CN" sz="1600" dirty="0">
                <a:solidFill>
                  <a:schemeClr val="tx1">
                    <a:lumMod val="75000"/>
                    <a:lumOff val="25000"/>
                  </a:schemeClr>
                </a:solidFill>
                <a:latin typeface="微软雅黑" panose="020B0503020204020204" pitchFamily="34" charset="-122"/>
              </a:rPr>
              <a:t>40</a:t>
            </a:r>
            <a:r>
              <a:rPr lang="zh-CN" altLang="en-US" sz="1600" dirty="0">
                <a:solidFill>
                  <a:schemeClr val="tx1">
                    <a:lumMod val="75000"/>
                    <a:lumOff val="25000"/>
                  </a:schemeClr>
                </a:solidFill>
                <a:latin typeface="微软雅黑" panose="020B0503020204020204" pitchFamily="34" charset="-122"/>
              </a:rPr>
              <a:t>万元、消费税</a:t>
            </a:r>
            <a:r>
              <a:rPr lang="en-US" altLang="zh-CN" sz="1600" dirty="0">
                <a:solidFill>
                  <a:schemeClr val="tx1">
                    <a:lumMod val="75000"/>
                    <a:lumOff val="25000"/>
                  </a:schemeClr>
                </a:solidFill>
                <a:latin typeface="微软雅黑" panose="020B0503020204020204" pitchFamily="34" charset="-122"/>
              </a:rPr>
              <a:t>35</a:t>
            </a:r>
            <a:r>
              <a:rPr lang="zh-CN" altLang="en-US" sz="1600" dirty="0">
                <a:solidFill>
                  <a:schemeClr val="tx1">
                    <a:lumMod val="75000"/>
                    <a:lumOff val="25000"/>
                  </a:schemeClr>
                </a:solidFill>
                <a:latin typeface="微软雅黑" panose="020B0503020204020204" pitchFamily="34" charset="-122"/>
              </a:rPr>
              <a:t>万元，关税</a:t>
            </a: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万元，并因违反增值税税法的有关规定而被处罚</a:t>
            </a: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万元的罚款。计算该企业应缴纳的城市维护建设税。</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应纳城市维护建设税</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40+35</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×7%=5.25</a:t>
            </a:r>
            <a:r>
              <a:rPr lang="zh-CN" altLang="en-US" sz="1600" dirty="0">
                <a:solidFill>
                  <a:schemeClr val="tx1">
                    <a:lumMod val="75000"/>
                    <a:lumOff val="25000"/>
                  </a:schemeClr>
                </a:solidFill>
                <a:latin typeface="微软雅黑" panose="020B0503020204020204" pitchFamily="34" charset="-122"/>
              </a:rPr>
              <a:t>（万元）</a:t>
            </a:r>
          </a:p>
        </p:txBody>
      </p:sp>
    </p:spTree>
    <p:extLst>
      <p:ext uri="{BB962C8B-B14F-4D97-AF65-F5344CB8AC3E}">
        <p14:creationId xmlns:p14="http://schemas.microsoft.com/office/powerpoint/2010/main" val="251502855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833731-ED34-C2DF-79DC-B6D91A2D8A35}"/>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4FF213A2-A00D-00D0-50F4-E57E2900B14B}"/>
              </a:ext>
            </a:extLst>
          </p:cNvPr>
          <p:cNvSpPr txBox="1"/>
          <p:nvPr/>
        </p:nvSpPr>
        <p:spPr>
          <a:xfrm>
            <a:off x="2244078" y="335817"/>
            <a:ext cx="4655843"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三、税收优惠和征收管理</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6E102539-D80C-85A6-DE8F-10F78B09EC20}"/>
              </a:ext>
            </a:extLst>
          </p:cNvPr>
          <p:cNvSpPr txBox="1"/>
          <p:nvPr/>
        </p:nvSpPr>
        <p:spPr>
          <a:xfrm>
            <a:off x="612000" y="972000"/>
            <a:ext cx="7920000" cy="4059188"/>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（一）税收优惠</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城市维护建设税的税收优惠主要有：</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对黄金交易所会员单位通过黄金交易所销售且发生实物交割的标准黄金，免征城市维护建设税。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对上海期货交易所会员和客户通过上海期货交易所销售且发生实物交割并已出库的标准黄金，免征城市维护建设税。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对国家重大水利工程建设基金免征城市维护建设税。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至</a:t>
            </a:r>
            <a:r>
              <a:rPr lang="en-US" altLang="zh-CN" sz="1600" dirty="0">
                <a:solidFill>
                  <a:schemeClr val="tx1">
                    <a:lumMod val="75000"/>
                    <a:lumOff val="25000"/>
                  </a:schemeClr>
                </a:solidFill>
                <a:latin typeface="微软雅黑" panose="020B0503020204020204" pitchFamily="34" charset="-122"/>
              </a:rPr>
              <a:t>2027</a:t>
            </a:r>
            <a:r>
              <a:rPr lang="zh-CN" altLang="en-US" sz="1600" dirty="0">
                <a:solidFill>
                  <a:schemeClr val="tx1">
                    <a:lumMod val="75000"/>
                    <a:lumOff val="25000"/>
                  </a:schemeClr>
                </a:solidFill>
                <a:latin typeface="微软雅黑" panose="020B0503020204020204" pitchFamily="34" charset="-122"/>
              </a:rPr>
              <a:t>年</a:t>
            </a:r>
            <a:r>
              <a:rPr lang="en-US" altLang="zh-CN" sz="1600" dirty="0">
                <a:solidFill>
                  <a:schemeClr val="tx1">
                    <a:lumMod val="75000"/>
                    <a:lumOff val="25000"/>
                  </a:schemeClr>
                </a:solidFill>
                <a:latin typeface="微软雅黑" panose="020B0503020204020204" pitchFamily="34" charset="-122"/>
              </a:rPr>
              <a:t>12</a:t>
            </a:r>
            <a:r>
              <a:rPr lang="zh-CN" altLang="en-US" sz="1600" dirty="0">
                <a:solidFill>
                  <a:schemeClr val="tx1">
                    <a:lumMod val="75000"/>
                    <a:lumOff val="25000"/>
                  </a:schemeClr>
                </a:solidFill>
                <a:latin typeface="微软雅黑" panose="020B0503020204020204" pitchFamily="34" charset="-122"/>
              </a:rPr>
              <a:t>月</a:t>
            </a:r>
            <a:r>
              <a:rPr lang="en-US" altLang="zh-CN" sz="1600" dirty="0">
                <a:solidFill>
                  <a:schemeClr val="tx1">
                    <a:lumMod val="75000"/>
                    <a:lumOff val="25000"/>
                  </a:schemeClr>
                </a:solidFill>
                <a:latin typeface="微软雅黑" panose="020B0503020204020204" pitchFamily="34" charset="-122"/>
              </a:rPr>
              <a:t>31</a:t>
            </a:r>
            <a:r>
              <a:rPr lang="zh-CN" altLang="en-US" sz="1600" dirty="0">
                <a:solidFill>
                  <a:schemeClr val="tx1">
                    <a:lumMod val="75000"/>
                    <a:lumOff val="25000"/>
                  </a:schemeClr>
                </a:solidFill>
                <a:latin typeface="微软雅黑" panose="020B0503020204020204" pitchFamily="34" charset="-122"/>
              </a:rPr>
              <a:t>日，对增值税小规模纳税人、小型微利企业和个体工商户减半征收城市维护建设税。</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（二）征收管理</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城市维护建设税的纳税义务发生时间与两税的纳税义务发生时间一致，分别在缴纳两税的同一缴纳地点、同一缴纳期限内，一并缴纳对应的城市维护建设税。</a:t>
            </a:r>
          </a:p>
        </p:txBody>
      </p:sp>
    </p:spTree>
    <p:extLst>
      <p:ext uri="{BB962C8B-B14F-4D97-AF65-F5344CB8AC3E}">
        <p14:creationId xmlns:p14="http://schemas.microsoft.com/office/powerpoint/2010/main" val="20654684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0.8|1.1"/>
</p:tagLst>
</file>

<file path=ppt/theme/theme1.xml><?xml version="1.0" encoding="utf-8"?>
<a:theme xmlns:a="http://schemas.openxmlformats.org/drawingml/2006/main" name="第一PPT，www.1ppt.com">
  <a:themeElements>
    <a:clrScheme name="炫彩扁平2">
      <a:dk1>
        <a:srgbClr val="000000"/>
      </a:dk1>
      <a:lt1>
        <a:srgbClr val="FFFFFF"/>
      </a:lt1>
      <a:dk2>
        <a:srgbClr val="44546A"/>
      </a:dk2>
      <a:lt2>
        <a:srgbClr val="E7E6E6"/>
      </a:lt2>
      <a:accent1>
        <a:srgbClr val="FFBF53"/>
      </a:accent1>
      <a:accent2>
        <a:srgbClr val="F17475"/>
      </a:accent2>
      <a:accent3>
        <a:srgbClr val="01B3C5"/>
      </a:accent3>
      <a:accent4>
        <a:srgbClr val="77448C"/>
      </a:accent4>
      <a:accent5>
        <a:srgbClr val="00AF92"/>
      </a:accent5>
      <a:accent6>
        <a:srgbClr val="C65885"/>
      </a:accent6>
      <a:hlink>
        <a:srgbClr val="FCC79F"/>
      </a:hlink>
      <a:folHlink>
        <a:srgbClr val="869FB7"/>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1893</TotalTime>
  <Words>1400</Words>
  <Application>Microsoft Office PowerPoint</Application>
  <PresentationFormat>全屏显示(16:9)</PresentationFormat>
  <Paragraphs>84</Paragraphs>
  <Slides>16</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16</vt:i4>
      </vt:variant>
    </vt:vector>
  </HeadingPairs>
  <TitlesOfParts>
    <vt:vector size="26" baseType="lpstr">
      <vt:lpstr>ITC Avant Garde Std Bk</vt:lpstr>
      <vt:lpstr>ITC Avant Garde Std XLt</vt:lpstr>
      <vt:lpstr>等线</vt:lpstr>
      <vt:lpstr>微软雅黑</vt:lpstr>
      <vt:lpstr>Arial</vt:lpstr>
      <vt:lpstr>Calibri</vt:lpstr>
      <vt:lpstr>Impact</vt:lpstr>
      <vt:lpstr>Times New Roman</vt:lpstr>
      <vt:lpstr>Verdana</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税务</dc:title>
  <dc:subject>哎呀小小草</dc:subject>
  <dc:creator>第一PPT</dc:creator>
  <cp:keywords>www.1ppt.com</cp:keywords>
  <dc:description>第一PPT，www.1ppt.com</dc:description>
  <cp:lastModifiedBy>玉佼 陈</cp:lastModifiedBy>
  <cp:revision>247</cp:revision>
  <dcterms:created xsi:type="dcterms:W3CDTF">2015-10-30T14:26:00Z</dcterms:created>
  <dcterms:modified xsi:type="dcterms:W3CDTF">2025-03-14T02:03:31Z</dcterms:modified>
  <cp:category>第一PPT，www.1ppt.com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2052-10.1.0.6207</vt:lpwstr>
  </property>
</Properties>
</file>