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4"/>
  </p:notesMasterIdLst>
  <p:sldIdLst>
    <p:sldId id="304" r:id="rId2"/>
    <p:sldId id="328" r:id="rId3"/>
    <p:sldId id="357" r:id="rId4"/>
    <p:sldId id="352" r:id="rId5"/>
    <p:sldId id="259" r:id="rId6"/>
    <p:sldId id="310" r:id="rId7"/>
    <p:sldId id="372" r:id="rId8"/>
    <p:sldId id="407" r:id="rId9"/>
    <p:sldId id="406" r:id="rId10"/>
    <p:sldId id="329" r:id="rId11"/>
    <p:sldId id="354" r:id="rId12"/>
    <p:sldId id="444" r:id="rId13"/>
    <p:sldId id="375" r:id="rId14"/>
    <p:sldId id="376" r:id="rId15"/>
    <p:sldId id="378" r:id="rId16"/>
    <p:sldId id="379" r:id="rId17"/>
    <p:sldId id="380" r:id="rId18"/>
    <p:sldId id="382" r:id="rId19"/>
    <p:sldId id="383" r:id="rId20"/>
    <p:sldId id="409" r:id="rId21"/>
    <p:sldId id="410" r:id="rId22"/>
    <p:sldId id="385" r:id="rId23"/>
    <p:sldId id="412" r:id="rId24"/>
    <p:sldId id="411" r:id="rId25"/>
    <p:sldId id="386" r:id="rId26"/>
    <p:sldId id="387" r:id="rId27"/>
    <p:sldId id="388" r:id="rId28"/>
    <p:sldId id="389" r:id="rId29"/>
    <p:sldId id="330" r:id="rId30"/>
    <p:sldId id="359" r:id="rId31"/>
    <p:sldId id="360" r:id="rId32"/>
    <p:sldId id="390" r:id="rId33"/>
    <p:sldId id="361" r:id="rId34"/>
    <p:sldId id="362" r:id="rId35"/>
    <p:sldId id="363" r:id="rId36"/>
    <p:sldId id="364" r:id="rId37"/>
    <p:sldId id="391" r:id="rId38"/>
    <p:sldId id="365" r:id="rId39"/>
    <p:sldId id="331" r:id="rId40"/>
    <p:sldId id="392" r:id="rId41"/>
    <p:sldId id="400" r:id="rId42"/>
    <p:sldId id="413" r:id="rId43"/>
    <p:sldId id="414" r:id="rId44"/>
    <p:sldId id="415" r:id="rId45"/>
    <p:sldId id="355" r:id="rId46"/>
    <p:sldId id="401" r:id="rId47"/>
    <p:sldId id="416" r:id="rId48"/>
    <p:sldId id="402" r:id="rId49"/>
    <p:sldId id="403" r:id="rId50"/>
    <p:sldId id="404" r:id="rId51"/>
    <p:sldId id="405" r:id="rId52"/>
    <p:sldId id="356" r:id="rId53"/>
    <p:sldId id="445" r:id="rId54"/>
    <p:sldId id="446" r:id="rId55"/>
    <p:sldId id="419" r:id="rId56"/>
    <p:sldId id="420" r:id="rId57"/>
    <p:sldId id="421" r:id="rId58"/>
    <p:sldId id="422" r:id="rId59"/>
    <p:sldId id="423" r:id="rId60"/>
    <p:sldId id="425" r:id="rId61"/>
    <p:sldId id="428" r:id="rId62"/>
    <p:sldId id="427" r:id="rId63"/>
    <p:sldId id="426" r:id="rId64"/>
    <p:sldId id="429" r:id="rId65"/>
    <p:sldId id="430" r:id="rId66"/>
    <p:sldId id="431" r:id="rId67"/>
    <p:sldId id="432" r:id="rId68"/>
    <p:sldId id="433" r:id="rId69"/>
    <p:sldId id="434" r:id="rId70"/>
    <p:sldId id="435" r:id="rId71"/>
    <p:sldId id="370" r:id="rId72"/>
    <p:sldId id="398" r:id="rId73"/>
    <p:sldId id="447" r:id="rId74"/>
    <p:sldId id="436" r:id="rId75"/>
    <p:sldId id="437" r:id="rId76"/>
    <p:sldId id="438" r:id="rId77"/>
    <p:sldId id="439" r:id="rId78"/>
    <p:sldId id="441" r:id="rId79"/>
    <p:sldId id="448" r:id="rId80"/>
    <p:sldId id="449" r:id="rId81"/>
    <p:sldId id="397" r:id="rId82"/>
    <p:sldId id="351" r:id="rId83"/>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88">
          <p15:clr>
            <a:srgbClr val="A4A3A4"/>
          </p15:clr>
        </p15:guide>
        <p15:guide id="2" orient="horz" pos="3906">
          <p15:clr>
            <a:srgbClr val="A4A3A4"/>
          </p15:clr>
        </p15:guide>
        <p15:guide id="3" orient="horz" pos="1416">
          <p15:clr>
            <a:srgbClr val="A4A3A4"/>
          </p15:clr>
        </p15:guide>
        <p15:guide id="4" orient="horz" pos="2940">
          <p15:clr>
            <a:srgbClr val="A4A3A4"/>
          </p15:clr>
        </p15:guide>
        <p15:guide id="5" pos="7333">
          <p15:clr>
            <a:srgbClr val="A4A3A4"/>
          </p15:clr>
        </p15:guide>
        <p15:guide id="6" pos="5500">
          <p15:clr>
            <a:srgbClr val="A4A3A4"/>
          </p15:clr>
        </p15:guide>
        <p15:guide id="7"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77448C"/>
    <a:srgbClr val="595959"/>
    <a:srgbClr val="FFBF53"/>
    <a:srgbClr val="FF99FF"/>
    <a:srgbClr val="F7F8FA"/>
    <a:srgbClr val="CDCDCD"/>
    <a:srgbClr val="E2E2E2"/>
    <a:srgbClr val="EAEAEA"/>
    <a:srgbClr val="F7F7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76" autoAdjust="0"/>
    <p:restoredTop sz="96233" autoAdjust="0"/>
  </p:normalViewPr>
  <p:slideViewPr>
    <p:cSldViewPr snapToGrid="0" showGuides="1">
      <p:cViewPr varScale="1">
        <p:scale>
          <a:sx n="79" d="100"/>
          <a:sy n="79" d="100"/>
        </p:scale>
        <p:origin x="288" y="52"/>
      </p:cViewPr>
      <p:guideLst>
        <p:guide orient="horz" pos="1888"/>
        <p:guide orient="horz" pos="3906"/>
        <p:guide orient="horz" pos="1416"/>
        <p:guide orient="horz" pos="2940"/>
        <p:guide pos="7333"/>
        <p:guide pos="5500"/>
        <p:guide pos="2880"/>
      </p:guideLst>
    </p:cSldViewPr>
  </p:slideViewPr>
  <p:notesTextViewPr>
    <p:cViewPr>
      <p:scale>
        <a:sx n="75" d="100"/>
        <a:sy n="75"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notesMaster" Target="notesMasters/notes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F28D13-26FC-4530-9D3A-9D0CA85A8CBA}" type="datetimeFigureOut">
              <a:rPr lang="zh-CN" altLang="en-US" smtClean="0"/>
              <a:t>2025/3/17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C9B631-81E8-4019-838E-748D95B68351}" type="slidenum">
              <a:rPr lang="zh-CN" altLang="en-US" smtClean="0"/>
              <a:t>‹#›</a:t>
            </a:fld>
            <a:endParaRPr lang="zh-CN" altLang="en-US"/>
          </a:p>
        </p:txBody>
      </p:sp>
    </p:spTree>
    <p:extLst>
      <p:ext uri="{BB962C8B-B14F-4D97-AF65-F5344CB8AC3E}">
        <p14:creationId xmlns:p14="http://schemas.microsoft.com/office/powerpoint/2010/main" val="381249474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t>3/17/2025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t>3/17/2025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
        <p:nvSpPr>
          <p:cNvPr id="9" name="矩形 8"/>
          <p:cNvSpPr/>
          <p:nvPr userDrawn="1"/>
        </p:nvSpPr>
        <p:spPr>
          <a:xfrm>
            <a:off x="7386444" y="477758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defTabSz="914400"/>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t>3/17/2025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t>3/17/2025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6" name="圆角矩形 5"/>
          <p:cNvSpPr/>
          <p:nvPr userDrawn="1"/>
        </p:nvSpPr>
        <p:spPr>
          <a:xfrm>
            <a:off x="4425042" y="4838923"/>
            <a:ext cx="293917" cy="1650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t>3/17/2025</a:t>
            </a:fld>
            <a:endParaRPr lang="en-US">
              <a:solidFill>
                <a:prstClr val="black">
                  <a:tint val="75000"/>
                </a:prstClr>
              </a:solidFill>
            </a:endParaRPr>
          </a:p>
        </p:txBody>
      </p:sp>
      <p:sp>
        <p:nvSpPr>
          <p:cNvPr id="9" name="灯片编号占位符 8"/>
          <p:cNvSpPr>
            <a:spLocks noGrp="1"/>
          </p:cNvSpPr>
          <p:nvPr>
            <p:ph type="sldNum" sz="quarter" idx="12"/>
          </p:nvPr>
        </p:nvSpPr>
        <p:spPr>
          <a:xfrm>
            <a:off x="3505200" y="4797170"/>
            <a:ext cx="2133600" cy="273844"/>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t>3/17/2025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68580" tIns="34290" rIns="68580" bIns="3429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68580" tIns="34290" rIns="68580" bIns="3429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68580" tIns="34290" rIns="68580" bIns="34290" rtlCol="0" anchor="ctr"/>
          <a:lstStyle>
            <a:lvl1pPr algn="l">
              <a:defRPr sz="1200">
                <a:solidFill>
                  <a:schemeClr val="tx1">
                    <a:tint val="75000"/>
                  </a:schemeClr>
                </a:solidFill>
              </a:defRPr>
            </a:lvl1pPr>
          </a:lstStyle>
          <a:p>
            <a:pPr>
              <a:defRPr/>
            </a:pPr>
            <a:fld id="{9196EC2F-0988-4314-AD4B-24FF16D7B45E}"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68580" tIns="34290" rIns="68580" bIns="34290" rtlCol="0" anchor="ctr"/>
          <a:lstStyle>
            <a:lvl1pPr algn="ctr">
              <a:defRPr sz="1200">
                <a:solidFill>
                  <a:schemeClr val="tx1">
                    <a:tint val="75000"/>
                  </a:schemeClr>
                </a:solidFill>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68580" tIns="34290" rIns="68580" bIns="34290" rtlCol="0" anchor="ctr"/>
          <a:lstStyle>
            <a:lvl1pPr algn="r">
              <a:defRPr sz="1200">
                <a:solidFill>
                  <a:schemeClr val="tx1">
                    <a:tint val="75000"/>
                  </a:schemeClr>
                </a:solidFill>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tags" Target="../tags/tag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4f03ff260e3533ffa5275e1c9321eb72"/>
          <p:cNvPicPr>
            <a:picLocks noChangeAspect="1"/>
          </p:cNvPicPr>
          <p:nvPr/>
        </p:nvPicPr>
        <p:blipFill>
          <a:blip r:embed="rId3"/>
          <a:stretch>
            <a:fillRect/>
          </a:stretch>
        </p:blipFill>
        <p:spPr>
          <a:xfrm>
            <a:off x="-1403350" y="899795"/>
            <a:ext cx="10535285" cy="6440170"/>
          </a:xfrm>
          <a:prstGeom prst="rect">
            <a:avLst/>
          </a:prstGeom>
        </p:spPr>
      </p:pic>
      <p:sp>
        <p:nvSpPr>
          <p:cNvPr id="13" name="TextBox 42"/>
          <p:cNvSpPr txBox="1">
            <a:spLocks/>
          </p:cNvSpPr>
          <p:nvPr/>
        </p:nvSpPr>
        <p:spPr>
          <a:xfrm>
            <a:off x="681695" y="2571750"/>
            <a:ext cx="7920012" cy="677686"/>
          </a:xfrm>
          <a:prstGeom prst="rect">
            <a:avLst/>
          </a:prstGeom>
          <a:noFill/>
        </p:spPr>
        <p:txBody>
          <a:bodyPr wrap="square" lIns="68580" tIns="34290" rIns="68580" bIns="34290" rtlCol="0">
            <a:spAutoFit/>
          </a:bodyPr>
          <a:lstStyle/>
          <a:p>
            <a:pPr algn="ctr">
              <a:lnSpc>
                <a:spcPct val="120000"/>
              </a:lnSpc>
              <a:spcAft>
                <a:spcPts val="600"/>
              </a:spcAft>
              <a:defRPr/>
            </a:pPr>
            <a:r>
              <a:rPr lang="zh-CN" altLang="en-US" sz="3600" b="1" dirty="0">
                <a:solidFill>
                  <a:srgbClr val="0070C0"/>
                </a:solidFill>
                <a:latin typeface="+mn-ea"/>
              </a:rPr>
              <a:t>第六章 企业所得税法</a:t>
            </a:r>
          </a:p>
        </p:txBody>
      </p:sp>
      <p:grpSp>
        <p:nvGrpSpPr>
          <p:cNvPr id="4" name="组合 3"/>
          <p:cNvGrpSpPr/>
          <p:nvPr/>
        </p:nvGrpSpPr>
        <p:grpSpPr>
          <a:xfrm>
            <a:off x="3672821" y="3847688"/>
            <a:ext cx="1797050" cy="327660"/>
            <a:chOff x="4885444" y="3541641"/>
            <a:chExt cx="1797050" cy="327660"/>
          </a:xfrm>
        </p:grpSpPr>
        <p:sp>
          <p:nvSpPr>
            <p:cNvPr id="46" name="圆角矩形 45"/>
            <p:cNvSpPr/>
            <p:nvPr/>
          </p:nvSpPr>
          <p:spPr>
            <a:xfrm>
              <a:off x="4885444" y="3541641"/>
              <a:ext cx="1797050" cy="327660"/>
            </a:xfrm>
            <a:prstGeom prst="roundRect">
              <a:avLst>
                <a:gd name="adj" fmla="val 5000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00">
                <a:solidFill>
                  <a:schemeClr val="bg2">
                    <a:lumMod val="25000"/>
                  </a:schemeClr>
                </a:solidFill>
                <a:latin typeface="+mn-ea"/>
              </a:endParaRPr>
            </a:p>
          </p:txBody>
        </p:sp>
        <p:sp>
          <p:nvSpPr>
            <p:cNvPr id="14" name="TextBox 13"/>
            <p:cNvSpPr txBox="1"/>
            <p:nvPr/>
          </p:nvSpPr>
          <p:spPr>
            <a:xfrm>
              <a:off x="5249030" y="3561524"/>
              <a:ext cx="1210588" cy="307777"/>
            </a:xfrm>
            <a:prstGeom prst="rect">
              <a:avLst/>
            </a:prstGeom>
            <a:noFill/>
          </p:spPr>
          <p:txBody>
            <a:bodyPr wrap="none" rtlCol="0">
              <a:spAutoFit/>
            </a:bodyPr>
            <a:lstStyle/>
            <a:p>
              <a:pPr algn="l"/>
              <a:r>
                <a:rPr lang="en-US" altLang="zh-CN" kern="1800" spc="600" dirty="0"/>
                <a:t>《</a:t>
              </a:r>
              <a:r>
                <a:rPr lang="zh-CN" altLang="en-US" kern="1800" spc="600" dirty="0"/>
                <a:t>税法</a:t>
              </a:r>
              <a:r>
                <a:rPr lang="en-US" altLang="zh-CN" kern="1800" spc="600" dirty="0"/>
                <a:t>》</a:t>
              </a:r>
              <a:endParaRPr lang="zh-CN" altLang="en-US" kern="1800" spc="600" dirty="0"/>
            </a:p>
          </p:txBody>
        </p:sp>
      </p:grpSp>
      <p:pic>
        <p:nvPicPr>
          <p:cNvPr id="2" name="图片 1" descr="b5bb8d2c683673adcd d829a725d80cc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34385" y="572135"/>
            <a:ext cx="2475865" cy="1743075"/>
          </a:xfrm>
          <a:prstGeom prst="rect">
            <a:avLst/>
          </a:prstGeom>
        </p:spPr>
      </p:pic>
    </p:spTree>
    <p:custDataLst>
      <p:tags r:id="rId1"/>
    </p:custDataLst>
  </p:cSld>
  <p:clrMapOvr>
    <a:masterClrMapping/>
  </p:clrMapOvr>
  <p:transition spd="slow" advClick="0" advTm="802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02</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a:solidFill>
                  <a:schemeClr val="tx1">
                    <a:lumMod val="75000"/>
                    <a:lumOff val="25000"/>
                  </a:schemeClr>
                </a:solidFill>
                <a:latin typeface="ITC Avant Garde Std Bk" panose="020B0502020202020204" pitchFamily="34" charset="0"/>
              </a:rPr>
              <a:t>应纳税所得额</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p:cNvGrpSpPr/>
          <p:nvPr/>
        </p:nvGrpSpPr>
        <p:grpSpPr>
          <a:xfrm>
            <a:off x="1797126" y="1931946"/>
            <a:ext cx="484180" cy="401950"/>
            <a:chOff x="3132963" y="3140191"/>
            <a:chExt cx="645573" cy="535933"/>
          </a:xfrm>
          <a:solidFill>
            <a:srgbClr val="0070C0"/>
          </a:solidFill>
        </p:grpSpPr>
        <p:sp>
          <p:nvSpPr>
            <p:cNvPr id="30"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3397E2-63C5-D99B-9572-D4D3CD830EF6}"/>
            </a:ext>
          </a:extLst>
        </p:cNvPr>
        <p:cNvGrpSpPr/>
        <p:nvPr/>
      </p:nvGrpSpPr>
      <p:grpSpPr>
        <a:xfrm>
          <a:off x="0" y="0"/>
          <a:ext cx="0" cy="0"/>
          <a:chOff x="0" y="0"/>
          <a:chExt cx="0" cy="0"/>
        </a:xfrm>
      </p:grpSpPr>
      <p:sp>
        <p:nvSpPr>
          <p:cNvPr id="43" name="TextBox 42">
            <a:extLst>
              <a:ext uri="{FF2B5EF4-FFF2-40B4-BE49-F238E27FC236}">
                <a16:creationId xmlns:a16="http://schemas.microsoft.com/office/drawing/2014/main" id="{72EBEF7D-9887-08D6-439A-196C6D60FA3F}"/>
              </a:ext>
            </a:extLst>
          </p:cNvPr>
          <p:cNvSpPr txBox="1">
            <a:spLocks/>
          </p:cNvSpPr>
          <p:nvPr/>
        </p:nvSpPr>
        <p:spPr>
          <a:xfrm>
            <a:off x="612001" y="972002"/>
            <a:ext cx="7920012" cy="1978619"/>
          </a:xfrm>
          <a:prstGeom prst="rect">
            <a:avLst/>
          </a:prstGeom>
          <a:noFill/>
        </p:spPr>
        <p:txBody>
          <a:bodyPr wrap="square" lIns="0" tIns="0" rIns="0" bIns="0" rtlCol="0">
            <a:spAutoFit/>
          </a:bodyPr>
          <a:lstStyle/>
          <a:p>
            <a:pPr algn="just">
              <a:lnSpc>
                <a:spcPct val="120000"/>
              </a:lnSpc>
              <a:spcAft>
                <a:spcPts val="600"/>
              </a:spcAft>
            </a:pPr>
            <a:r>
              <a:rPr lang="zh-CN" altLang="zh-CN" sz="1600" kern="0" dirty="0">
                <a:solidFill>
                  <a:srgbClr val="333333"/>
                </a:solidFill>
                <a:latin typeface="+mn-ea"/>
                <a:cs typeface="宋体" panose="02010600030101010101" pitchFamily="2" charset="-122"/>
              </a:rPr>
              <a:t>应纳税所得额是企业所得税的计税依据，按照《企业所得税法》的规定，应纳税所得额为企业每一个纳税年度的收入总额，减除不征税收入、免税收入、各项扣除以及允许弥补的以前年度亏损后的余额。其基本公式为：</a:t>
            </a:r>
            <a:endParaRPr lang="en-US" altLang="zh-CN" sz="1600" kern="0" dirty="0">
              <a:solidFill>
                <a:srgbClr val="333333"/>
              </a:solidFill>
              <a:latin typeface="+mn-ea"/>
              <a:cs typeface="宋体" panose="02010600030101010101" pitchFamily="2" charset="-122"/>
            </a:endParaRPr>
          </a:p>
          <a:p>
            <a:pPr algn="just">
              <a:lnSpc>
                <a:spcPct val="120000"/>
              </a:lnSpc>
              <a:spcAft>
                <a:spcPts val="600"/>
              </a:spcAft>
            </a:pPr>
            <a:r>
              <a:rPr lang="zh-CN" altLang="en-US" sz="1600" b="1" kern="100" dirty="0">
                <a:latin typeface="+mn-ea"/>
                <a:cs typeface="Times New Roman" panose="02020603050405020304" pitchFamily="18" charset="0"/>
              </a:rPr>
              <a:t>应纳税所得额</a:t>
            </a:r>
            <a:r>
              <a:rPr lang="en-US" altLang="zh-CN" sz="1600" b="1" kern="100" dirty="0">
                <a:latin typeface="+mn-ea"/>
                <a:cs typeface="Times New Roman" panose="02020603050405020304" pitchFamily="18" charset="0"/>
              </a:rPr>
              <a:t>=</a:t>
            </a:r>
            <a:r>
              <a:rPr lang="zh-CN" altLang="en-US" sz="1600" b="1" kern="100" dirty="0">
                <a:latin typeface="+mn-ea"/>
                <a:cs typeface="Times New Roman" panose="02020603050405020304" pitchFamily="18" charset="0"/>
              </a:rPr>
              <a:t>收入总额－不征税收入－免税收入－各项扣除－允许弥补的以前年度亏损</a:t>
            </a:r>
          </a:p>
          <a:p>
            <a:pPr algn="just">
              <a:lnSpc>
                <a:spcPct val="120000"/>
              </a:lnSpc>
              <a:spcAft>
                <a:spcPts val="600"/>
              </a:spcAft>
            </a:pPr>
            <a:endParaRPr lang="zh-CN" altLang="en-US" sz="1600" kern="100" dirty="0">
              <a:latin typeface="+mn-ea"/>
              <a:cs typeface="Times New Roman" panose="02020603050405020304" pitchFamily="18" charset="0"/>
            </a:endParaRPr>
          </a:p>
          <a:p>
            <a:pPr algn="just">
              <a:lnSpc>
                <a:spcPct val="120000"/>
              </a:lnSpc>
              <a:spcAft>
                <a:spcPts val="600"/>
              </a:spcAft>
            </a:pPr>
            <a:endParaRPr lang="zh-CN" altLang="zh-CN" sz="1600" kern="100" dirty="0">
              <a:latin typeface="+mn-ea"/>
              <a:cs typeface="Times New Roman" panose="02020603050405020304" pitchFamily="18" charset="0"/>
            </a:endParaRPr>
          </a:p>
        </p:txBody>
      </p:sp>
    </p:spTree>
    <p:extLst>
      <p:ext uri="{BB962C8B-B14F-4D97-AF65-F5344CB8AC3E}">
        <p14:creationId xmlns:p14="http://schemas.microsoft.com/office/powerpoint/2010/main" val="144380427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4CD3A5-A84F-DBCB-3EFA-AF81C6107C6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7558A68-6414-C131-3B7F-0438A17C21B6}"/>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一、收入总额</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72F13F06-A17E-CAD9-9D55-356AFB5ED53E}"/>
              </a:ext>
            </a:extLst>
          </p:cNvPr>
          <p:cNvSpPr txBox="1">
            <a:spLocks/>
          </p:cNvSpPr>
          <p:nvPr/>
        </p:nvSpPr>
        <p:spPr>
          <a:xfrm>
            <a:off x="612001" y="972002"/>
            <a:ext cx="7920012" cy="2120196"/>
          </a:xfrm>
          <a:prstGeom prst="rect">
            <a:avLst/>
          </a:prstGeom>
          <a:noFill/>
        </p:spPr>
        <p:txBody>
          <a:bodyPr wrap="square" lIns="0" tIns="0" rIns="0" bIns="0" rtlCol="0">
            <a:spAutoFit/>
          </a:bodyPr>
          <a:lstStyle/>
          <a:p>
            <a:pPr algn="just">
              <a:lnSpc>
                <a:spcPct val="120000"/>
              </a:lnSpc>
              <a:spcAft>
                <a:spcPts val="600"/>
              </a:spcAft>
            </a:pPr>
            <a:r>
              <a:rPr lang="zh-CN" altLang="en-US" sz="1600" kern="0" dirty="0">
                <a:solidFill>
                  <a:srgbClr val="333333"/>
                </a:solidFill>
                <a:latin typeface="+mn-ea"/>
                <a:cs typeface="宋体" panose="02010600030101010101" pitchFamily="2" charset="-122"/>
              </a:rPr>
              <a:t>企业的收入总额包括以货币形式和非货币形式从各种来源取得的收入，具体有：销售货物收入，提供劳务收入，转让财产收入，股息、红利等权益性投资收益，利息收入，租金收入，特许权使用费收入，接受捐赠收入，其他收入。</a:t>
            </a:r>
          </a:p>
          <a:p>
            <a:pPr algn="just">
              <a:lnSpc>
                <a:spcPct val="120000"/>
              </a:lnSpc>
              <a:spcAft>
                <a:spcPts val="600"/>
              </a:spcAft>
            </a:pPr>
            <a:r>
              <a:rPr lang="zh-CN" altLang="en-US" sz="1600" kern="0" dirty="0">
                <a:solidFill>
                  <a:srgbClr val="333333"/>
                </a:solidFill>
                <a:latin typeface="+mn-ea"/>
                <a:cs typeface="宋体" panose="02010600030101010101" pitchFamily="2" charset="-122"/>
              </a:rPr>
              <a:t>企业取得收入的货币形式，包括现金、存款、应收账款、应收票据、准备持有至到期的债券投资以及债务的豁免等；纳税人以非货币形式取得的收入，包括固定资产、生物资产、无形资产、股权投资、存货、不准备持有至到期的债券投资、劳务以及有关权益等，这些非货币资产应当按照公允价值确定收入额，公允价值是指按照市场价格确定的价值。</a:t>
            </a:r>
          </a:p>
        </p:txBody>
      </p:sp>
    </p:spTree>
    <p:extLst>
      <p:ext uri="{BB962C8B-B14F-4D97-AF65-F5344CB8AC3E}">
        <p14:creationId xmlns:p14="http://schemas.microsoft.com/office/powerpoint/2010/main" val="20269898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F49995-E9E9-14CF-8A8E-1C8EDC84B47B}"/>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4F5F71A-45D1-EB96-E28D-5251E9710503}"/>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一、收入总额</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5BA80B4-37DA-4D0A-02A2-C18D11EFEFF0}"/>
              </a:ext>
            </a:extLst>
          </p:cNvPr>
          <p:cNvSpPr txBox="1">
            <a:spLocks/>
          </p:cNvSpPr>
          <p:nvPr/>
        </p:nvSpPr>
        <p:spPr>
          <a:xfrm>
            <a:off x="612001" y="972002"/>
            <a:ext cx="7920012" cy="3532890"/>
          </a:xfrm>
          <a:prstGeom prst="rect">
            <a:avLst/>
          </a:prstGeom>
          <a:noFill/>
        </p:spPr>
        <p:txBody>
          <a:bodyPr wrap="square" lIns="0" tIns="0" rIns="0" bIns="0" rtlCol="0">
            <a:spAutoFit/>
          </a:bodyPr>
          <a:lstStyle/>
          <a:p>
            <a:pPr algn="just">
              <a:lnSpc>
                <a:spcPct val="120000"/>
              </a:lnSpc>
              <a:spcAft>
                <a:spcPts val="600"/>
              </a:spcAft>
            </a:pPr>
            <a:r>
              <a:rPr lang="zh-CN" altLang="en-US" sz="1600" b="1" kern="0" dirty="0">
                <a:solidFill>
                  <a:srgbClr val="333333"/>
                </a:solidFill>
                <a:latin typeface="+mn-ea"/>
                <a:cs typeface="宋体" panose="02010600030101010101" pitchFamily="2" charset="-122"/>
              </a:rPr>
              <a:t>（一）一般收入的确认</a:t>
            </a:r>
            <a:endParaRPr lang="en-US" altLang="zh-CN" sz="1600" b="1" kern="0" dirty="0">
              <a:solidFill>
                <a:srgbClr val="333333"/>
              </a:solidFill>
              <a:latin typeface="+mn-ea"/>
              <a:cs typeface="宋体" panose="02010600030101010101" pitchFamily="2" charset="-122"/>
            </a:endParaRPr>
          </a:p>
          <a:p>
            <a:pPr algn="just">
              <a:lnSpc>
                <a:spcPct val="120000"/>
              </a:lnSpc>
              <a:spcAft>
                <a:spcPts val="600"/>
              </a:spcAft>
            </a:pPr>
            <a:r>
              <a:rPr lang="en-US" altLang="zh-CN" sz="1600" kern="0" dirty="0">
                <a:solidFill>
                  <a:srgbClr val="333333"/>
                </a:solidFill>
                <a:latin typeface="+mn-ea"/>
                <a:cs typeface="宋体" panose="02010600030101010101" pitchFamily="2" charset="-122"/>
              </a:rPr>
              <a:t>1.</a:t>
            </a:r>
            <a:r>
              <a:rPr lang="zh-CN" altLang="en-US" sz="1600" kern="0" dirty="0">
                <a:solidFill>
                  <a:srgbClr val="333333"/>
                </a:solidFill>
                <a:latin typeface="+mn-ea"/>
                <a:cs typeface="宋体" panose="02010600030101010101" pitchFamily="2" charset="-122"/>
              </a:rPr>
              <a:t>销售货物收入，是指企业销售商品、产品、原材料、包装物、低值易耗品以及其他存货取得的收入。</a:t>
            </a:r>
          </a:p>
          <a:p>
            <a:pPr algn="just">
              <a:lnSpc>
                <a:spcPct val="120000"/>
              </a:lnSpc>
              <a:spcAft>
                <a:spcPts val="600"/>
              </a:spcAft>
            </a:pPr>
            <a:r>
              <a:rPr lang="en-US" altLang="zh-CN" sz="1600" kern="0" dirty="0">
                <a:solidFill>
                  <a:srgbClr val="333333"/>
                </a:solidFill>
                <a:latin typeface="+mn-ea"/>
                <a:cs typeface="宋体" panose="02010600030101010101" pitchFamily="2" charset="-122"/>
              </a:rPr>
              <a:t>2.</a:t>
            </a:r>
            <a:r>
              <a:rPr lang="zh-CN" altLang="en-US" sz="1600" kern="0" dirty="0">
                <a:solidFill>
                  <a:srgbClr val="333333"/>
                </a:solidFill>
                <a:latin typeface="+mn-ea"/>
                <a:cs typeface="宋体" panose="02010600030101010101" pitchFamily="2" charset="-122"/>
              </a:rPr>
              <a:t>提供劳务收入，是指企业从事建筑安装、修理修配、交通运输、仓储租赁、金融保险、邮电通信、咨询经纪、文化体育、科学研究、技术服务、教育培训、餐饮住宿、中介代理、卫生保健、社区服务、旅游、娱乐、加工以及其他劳务服务活动取得的收入。</a:t>
            </a:r>
          </a:p>
          <a:p>
            <a:pPr algn="just">
              <a:lnSpc>
                <a:spcPct val="120000"/>
              </a:lnSpc>
              <a:spcAft>
                <a:spcPts val="600"/>
              </a:spcAft>
            </a:pPr>
            <a:r>
              <a:rPr lang="en-US" altLang="zh-CN" sz="1600" kern="0" dirty="0">
                <a:solidFill>
                  <a:srgbClr val="333333"/>
                </a:solidFill>
                <a:latin typeface="+mn-ea"/>
                <a:cs typeface="宋体" panose="02010600030101010101" pitchFamily="2" charset="-122"/>
              </a:rPr>
              <a:t>3.</a:t>
            </a:r>
            <a:r>
              <a:rPr lang="zh-CN" altLang="en-US" sz="1600" kern="0" dirty="0">
                <a:solidFill>
                  <a:srgbClr val="333333"/>
                </a:solidFill>
                <a:latin typeface="+mn-ea"/>
                <a:cs typeface="宋体" panose="02010600030101010101" pitchFamily="2" charset="-122"/>
              </a:rPr>
              <a:t>转让财产收入，是指企业转让固定资产、生物资产、无形资产、股权、债权等财产取得的收入。</a:t>
            </a:r>
          </a:p>
          <a:p>
            <a:pPr algn="just">
              <a:lnSpc>
                <a:spcPct val="120000"/>
              </a:lnSpc>
              <a:spcAft>
                <a:spcPts val="600"/>
              </a:spcAft>
            </a:pPr>
            <a:r>
              <a:rPr lang="en-US" altLang="zh-CN" sz="1600" kern="0" dirty="0">
                <a:solidFill>
                  <a:srgbClr val="333333"/>
                </a:solidFill>
                <a:latin typeface="+mn-ea"/>
                <a:cs typeface="宋体" panose="02010600030101010101" pitchFamily="2" charset="-122"/>
              </a:rPr>
              <a:t>4.</a:t>
            </a:r>
            <a:r>
              <a:rPr lang="zh-CN" altLang="en-US" sz="1600" kern="0" dirty="0">
                <a:solidFill>
                  <a:srgbClr val="333333"/>
                </a:solidFill>
                <a:latin typeface="+mn-ea"/>
                <a:cs typeface="宋体" panose="02010600030101010101" pitchFamily="2" charset="-122"/>
              </a:rPr>
              <a:t>股息、红利等权益性投资收益，是指企业因权益性投资从被投资方取得的收入。股息、红利等权益性投资收益，除国务院财政、税务主管部门另有规定外，按照被投资方作出利润分配决定的日期确认收入的实现。</a:t>
            </a:r>
          </a:p>
        </p:txBody>
      </p:sp>
    </p:spTree>
    <p:extLst>
      <p:ext uri="{BB962C8B-B14F-4D97-AF65-F5344CB8AC3E}">
        <p14:creationId xmlns:p14="http://schemas.microsoft.com/office/powerpoint/2010/main" val="24614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F83C00-F33A-6076-A4F0-030E656C032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F755A9D-3367-0E4B-2C6A-CDD4DD289D2F}"/>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一、收入总额</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8CFD9E5-7B2A-FA44-3E39-52A9D5D7A8E5}"/>
              </a:ext>
            </a:extLst>
          </p:cNvPr>
          <p:cNvSpPr txBox="1">
            <a:spLocks/>
          </p:cNvSpPr>
          <p:nvPr/>
        </p:nvSpPr>
        <p:spPr>
          <a:xfrm>
            <a:off x="612001" y="972002"/>
            <a:ext cx="7920012" cy="2415661"/>
          </a:xfrm>
          <a:prstGeom prst="rect">
            <a:avLst/>
          </a:prstGeom>
          <a:noFill/>
        </p:spPr>
        <p:txBody>
          <a:bodyPr wrap="square" lIns="0" tIns="0" rIns="0" bIns="0" rtlCol="0">
            <a:spAutoFit/>
          </a:bodyPr>
          <a:lstStyle/>
          <a:p>
            <a:pPr algn="just">
              <a:lnSpc>
                <a:spcPct val="120000"/>
              </a:lnSpc>
              <a:spcAft>
                <a:spcPts val="600"/>
              </a:spcAft>
            </a:pPr>
            <a:r>
              <a:rPr lang="en-US" altLang="zh-CN" sz="1600" kern="0" dirty="0">
                <a:solidFill>
                  <a:srgbClr val="333333"/>
                </a:solidFill>
                <a:latin typeface="+mn-ea"/>
                <a:cs typeface="宋体" panose="02010600030101010101" pitchFamily="2" charset="-122"/>
              </a:rPr>
              <a:t>5.</a:t>
            </a:r>
            <a:r>
              <a:rPr lang="zh-CN" altLang="en-US" sz="1600" kern="0" dirty="0">
                <a:solidFill>
                  <a:srgbClr val="333333"/>
                </a:solidFill>
                <a:latin typeface="+mn-ea"/>
                <a:cs typeface="宋体" panose="02010600030101010101" pitchFamily="2" charset="-122"/>
              </a:rPr>
              <a:t>利息收入，是指企业将资金提供他人使用但不构成权益性投资，或者因他人占用本企业资金取得的收入，包括存款利息、贷款利息、债券利息、欠款利息等收入。利息收入，按照合同约定的债务人应付利息的日期确认收入的实现。</a:t>
            </a:r>
          </a:p>
          <a:p>
            <a:pPr algn="just">
              <a:lnSpc>
                <a:spcPct val="120000"/>
              </a:lnSpc>
              <a:spcAft>
                <a:spcPts val="600"/>
              </a:spcAft>
            </a:pPr>
            <a:r>
              <a:rPr lang="en-US" altLang="zh-CN" sz="1600" kern="0" dirty="0">
                <a:solidFill>
                  <a:srgbClr val="333333"/>
                </a:solidFill>
                <a:latin typeface="+mn-ea"/>
                <a:cs typeface="宋体" panose="02010600030101010101" pitchFamily="2" charset="-122"/>
              </a:rPr>
              <a:t>6.</a:t>
            </a:r>
            <a:r>
              <a:rPr lang="zh-CN" altLang="en-US" sz="1600" kern="0" dirty="0">
                <a:solidFill>
                  <a:srgbClr val="333333"/>
                </a:solidFill>
                <a:latin typeface="+mn-ea"/>
                <a:cs typeface="宋体" panose="02010600030101010101" pitchFamily="2" charset="-122"/>
              </a:rPr>
              <a:t>租金收入，是指企业提供固定资产、包装物或者其他有形资产的使用权取得的收入。租金收入按照合同约定的承租人应付租金的日期确认收入的实现。其中，如果交易合同或协议中规定租赁期限跨年度，且租金提前一次性支付的，根据</a:t>
            </a:r>
            <a:r>
              <a:rPr lang="en-US" altLang="zh-CN" sz="1600" kern="0" dirty="0">
                <a:solidFill>
                  <a:srgbClr val="333333"/>
                </a:solidFill>
                <a:latin typeface="+mn-ea"/>
                <a:cs typeface="宋体" panose="02010600030101010101" pitchFamily="2" charset="-122"/>
              </a:rPr>
              <a:t>《</a:t>
            </a:r>
            <a:r>
              <a:rPr lang="zh-CN" altLang="en-US" sz="1600" kern="0" dirty="0">
                <a:solidFill>
                  <a:srgbClr val="333333"/>
                </a:solidFill>
                <a:latin typeface="+mn-ea"/>
                <a:cs typeface="宋体" panose="02010600030101010101" pitchFamily="2" charset="-122"/>
              </a:rPr>
              <a:t>实施条例</a:t>
            </a:r>
            <a:r>
              <a:rPr lang="en-US" altLang="zh-CN" sz="1600" kern="0" dirty="0">
                <a:solidFill>
                  <a:srgbClr val="333333"/>
                </a:solidFill>
                <a:latin typeface="+mn-ea"/>
                <a:cs typeface="宋体" panose="02010600030101010101" pitchFamily="2" charset="-122"/>
              </a:rPr>
              <a:t>》</a:t>
            </a:r>
            <a:r>
              <a:rPr lang="zh-CN" altLang="en-US" sz="1600" kern="0" dirty="0">
                <a:solidFill>
                  <a:srgbClr val="333333"/>
                </a:solidFill>
                <a:latin typeface="+mn-ea"/>
                <a:cs typeface="宋体" panose="02010600030101010101" pitchFamily="2" charset="-122"/>
              </a:rPr>
              <a:t>第九条规定的收入与费用配比原则，出租人可对上述已确认的收入，在租赁期内，分期均匀计入相关年度收入。</a:t>
            </a:r>
          </a:p>
        </p:txBody>
      </p:sp>
    </p:spTree>
    <p:extLst>
      <p:ext uri="{BB962C8B-B14F-4D97-AF65-F5344CB8AC3E}">
        <p14:creationId xmlns:p14="http://schemas.microsoft.com/office/powerpoint/2010/main" val="364426826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8ABA2E-25A6-16AE-59C5-59ADB850CE48}"/>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4CB44FE-8C35-800B-28E3-2289F0324B93}"/>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一、收入总额</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A4D5F41C-69F0-036C-9D07-FC07BF252F88}"/>
              </a:ext>
            </a:extLst>
          </p:cNvPr>
          <p:cNvSpPr txBox="1">
            <a:spLocks/>
          </p:cNvSpPr>
          <p:nvPr/>
        </p:nvSpPr>
        <p:spPr>
          <a:xfrm>
            <a:off x="612001" y="972002"/>
            <a:ext cx="7920012" cy="2870273"/>
          </a:xfrm>
          <a:prstGeom prst="rect">
            <a:avLst/>
          </a:prstGeom>
          <a:noFill/>
        </p:spPr>
        <p:txBody>
          <a:bodyPr wrap="square" lIns="0" tIns="0" rIns="0" bIns="0" rtlCol="0">
            <a:spAutoFit/>
          </a:bodyPr>
          <a:lstStyle/>
          <a:p>
            <a:pPr algn="just">
              <a:lnSpc>
                <a:spcPct val="120000"/>
              </a:lnSpc>
              <a:spcAft>
                <a:spcPts val="600"/>
              </a:spcAft>
            </a:pPr>
            <a:r>
              <a:rPr lang="en-US" altLang="zh-CN" sz="1600" kern="100" dirty="0">
                <a:latin typeface="+mn-ea"/>
                <a:cs typeface="Times New Roman" panose="02020603050405020304" pitchFamily="18" charset="0"/>
              </a:rPr>
              <a:t>7.</a:t>
            </a:r>
            <a:r>
              <a:rPr lang="zh-CN" altLang="en-US" sz="1600" kern="100" dirty="0">
                <a:latin typeface="+mn-ea"/>
                <a:cs typeface="Times New Roman" panose="02020603050405020304" pitchFamily="18" charset="0"/>
              </a:rPr>
              <a:t>特许权使用费收入，是指企业提供专利权、非专利技术、商标权、著作权以及其他特许权的使用权取得的收入。特许权使用费收入，按照合同约定的特许权使用人应付特许权使用费的日期确认收入的实现。</a:t>
            </a:r>
          </a:p>
          <a:p>
            <a:pPr algn="just">
              <a:lnSpc>
                <a:spcPct val="120000"/>
              </a:lnSpc>
              <a:spcAft>
                <a:spcPts val="600"/>
              </a:spcAft>
            </a:pPr>
            <a:r>
              <a:rPr lang="en-US" altLang="zh-CN" sz="1600" kern="100" dirty="0">
                <a:latin typeface="+mn-ea"/>
                <a:cs typeface="Times New Roman" panose="02020603050405020304" pitchFamily="18" charset="0"/>
              </a:rPr>
              <a:t>8.</a:t>
            </a:r>
            <a:r>
              <a:rPr lang="zh-CN" altLang="en-US" sz="1600" kern="100" dirty="0">
                <a:latin typeface="+mn-ea"/>
                <a:cs typeface="Times New Roman" panose="02020603050405020304" pitchFamily="18" charset="0"/>
              </a:rPr>
              <a:t>接受捐赠收入，是指企业接受的来自其他企业、组织或者个人无偿给予的货币性资产、非货币性资产。接受捐赠收入，按照实际收到捐赠资产的日期确认收入的实现。</a:t>
            </a:r>
          </a:p>
          <a:p>
            <a:pPr algn="just">
              <a:lnSpc>
                <a:spcPct val="120000"/>
              </a:lnSpc>
              <a:spcAft>
                <a:spcPts val="600"/>
              </a:spcAft>
            </a:pPr>
            <a:r>
              <a:rPr lang="en-US" altLang="zh-CN" sz="1600" kern="100" dirty="0">
                <a:latin typeface="+mn-ea"/>
                <a:cs typeface="Times New Roman" panose="02020603050405020304" pitchFamily="18" charset="0"/>
              </a:rPr>
              <a:t>9.</a:t>
            </a:r>
            <a:r>
              <a:rPr lang="zh-CN" altLang="en-US" sz="1600" kern="100" dirty="0">
                <a:latin typeface="+mn-ea"/>
                <a:cs typeface="Times New Roman" panose="02020603050405020304" pitchFamily="18" charset="0"/>
              </a:rPr>
              <a:t>其他收入，是指企业取得的除以上收入外的其他收入，包括企业资产溢余收入、逾期未退包装物押金收入、确实无法偿付的应付款项、已作坏账损失处理后又收回的应收款项、债务重组收入、补贴收入、违约金收入、汇兑收益等。</a:t>
            </a:r>
          </a:p>
          <a:p>
            <a:pPr algn="just">
              <a:lnSpc>
                <a:spcPct val="120000"/>
              </a:lnSpc>
              <a:spcAft>
                <a:spcPts val="600"/>
              </a:spcAft>
            </a:pPr>
            <a:endParaRPr lang="zh-CN" altLang="zh-CN" sz="16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7713080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0F9443-E78B-4D5B-3B28-8B904CFCDA18}"/>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8A47F10-D1AC-79E3-BBD4-27331C24D9E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一、收入总额</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CD1EA985-F395-B9D9-B578-91994E35F73D}"/>
              </a:ext>
            </a:extLst>
          </p:cNvPr>
          <p:cNvSpPr txBox="1">
            <a:spLocks/>
          </p:cNvSpPr>
          <p:nvPr/>
        </p:nvSpPr>
        <p:spPr>
          <a:xfrm>
            <a:off x="612001" y="972002"/>
            <a:ext cx="7920012" cy="3615092"/>
          </a:xfrm>
          <a:prstGeom prst="rect">
            <a:avLst/>
          </a:prstGeom>
          <a:noFill/>
        </p:spPr>
        <p:txBody>
          <a:bodyPr wrap="square" lIns="0" tIns="0" rIns="0" bIns="0" rtlCol="0">
            <a:spAutoFit/>
          </a:bodyPr>
          <a:lstStyle/>
          <a:p>
            <a:pPr algn="just">
              <a:lnSpc>
                <a:spcPct val="120000"/>
              </a:lnSpc>
              <a:spcAft>
                <a:spcPts val="600"/>
              </a:spcAft>
            </a:pPr>
            <a:r>
              <a:rPr lang="zh-CN" altLang="en-US" sz="1600" b="1" dirty="0"/>
              <a:t>（二）特殊收入的确认</a:t>
            </a:r>
            <a:endParaRPr lang="en-US" altLang="zh-CN" sz="1600" b="1" dirty="0"/>
          </a:p>
          <a:p>
            <a:pPr algn="just">
              <a:lnSpc>
                <a:spcPct val="120000"/>
              </a:lnSpc>
              <a:spcAft>
                <a:spcPts val="600"/>
              </a:spcAft>
            </a:pP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以分期收款方式销售货物的，按照合同约定的收款日期确认收入的实现。</a:t>
            </a:r>
          </a:p>
          <a:p>
            <a:pPr algn="just">
              <a:lnSpc>
                <a:spcPct val="120000"/>
              </a:lnSpc>
              <a:spcAft>
                <a:spcPts val="600"/>
              </a:spcAft>
            </a:pP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企业受托加工制造大型机械设备、船舶、飞机，以及从事建筑、安装、装配工程业务或者提供其他劳务等，持续时间超过</a:t>
            </a:r>
            <a:r>
              <a:rPr lang="en-US" altLang="zh-CN" sz="1600" kern="100" dirty="0">
                <a:latin typeface="+mn-ea"/>
                <a:cs typeface="Times New Roman" panose="02020603050405020304" pitchFamily="18" charset="0"/>
              </a:rPr>
              <a:t>12</a:t>
            </a:r>
            <a:r>
              <a:rPr lang="zh-CN" altLang="en-US" sz="1600" kern="100" dirty="0">
                <a:latin typeface="+mn-ea"/>
                <a:cs typeface="Times New Roman" panose="02020603050405020304" pitchFamily="18" charset="0"/>
              </a:rPr>
              <a:t>个月的，按照纳税年度内完工进度或者完成的工作量确认收入的实现。</a:t>
            </a:r>
          </a:p>
          <a:p>
            <a:pPr algn="just">
              <a:lnSpc>
                <a:spcPct val="120000"/>
              </a:lnSpc>
              <a:spcAft>
                <a:spcPts val="600"/>
              </a:spcAft>
            </a:pP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采取产品分成方式取得收入的，按照企业分得产品的日期确认收入的实现，其收入额按照产品的公允价值确定。</a:t>
            </a:r>
          </a:p>
          <a:p>
            <a:pPr algn="just">
              <a:lnSpc>
                <a:spcPct val="120000"/>
              </a:lnSpc>
              <a:spcAft>
                <a:spcPts val="600"/>
              </a:spcAft>
            </a:pPr>
            <a:r>
              <a:rPr lang="en-US" altLang="zh-CN" sz="1600" kern="100" dirty="0">
                <a:latin typeface="+mn-ea"/>
                <a:cs typeface="Times New Roman" panose="02020603050405020304" pitchFamily="18" charset="0"/>
              </a:rPr>
              <a:t>4.</a:t>
            </a:r>
            <a:r>
              <a:rPr lang="zh-CN" altLang="en-US" sz="1600" kern="100" dirty="0">
                <a:latin typeface="+mn-ea"/>
                <a:cs typeface="Times New Roman" panose="02020603050405020304" pitchFamily="18" charset="0"/>
              </a:rPr>
              <a:t>企业发生非货币性资产交换，以及将货物、财产、劳务用于捐赠、偿债、赞助、集资、广告、样品、职工福利或者利润分配等用途的，应当视同销售货物、转让财产或者提供劳务，但国务院财政、税务主管部门另有规定的除外。</a:t>
            </a:r>
          </a:p>
          <a:p>
            <a:pPr algn="just">
              <a:lnSpc>
                <a:spcPct val="120000"/>
              </a:lnSpc>
              <a:spcAft>
                <a:spcPts val="600"/>
              </a:spcAft>
            </a:pPr>
            <a:endParaRPr lang="zh-CN" altLang="zh-CN" sz="16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409596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7312FA-FE08-8BE3-0B69-1856F774545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BBAD6C1A-6C4E-E9EC-5871-D66FBFC7274F}"/>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一、收入总额</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BCC0159-CDF2-6D91-3E1D-361A1E7AA5C9}"/>
              </a:ext>
            </a:extLst>
          </p:cNvPr>
          <p:cNvSpPr txBox="1">
            <a:spLocks/>
          </p:cNvSpPr>
          <p:nvPr/>
        </p:nvSpPr>
        <p:spPr>
          <a:xfrm>
            <a:off x="612001" y="972002"/>
            <a:ext cx="7920012" cy="1829988"/>
          </a:xfrm>
          <a:prstGeom prst="rect">
            <a:avLst/>
          </a:prstGeom>
          <a:noFill/>
        </p:spPr>
        <p:txBody>
          <a:bodyPr wrap="square" lIns="0" tIns="0" rIns="0" bIns="0" rtlCol="0">
            <a:spAutoFit/>
          </a:bodyPr>
          <a:lstStyle/>
          <a:p>
            <a:pPr algn="just">
              <a:lnSpc>
                <a:spcPct val="120000"/>
              </a:lnSpc>
              <a:spcAft>
                <a:spcPts val="600"/>
              </a:spcAft>
            </a:pPr>
            <a:r>
              <a:rPr lang="en-US" altLang="zh-CN" sz="1600" kern="100" dirty="0">
                <a:latin typeface="Calibri" panose="020F0502020204030204" pitchFamily="34" charset="0"/>
                <a:ea typeface="微软雅黑" panose="020B0503020204020204" pitchFamily="34" charset="-122"/>
                <a:cs typeface="Times New Roman" panose="02020603050405020304" pitchFamily="18" charset="0"/>
              </a:rPr>
              <a:t>5.</a:t>
            </a:r>
            <a:r>
              <a:rPr lang="zh-CN" altLang="en-US" sz="1600" kern="100" dirty="0">
                <a:latin typeface="Calibri" panose="020F0502020204030204" pitchFamily="34" charset="0"/>
                <a:ea typeface="微软雅黑" panose="020B0503020204020204" pitchFamily="34" charset="-122"/>
                <a:cs typeface="Times New Roman" panose="02020603050405020304" pitchFamily="18" charset="0"/>
              </a:rPr>
              <a:t>永续债企业所得税处理。自</a:t>
            </a:r>
            <a:r>
              <a:rPr lang="en-US" altLang="zh-CN" sz="1600" kern="100" dirty="0">
                <a:latin typeface="Calibri" panose="020F0502020204030204" pitchFamily="34" charset="0"/>
                <a:ea typeface="微软雅黑" panose="020B0503020204020204" pitchFamily="34" charset="-122"/>
                <a:cs typeface="Times New Roman" panose="02020603050405020304" pitchFamily="18" charset="0"/>
              </a:rPr>
              <a:t>2019</a:t>
            </a:r>
            <a:r>
              <a:rPr lang="zh-CN" altLang="en-US" sz="1600" kern="100" dirty="0">
                <a:latin typeface="Calibri" panose="020F0502020204030204" pitchFamily="34" charset="0"/>
                <a:ea typeface="微软雅黑" panose="020B0503020204020204" pitchFamily="34" charset="-122"/>
                <a:cs typeface="Times New Roman" panose="02020603050405020304" pitchFamily="18" charset="0"/>
              </a:rPr>
              <a:t>年</a:t>
            </a:r>
            <a:r>
              <a:rPr lang="en-US" altLang="zh-CN" sz="1600" kern="100" dirty="0">
                <a:latin typeface="Calibri" panose="020F0502020204030204" pitchFamily="34" charset="0"/>
                <a:ea typeface="微软雅黑" panose="020B0503020204020204" pitchFamily="34" charset="-122"/>
                <a:cs typeface="Times New Roman" panose="02020603050405020304" pitchFamily="18" charset="0"/>
              </a:rPr>
              <a:t>1</a:t>
            </a:r>
            <a:r>
              <a:rPr lang="zh-CN" altLang="en-US" sz="1600" kern="100" dirty="0">
                <a:latin typeface="Calibri" panose="020F0502020204030204" pitchFamily="34" charset="0"/>
                <a:ea typeface="微软雅黑" panose="020B0503020204020204" pitchFamily="34" charset="-122"/>
                <a:cs typeface="Times New Roman" panose="02020603050405020304" pitchFamily="18" charset="0"/>
              </a:rPr>
              <a:t>月</a:t>
            </a:r>
            <a:r>
              <a:rPr lang="en-US" altLang="zh-CN" sz="1600" kern="100" dirty="0">
                <a:latin typeface="Calibri" panose="020F0502020204030204" pitchFamily="34" charset="0"/>
                <a:ea typeface="微软雅黑" panose="020B0503020204020204" pitchFamily="34" charset="-122"/>
                <a:cs typeface="Times New Roman" panose="02020603050405020304" pitchFamily="18" charset="0"/>
              </a:rPr>
              <a:t>1</a:t>
            </a:r>
            <a:r>
              <a:rPr lang="zh-CN" altLang="en-US" sz="1600" kern="100" dirty="0">
                <a:latin typeface="Calibri" panose="020F0502020204030204" pitchFamily="34" charset="0"/>
                <a:ea typeface="微软雅黑" panose="020B0503020204020204" pitchFamily="34" charset="-122"/>
                <a:cs typeface="Times New Roman" panose="02020603050405020304" pitchFamily="18" charset="0"/>
              </a:rPr>
              <a:t>日起，企业发行的永续债，可以适用股息、红利企业所得税政策，即投资方取得的永续债利息收入属于股息、红利性质，按照现行企业所得税政策相关规定进行处理。其中，发行方和投资方均为居民企业的，永续债利息收入可以适用</a:t>
            </a:r>
            <a:r>
              <a:rPr lang="en-US" altLang="zh-CN" sz="1600" kern="100" dirty="0">
                <a:latin typeface="Calibri" panose="020F0502020204030204" pitchFamily="34" charset="0"/>
                <a:ea typeface="微软雅黑" panose="020B0503020204020204" pitchFamily="34" charset="-122"/>
                <a:cs typeface="Times New Roman" panose="02020603050405020304" pitchFamily="18" charset="0"/>
              </a:rPr>
              <a:t>《</a:t>
            </a:r>
            <a:r>
              <a:rPr lang="zh-CN" altLang="en-US" sz="1600" kern="100" dirty="0">
                <a:latin typeface="Calibri" panose="020F0502020204030204" pitchFamily="34" charset="0"/>
                <a:ea typeface="微软雅黑" panose="020B0503020204020204" pitchFamily="34" charset="-122"/>
                <a:cs typeface="Times New Roman" panose="02020603050405020304" pitchFamily="18" charset="0"/>
              </a:rPr>
              <a:t>企业所得税法</a:t>
            </a:r>
            <a:r>
              <a:rPr lang="en-US" altLang="zh-CN" sz="1600" kern="100" dirty="0">
                <a:latin typeface="Calibri" panose="020F0502020204030204" pitchFamily="34" charset="0"/>
                <a:ea typeface="微软雅黑" panose="020B0503020204020204" pitchFamily="34" charset="-122"/>
                <a:cs typeface="Times New Roman" panose="02020603050405020304" pitchFamily="18" charset="0"/>
              </a:rPr>
              <a:t>》</a:t>
            </a:r>
            <a:r>
              <a:rPr lang="zh-CN" altLang="en-US" sz="1600" kern="100" dirty="0">
                <a:latin typeface="Calibri" panose="020F0502020204030204" pitchFamily="34" charset="0"/>
                <a:ea typeface="微软雅黑" panose="020B0503020204020204" pitchFamily="34" charset="-122"/>
                <a:cs typeface="Times New Roman" panose="02020603050405020304" pitchFamily="18" charset="0"/>
              </a:rPr>
              <a:t>规定的居民企业之间的股息、红利等权益性投资收益免征企业所得税规定。同时，发行方支付的永续债利息支出不得在企业所得税税前扣除。</a:t>
            </a:r>
          </a:p>
          <a:p>
            <a:pPr algn="just">
              <a:lnSpc>
                <a:spcPct val="120000"/>
              </a:lnSpc>
              <a:spcAft>
                <a:spcPts val="600"/>
              </a:spcAft>
            </a:pPr>
            <a:endParaRPr lang="zh-CN" altLang="zh-CN" sz="16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3396575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ABC71B-86D7-BB3D-2EC3-15541AACA1F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1FB79C2-E535-D2B8-818A-A7738F777797}"/>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一、收入总额</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F30B17BB-3EA1-B906-50F0-B09A97839259}"/>
              </a:ext>
            </a:extLst>
          </p:cNvPr>
          <p:cNvSpPr txBox="1">
            <a:spLocks/>
          </p:cNvSpPr>
          <p:nvPr/>
        </p:nvSpPr>
        <p:spPr>
          <a:xfrm>
            <a:off x="612001" y="972002"/>
            <a:ext cx="7920012" cy="2569550"/>
          </a:xfrm>
          <a:prstGeom prst="rect">
            <a:avLst/>
          </a:prstGeom>
          <a:noFill/>
        </p:spPr>
        <p:txBody>
          <a:bodyPr wrap="square" lIns="0" tIns="0" rIns="0" bIns="0" rtlCol="0">
            <a:spAutoFit/>
          </a:bodyPr>
          <a:lstStyle/>
          <a:p>
            <a:pPr algn="just">
              <a:lnSpc>
                <a:spcPct val="120000"/>
              </a:lnSpc>
              <a:spcAft>
                <a:spcPts val="600"/>
              </a:spcAft>
            </a:pPr>
            <a:r>
              <a:rPr lang="zh-CN" altLang="en-US" sz="1600" b="1" dirty="0"/>
              <a:t>（三）处置资产收入的确认</a:t>
            </a:r>
            <a:endParaRPr lang="en-US" altLang="zh-CN" sz="1600" b="1" dirty="0"/>
          </a:p>
          <a:p>
            <a:pPr algn="just">
              <a:lnSpc>
                <a:spcPct val="120000"/>
              </a:lnSpc>
              <a:spcAft>
                <a:spcPts val="600"/>
              </a:spcAft>
            </a:pP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企业发生下列情形的处置资产，除将资产转移至境外以外，由于资产所有权属在形式和实质上均不发生改变，可作为内部处置资产，不视同销售确认收入，相关资产的计税基础延续计算。</a:t>
            </a:r>
            <a:endParaRPr lang="en-US" altLang="zh-CN" sz="1600" kern="100" dirty="0">
              <a:latin typeface="+mn-ea"/>
              <a:cs typeface="Times New Roman" panose="02020603050405020304" pitchFamily="18" charset="0"/>
            </a:endParaRPr>
          </a:p>
          <a:p>
            <a:pPr algn="just">
              <a:lnSpc>
                <a:spcPct val="120000"/>
              </a:lnSpc>
              <a:spcAft>
                <a:spcPts val="600"/>
              </a:spcAft>
            </a:pP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企业将资产移送他人的下列情形，因资产所有权属已发生改变而不属于内部处置资产，应按规定视同销售确定收入。</a:t>
            </a:r>
            <a:endParaRPr lang="en-US" altLang="zh-CN" sz="1600" kern="100" dirty="0">
              <a:latin typeface="+mn-ea"/>
              <a:cs typeface="Times New Roman" panose="02020603050405020304" pitchFamily="18" charset="0"/>
            </a:endParaRPr>
          </a:p>
          <a:p>
            <a:pPr algn="just">
              <a:lnSpc>
                <a:spcPct val="120000"/>
              </a:lnSpc>
              <a:spcAft>
                <a:spcPts val="600"/>
              </a:spcAft>
            </a:pP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企业发生上述第</a:t>
            </a: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项规定情形时，除另有规定外，应按照被移送资产的公允价值确定销售收入。</a:t>
            </a:r>
            <a:endParaRPr lang="zh-CN" altLang="zh-CN" sz="1600" kern="100" dirty="0">
              <a:latin typeface="+mn-ea"/>
              <a:cs typeface="Times New Roman" panose="02020603050405020304" pitchFamily="18" charset="0"/>
            </a:endParaRPr>
          </a:p>
        </p:txBody>
      </p:sp>
    </p:spTree>
    <p:extLst>
      <p:ext uri="{BB962C8B-B14F-4D97-AF65-F5344CB8AC3E}">
        <p14:creationId xmlns:p14="http://schemas.microsoft.com/office/powerpoint/2010/main" val="14447074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F27726-4527-3940-EFC1-4961938C491E}"/>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24B7302-AFDB-C1F8-BD1E-77D236994A3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一、收入总额</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5BE1B8A5-356E-52C9-CBF3-1690A3EE7B1E}"/>
              </a:ext>
            </a:extLst>
          </p:cNvPr>
          <p:cNvSpPr txBox="1">
            <a:spLocks/>
          </p:cNvSpPr>
          <p:nvPr/>
        </p:nvSpPr>
        <p:spPr>
          <a:xfrm>
            <a:off x="612001" y="972002"/>
            <a:ext cx="7920012" cy="2569550"/>
          </a:xfrm>
          <a:prstGeom prst="rect">
            <a:avLst/>
          </a:prstGeom>
          <a:noFill/>
        </p:spPr>
        <p:txBody>
          <a:bodyPr wrap="square" lIns="0" tIns="0" rIns="0" bIns="0" rtlCol="0">
            <a:spAutoFit/>
          </a:bodyPr>
          <a:lstStyle/>
          <a:p>
            <a:pPr algn="just">
              <a:lnSpc>
                <a:spcPct val="120000"/>
              </a:lnSpc>
              <a:spcAft>
                <a:spcPts val="600"/>
              </a:spcAft>
            </a:pPr>
            <a:r>
              <a:rPr lang="zh-CN" altLang="en-US" sz="1600" b="1" dirty="0"/>
              <a:t>（四）非货币性资产投资企业所得税处理</a:t>
            </a:r>
            <a:endParaRPr lang="en-US" altLang="zh-CN" sz="1600" b="1" dirty="0"/>
          </a:p>
          <a:p>
            <a:pPr algn="just">
              <a:lnSpc>
                <a:spcPct val="120000"/>
              </a:lnSpc>
              <a:spcAft>
                <a:spcPts val="600"/>
              </a:spcAft>
            </a:pP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企业发生下列情形的处置资产，除将资产转移至境外以外，由于资产所有权属在形式和实质上均不发生改变，可作为内部处置资产，不视同销售确认收入，相关资产的计税基础延续计算。</a:t>
            </a:r>
            <a:endParaRPr lang="en-US" altLang="zh-CN" sz="1600" kern="100" dirty="0">
              <a:latin typeface="+mn-ea"/>
              <a:cs typeface="Times New Roman" panose="02020603050405020304" pitchFamily="18" charset="0"/>
            </a:endParaRPr>
          </a:p>
          <a:p>
            <a:pPr algn="just">
              <a:lnSpc>
                <a:spcPct val="120000"/>
              </a:lnSpc>
              <a:spcAft>
                <a:spcPts val="600"/>
              </a:spcAft>
            </a:pP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企业将资产移送他人的下列情形，因资产所有权属已发生改变而不属于内部处置资产，应按规定视同销售确定收入。</a:t>
            </a:r>
            <a:endParaRPr lang="en-US" altLang="zh-CN" sz="1600" kern="100" dirty="0">
              <a:latin typeface="+mn-ea"/>
              <a:cs typeface="Times New Roman" panose="02020603050405020304" pitchFamily="18" charset="0"/>
            </a:endParaRPr>
          </a:p>
          <a:p>
            <a:pPr algn="just">
              <a:lnSpc>
                <a:spcPct val="120000"/>
              </a:lnSpc>
              <a:spcAft>
                <a:spcPts val="600"/>
              </a:spcAft>
            </a:pP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企业发生上述第</a:t>
            </a: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项规定情形时，除另有规定外，应按照被移送资产的公允价值确定销售收入。</a:t>
            </a:r>
            <a:endParaRPr lang="zh-CN" altLang="zh-CN" sz="1600" kern="100" dirty="0">
              <a:latin typeface="+mn-ea"/>
              <a:cs typeface="Times New Roman" panose="02020603050405020304" pitchFamily="18" charset="0"/>
            </a:endParaRPr>
          </a:p>
        </p:txBody>
      </p:sp>
    </p:spTree>
    <p:extLst>
      <p:ext uri="{BB962C8B-B14F-4D97-AF65-F5344CB8AC3E}">
        <p14:creationId xmlns:p14="http://schemas.microsoft.com/office/powerpoint/2010/main" val="113987459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a:off x="-89125" y="0"/>
            <a:ext cx="2128342" cy="5143500"/>
          </a:xfrm>
          <a:custGeom>
            <a:avLst/>
            <a:gdLst>
              <a:gd name="connsiteX0" fmla="*/ 0 w 2837789"/>
              <a:gd name="connsiteY0" fmla="*/ 0 h 6858000"/>
              <a:gd name="connsiteX1" fmla="*/ 537934 w 2837789"/>
              <a:gd name="connsiteY1" fmla="*/ 0 h 6858000"/>
              <a:gd name="connsiteX2" fmla="*/ 704850 w 2837789"/>
              <a:gd name="connsiteY2" fmla="*/ 0 h 6858000"/>
              <a:gd name="connsiteX3" fmla="*/ 2837789 w 2837789"/>
              <a:gd name="connsiteY3" fmla="*/ 0 h 6858000"/>
              <a:gd name="connsiteX4" fmla="*/ 2837789 w 2837789"/>
              <a:gd name="connsiteY4" fmla="*/ 395378 h 6858000"/>
              <a:gd name="connsiteX5" fmla="*/ 2618085 w 2837789"/>
              <a:gd name="connsiteY5" fmla="*/ 417526 h 6858000"/>
              <a:gd name="connsiteX6" fmla="*/ 1747634 w 2837789"/>
              <a:gd name="connsiteY6" fmla="*/ 1485534 h 6858000"/>
              <a:gd name="connsiteX7" fmla="*/ 2618085 w 2837789"/>
              <a:gd name="connsiteY7" fmla="*/ 2553542 h 6858000"/>
              <a:gd name="connsiteX8" fmla="*/ 2837789 w 2837789"/>
              <a:gd name="connsiteY8" fmla="*/ 2575690 h 6858000"/>
              <a:gd name="connsiteX9" fmla="*/ 2837789 w 2837789"/>
              <a:gd name="connsiteY9" fmla="*/ 6858000 h 6858000"/>
              <a:gd name="connsiteX10" fmla="*/ 704850 w 2837789"/>
              <a:gd name="connsiteY10" fmla="*/ 6858000 h 6858000"/>
              <a:gd name="connsiteX11" fmla="*/ 537934 w 2837789"/>
              <a:gd name="connsiteY11" fmla="*/ 6858000 h 6858000"/>
              <a:gd name="connsiteX12" fmla="*/ 0 w 2837789"/>
              <a:gd name="connsiteY1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37789" h="6858000">
                <a:moveTo>
                  <a:pt x="0" y="0"/>
                </a:moveTo>
                <a:lnTo>
                  <a:pt x="537934" y="0"/>
                </a:lnTo>
                <a:lnTo>
                  <a:pt x="704850" y="0"/>
                </a:lnTo>
                <a:lnTo>
                  <a:pt x="2837789" y="0"/>
                </a:lnTo>
                <a:lnTo>
                  <a:pt x="2837789" y="395378"/>
                </a:lnTo>
                <a:lnTo>
                  <a:pt x="2618085" y="417526"/>
                </a:lnTo>
                <a:cubicBezTo>
                  <a:pt x="2121320" y="519179"/>
                  <a:pt x="1747634" y="958717"/>
                  <a:pt x="1747634" y="1485534"/>
                </a:cubicBezTo>
                <a:cubicBezTo>
                  <a:pt x="1747634" y="2012352"/>
                  <a:pt x="2121320" y="2451889"/>
                  <a:pt x="2618085" y="2553542"/>
                </a:cubicBezTo>
                <a:lnTo>
                  <a:pt x="2837789" y="2575690"/>
                </a:lnTo>
                <a:lnTo>
                  <a:pt x="2837789" y="6858000"/>
                </a:lnTo>
                <a:lnTo>
                  <a:pt x="704850" y="6858000"/>
                </a:lnTo>
                <a:lnTo>
                  <a:pt x="537934" y="6858000"/>
                </a:lnTo>
                <a:lnTo>
                  <a:pt x="0" y="68580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endParaRPr>
          </a:p>
        </p:txBody>
      </p:sp>
      <p:grpSp>
        <p:nvGrpSpPr>
          <p:cNvPr id="4" name="组合 3"/>
          <p:cNvGrpSpPr/>
          <p:nvPr/>
        </p:nvGrpSpPr>
        <p:grpSpPr>
          <a:xfrm>
            <a:off x="1145002" y="219936"/>
            <a:ext cx="1788430" cy="1788430"/>
            <a:chOff x="4240335" y="3008435"/>
            <a:chExt cx="3711332" cy="3711332"/>
          </a:xfrm>
        </p:grpSpPr>
        <p:sp>
          <p:nvSpPr>
            <p:cNvPr id="5" name="椭圆 4"/>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6" name="组合 5"/>
            <p:cNvGrpSpPr/>
            <p:nvPr/>
          </p:nvGrpSpPr>
          <p:grpSpPr>
            <a:xfrm>
              <a:off x="4710169" y="3478269"/>
              <a:ext cx="2771663" cy="2771663"/>
              <a:chOff x="2193191" y="1899415"/>
              <a:chExt cx="2421376" cy="2421376"/>
            </a:xfrm>
            <a:effectLst/>
          </p:grpSpPr>
          <p:sp>
            <p:nvSpPr>
              <p:cNvPr id="7" name="椭圆 6"/>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8" name="椭圆 7"/>
              <p:cNvSpPr/>
              <p:nvPr/>
            </p:nvSpPr>
            <p:spPr>
              <a:xfrm>
                <a:off x="2345502" y="2051726"/>
                <a:ext cx="2116756" cy="2116756"/>
              </a:xfrm>
              <a:prstGeom prst="ellipse">
                <a:avLst/>
              </a:prstGeom>
              <a:solidFill>
                <a:schemeClr val="bg1">
                  <a:lumMod val="95000"/>
                </a:schemeClr>
              </a:solidFill>
              <a:ln w="50800">
                <a:no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panose="020F0502020204030204"/>
                  <a:ea typeface="宋体" panose="02010600030101010101" pitchFamily="2" charset="-122"/>
                </a:endParaRPr>
              </a:p>
            </p:txBody>
          </p:sp>
        </p:grpSp>
      </p:grpSp>
      <p:sp>
        <p:nvSpPr>
          <p:cNvPr id="15" name="文本框 14"/>
          <p:cNvSpPr txBox="1"/>
          <p:nvPr/>
        </p:nvSpPr>
        <p:spPr>
          <a:xfrm>
            <a:off x="2827575" y="558536"/>
            <a:ext cx="3179649" cy="530915"/>
          </a:xfrm>
          <a:prstGeom prst="rect">
            <a:avLst/>
          </a:prstGeom>
          <a:noFill/>
        </p:spPr>
        <p:txBody>
          <a:bodyPr wrap="square" lIns="68580" tIns="34290" rIns="68580" bIns="34290" rtlCol="0">
            <a:spAutoFit/>
          </a:bodyPr>
          <a:lstStyle/>
          <a:p>
            <a:r>
              <a:rPr lang="en-US" altLang="zh-CN" sz="3000" dirty="0">
                <a:solidFill>
                  <a:schemeClr val="tx1">
                    <a:lumMod val="65000"/>
                    <a:lumOff val="35000"/>
                  </a:schemeClr>
                </a:solidFill>
                <a:latin typeface="+mn-ea"/>
              </a:rPr>
              <a:t>CONTENTS </a:t>
            </a:r>
            <a:endParaRPr lang="zh-CN" altLang="en-US" sz="3000" dirty="0">
              <a:solidFill>
                <a:schemeClr val="tx1">
                  <a:lumMod val="65000"/>
                  <a:lumOff val="35000"/>
                </a:schemeClr>
              </a:solidFill>
              <a:latin typeface="+mn-ea"/>
            </a:endParaRPr>
          </a:p>
        </p:txBody>
      </p:sp>
      <p:sp>
        <p:nvSpPr>
          <p:cNvPr id="27" name="文本框 14"/>
          <p:cNvSpPr txBox="1"/>
          <p:nvPr/>
        </p:nvSpPr>
        <p:spPr>
          <a:xfrm>
            <a:off x="1368009" y="830698"/>
            <a:ext cx="1269334" cy="530915"/>
          </a:xfrm>
          <a:prstGeom prst="rect">
            <a:avLst/>
          </a:prstGeom>
          <a:noFill/>
        </p:spPr>
        <p:txBody>
          <a:bodyPr wrap="square" lIns="68580" tIns="34290" rIns="68580" bIns="34290" rtlCol="0">
            <a:spAutoFit/>
          </a:bodyPr>
          <a:lstStyle/>
          <a:p>
            <a:pPr algn="ctr"/>
            <a:r>
              <a:rPr lang="zh-CN" altLang="en-US" sz="3000" dirty="0">
                <a:solidFill>
                  <a:schemeClr val="tx1">
                    <a:lumMod val="65000"/>
                    <a:lumOff val="35000"/>
                  </a:schemeClr>
                </a:solidFill>
                <a:latin typeface="ITC Avant Garde Std XLt" panose="020B0302020202020204" pitchFamily="34" charset="0"/>
              </a:rPr>
              <a:t>目录</a:t>
            </a:r>
            <a:endParaRPr lang="zh-CN" altLang="en-US" sz="3000" dirty="0">
              <a:solidFill>
                <a:schemeClr val="tx1">
                  <a:lumMod val="65000"/>
                  <a:lumOff val="35000"/>
                </a:schemeClr>
              </a:solidFill>
              <a:latin typeface="ITC Avant Garde Std XLt"/>
            </a:endParaRPr>
          </a:p>
        </p:txBody>
      </p:sp>
      <p:sp>
        <p:nvSpPr>
          <p:cNvPr id="41" name="圆角矩形 40"/>
          <p:cNvSpPr/>
          <p:nvPr/>
        </p:nvSpPr>
        <p:spPr>
          <a:xfrm>
            <a:off x="2906495" y="1135438"/>
            <a:ext cx="3642223" cy="45719"/>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23" name="组合 15"/>
          <p:cNvGrpSpPr/>
          <p:nvPr/>
        </p:nvGrpSpPr>
        <p:grpSpPr bwMode="auto">
          <a:xfrm>
            <a:off x="3240849" y="1351397"/>
            <a:ext cx="4241157" cy="503999"/>
            <a:chOff x="4247963" y="2095837"/>
            <a:chExt cx="4440346" cy="527844"/>
          </a:xfrm>
        </p:grpSpPr>
        <p:sp>
          <p:nvSpPr>
            <p:cNvPr id="24" name="TextBox 6"/>
            <p:cNvSpPr txBox="1"/>
            <p:nvPr/>
          </p:nvSpPr>
          <p:spPr>
            <a:xfrm>
              <a:off x="5004129" y="2150241"/>
              <a:ext cx="3684180"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纳税义务人、征税对象及税率</a:t>
              </a:r>
            </a:p>
          </p:txBody>
        </p:sp>
        <p:sp>
          <p:nvSpPr>
            <p:cNvPr id="25" name="圆角矩形​​ 10"/>
            <p:cNvSpPr>
              <a:spLocks noChangeArrowheads="1"/>
            </p:cNvSpPr>
            <p:nvPr/>
          </p:nvSpPr>
          <p:spPr bwMode="auto">
            <a:xfrm>
              <a:off x="4247963" y="2095837"/>
              <a:ext cx="527671" cy="527844"/>
            </a:xfrm>
            <a:prstGeom prst="roundRect">
              <a:avLst>
                <a:gd name="adj" fmla="val 16667"/>
              </a:avLst>
            </a:prstGeom>
            <a:solidFill>
              <a:srgbClr val="FFBF53"/>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1</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2" name="组合 16"/>
          <p:cNvGrpSpPr/>
          <p:nvPr/>
        </p:nvGrpSpPr>
        <p:grpSpPr bwMode="auto">
          <a:xfrm>
            <a:off x="3240849" y="2170046"/>
            <a:ext cx="2445795" cy="503999"/>
            <a:chOff x="4247964" y="2095837"/>
            <a:chExt cx="2560665" cy="527844"/>
          </a:xfrm>
        </p:grpSpPr>
        <p:sp>
          <p:nvSpPr>
            <p:cNvPr id="43" name="TextBox 17"/>
            <p:cNvSpPr txBox="1"/>
            <p:nvPr/>
          </p:nvSpPr>
          <p:spPr>
            <a:xfrm>
              <a:off x="5004131" y="2150241"/>
              <a:ext cx="1804498"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应纳税所得额</a:t>
              </a:r>
            </a:p>
          </p:txBody>
        </p:sp>
        <p:sp>
          <p:nvSpPr>
            <p:cNvPr id="44" name="圆角矩形​​ 18"/>
            <p:cNvSpPr>
              <a:spLocks noChangeArrowheads="1"/>
            </p:cNvSpPr>
            <p:nvPr/>
          </p:nvSpPr>
          <p:spPr bwMode="auto">
            <a:xfrm>
              <a:off x="4247964" y="2095837"/>
              <a:ext cx="527671" cy="527844"/>
            </a:xfrm>
            <a:prstGeom prst="roundRect">
              <a:avLst>
                <a:gd name="adj" fmla="val 16667"/>
              </a:avLst>
            </a:prstGeom>
            <a:solidFill>
              <a:srgbClr val="595959"/>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2</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6" name="组合 20"/>
          <p:cNvGrpSpPr/>
          <p:nvPr/>
        </p:nvGrpSpPr>
        <p:grpSpPr bwMode="auto">
          <a:xfrm>
            <a:off x="3240841" y="2988695"/>
            <a:ext cx="2702272" cy="503999"/>
            <a:chOff x="4247964" y="2095837"/>
            <a:chExt cx="2829195" cy="527844"/>
          </a:xfrm>
        </p:grpSpPr>
        <p:sp>
          <p:nvSpPr>
            <p:cNvPr id="47" name="TextBox 21"/>
            <p:cNvSpPr txBox="1"/>
            <p:nvPr/>
          </p:nvSpPr>
          <p:spPr>
            <a:xfrm>
              <a:off x="5004130" y="2150241"/>
              <a:ext cx="2073029"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资产的税务处理</a:t>
              </a:r>
            </a:p>
          </p:txBody>
        </p:sp>
        <p:sp>
          <p:nvSpPr>
            <p:cNvPr id="48" name="圆角矩形​​ 22"/>
            <p:cNvSpPr>
              <a:spLocks noChangeArrowheads="1"/>
            </p:cNvSpPr>
            <p:nvPr/>
          </p:nvSpPr>
          <p:spPr bwMode="auto">
            <a:xfrm>
              <a:off x="4247964" y="2095837"/>
              <a:ext cx="527671" cy="527844"/>
            </a:xfrm>
            <a:prstGeom prst="roundRect">
              <a:avLst>
                <a:gd name="adj" fmla="val 16667"/>
              </a:avLst>
            </a:prstGeom>
            <a:solidFill>
              <a:srgbClr val="0070C0"/>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3</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50" name="组合 24"/>
          <p:cNvGrpSpPr/>
          <p:nvPr/>
        </p:nvGrpSpPr>
        <p:grpSpPr bwMode="auto">
          <a:xfrm>
            <a:off x="3240839" y="3807345"/>
            <a:ext cx="3471714" cy="504000"/>
            <a:chOff x="4247964" y="2095126"/>
            <a:chExt cx="3634781" cy="529182"/>
          </a:xfrm>
        </p:grpSpPr>
        <p:sp>
          <p:nvSpPr>
            <p:cNvPr id="51" name="TextBox 25"/>
            <p:cNvSpPr txBox="1"/>
            <p:nvPr/>
          </p:nvSpPr>
          <p:spPr>
            <a:xfrm>
              <a:off x="5004131" y="2149666"/>
              <a:ext cx="2878614" cy="420101"/>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资产损失的所得税处理</a:t>
              </a:r>
            </a:p>
          </p:txBody>
        </p:sp>
        <p:sp>
          <p:nvSpPr>
            <p:cNvPr id="52" name="圆角矩形​​ 26"/>
            <p:cNvSpPr>
              <a:spLocks noChangeArrowheads="1"/>
            </p:cNvSpPr>
            <p:nvPr/>
          </p:nvSpPr>
          <p:spPr bwMode="auto">
            <a:xfrm>
              <a:off x="4247964" y="2095126"/>
              <a:ext cx="527671" cy="529182"/>
            </a:xfrm>
            <a:prstGeom prst="roundRect">
              <a:avLst>
                <a:gd name="adj" fmla="val 16667"/>
              </a:avLst>
            </a:prstGeom>
            <a:solidFill>
              <a:srgbClr val="77448C"/>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4</a:t>
              </a:r>
              <a:endParaRPr lang="zh-CN" altLang="en-US" sz="3200" dirty="0">
                <a:solidFill>
                  <a:srgbClr val="FFFFFF"/>
                </a:solidFill>
                <a:ea typeface="微软雅黑" panose="020B0503020204020204" pitchFamily="34" charset="-122"/>
                <a:cs typeface="Arial" panose="020B0604020202020204" pitchFamily="34" charset="0"/>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grpId="0" nodeType="with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1+#ppt_w/2"/>
                                          </p:val>
                                        </p:tav>
                                        <p:tav tm="100000">
                                          <p:val>
                                            <p:strVal val="#ppt_x"/>
                                          </p:val>
                                        </p:tav>
                                      </p:tavLst>
                                    </p:anim>
                                    <p:anim calcmode="lin" valueType="num">
                                      <p:cBhvr additive="base">
                                        <p:cTn id="27" dur="500" fill="hold"/>
                                        <p:tgtEl>
                                          <p:spTgt spid="42"/>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2" presetClass="entr" presetSubtype="2"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2" presetClass="entr" presetSubtype="2" fill="hold" nodeType="afterEffect">
                                  <p:stCondLst>
                                    <p:cond delay="0"/>
                                  </p:stCondLst>
                                  <p:childTnLst>
                                    <p:set>
                                      <p:cBhvr>
                                        <p:cTn id="35" dur="1" fill="hold">
                                          <p:stCondLst>
                                            <p:cond delay="0"/>
                                          </p:stCondLst>
                                        </p:cTn>
                                        <p:tgtEl>
                                          <p:spTgt spid="50"/>
                                        </p:tgtEl>
                                        <p:attrNameLst>
                                          <p:attrName>style.visibility</p:attrName>
                                        </p:attrNameLst>
                                      </p:cBhvr>
                                      <p:to>
                                        <p:strVal val="visible"/>
                                      </p:to>
                                    </p:set>
                                    <p:anim calcmode="lin" valueType="num">
                                      <p:cBhvr additive="base">
                                        <p:cTn id="36" dur="500" fill="hold"/>
                                        <p:tgtEl>
                                          <p:spTgt spid="50"/>
                                        </p:tgtEl>
                                        <p:attrNameLst>
                                          <p:attrName>ppt_x</p:attrName>
                                        </p:attrNameLst>
                                      </p:cBhvr>
                                      <p:tavLst>
                                        <p:tav tm="0">
                                          <p:val>
                                            <p:strVal val="1+#ppt_w/2"/>
                                          </p:val>
                                        </p:tav>
                                        <p:tav tm="100000">
                                          <p:val>
                                            <p:strVal val="#ppt_x"/>
                                          </p:val>
                                        </p:tav>
                                      </p:tavLst>
                                    </p:anim>
                                    <p:anim calcmode="lin" valueType="num">
                                      <p:cBhvr additive="base">
                                        <p:cTn id="37"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p:bldP spid="4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AB07A9-09BF-F5C3-9547-8FFEC78DA6C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4CF16E0-6506-111C-3568-FD7F9123DCC1}"/>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一、收入总额</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AE9D7823-DA3A-46ED-F648-BA04471326B7}"/>
              </a:ext>
            </a:extLst>
          </p:cNvPr>
          <p:cNvSpPr txBox="1">
            <a:spLocks/>
          </p:cNvSpPr>
          <p:nvPr/>
        </p:nvSpPr>
        <p:spPr>
          <a:xfrm>
            <a:off x="612001" y="972002"/>
            <a:ext cx="7920012" cy="938334"/>
          </a:xfrm>
          <a:prstGeom prst="rect">
            <a:avLst/>
          </a:prstGeom>
          <a:noFill/>
        </p:spPr>
        <p:txBody>
          <a:bodyPr wrap="square" lIns="0" tIns="0" rIns="0" bIns="0" rtlCol="0">
            <a:spAutoFit/>
          </a:bodyPr>
          <a:lstStyle/>
          <a:p>
            <a:pPr algn="just">
              <a:lnSpc>
                <a:spcPct val="120000"/>
              </a:lnSpc>
              <a:spcAft>
                <a:spcPts val="600"/>
              </a:spcAft>
            </a:pPr>
            <a:r>
              <a:rPr lang="zh-CN" altLang="en-US" sz="1600" b="1" dirty="0">
                <a:latin typeface="+mn-ea"/>
              </a:rPr>
              <a:t>（五）相关收入实现的确认</a:t>
            </a:r>
            <a:endParaRPr lang="en-US" altLang="zh-CN" sz="1600" b="1" dirty="0">
              <a:latin typeface="+mn-ea"/>
            </a:endParaRPr>
          </a:p>
          <a:p>
            <a:pPr algn="just">
              <a:lnSpc>
                <a:spcPct val="120000"/>
              </a:lnSpc>
              <a:spcAft>
                <a:spcPts val="600"/>
              </a:spcAft>
            </a:pPr>
            <a:r>
              <a:rPr lang="zh-CN" altLang="en-US" sz="1600" kern="100" dirty="0">
                <a:latin typeface="+mn-ea"/>
                <a:cs typeface="Times New Roman" panose="02020603050405020304" pitchFamily="18" charset="0"/>
              </a:rPr>
              <a:t>除</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企业所得税法</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及其</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实施条例</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关于前述收入的规定外，企业销售收入的确认，必须遵循权责发生制原则和实质重于形式原则。</a:t>
            </a:r>
            <a:endParaRPr lang="en-US" altLang="zh-CN" sz="1600" kern="100" dirty="0">
              <a:latin typeface="+mn-ea"/>
              <a:cs typeface="Times New Roman" panose="02020603050405020304" pitchFamily="18" charset="0"/>
            </a:endParaRPr>
          </a:p>
        </p:txBody>
      </p:sp>
    </p:spTree>
    <p:extLst>
      <p:ext uri="{BB962C8B-B14F-4D97-AF65-F5344CB8AC3E}">
        <p14:creationId xmlns:p14="http://schemas.microsoft.com/office/powerpoint/2010/main" val="333959458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E057B8-C301-29D8-E9B4-515F9AB9E23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7F9C097-8A63-C0A8-0EAF-2D261886F7B4}"/>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二、不征税收入与免税收入</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CA38598F-023C-636D-3172-9F25B81F0644}"/>
              </a:ext>
            </a:extLst>
          </p:cNvPr>
          <p:cNvSpPr txBox="1">
            <a:spLocks/>
          </p:cNvSpPr>
          <p:nvPr/>
        </p:nvSpPr>
        <p:spPr>
          <a:xfrm>
            <a:off x="612001" y="972002"/>
            <a:ext cx="7920012" cy="1529265"/>
          </a:xfrm>
          <a:prstGeom prst="rect">
            <a:avLst/>
          </a:prstGeom>
          <a:noFill/>
        </p:spPr>
        <p:txBody>
          <a:bodyPr wrap="square" lIns="0" tIns="0" rIns="0" bIns="0" rtlCol="0">
            <a:spAutoFit/>
          </a:bodyPr>
          <a:lstStyle/>
          <a:p>
            <a:pPr algn="just">
              <a:lnSpc>
                <a:spcPct val="120000"/>
              </a:lnSpc>
              <a:spcAft>
                <a:spcPts val="600"/>
              </a:spcAft>
            </a:pPr>
            <a:r>
              <a:rPr lang="zh-CN" altLang="en-US" sz="1600" kern="100" dirty="0">
                <a:latin typeface="+mn-ea"/>
                <a:cs typeface="Times New Roman" panose="02020603050405020304" pitchFamily="18" charset="0"/>
              </a:rPr>
              <a:t>国家为了扶持和鼓励某些特殊的纳税人和特定的项目，或者避免因征税影响企业的正常经营，对企业取得的某些收入予以不征税或免税的特殊政策，或准予抵扣应纳税所得额，或者是对专项用途的资金作为非税收入处理，减轻企业的税负，增加企业可用资金，促进经济的协调发展。</a:t>
            </a:r>
            <a:endParaRPr lang="en-US" altLang="zh-CN" sz="1600" kern="100" dirty="0">
              <a:latin typeface="+mn-ea"/>
              <a:cs typeface="Times New Roman" panose="02020603050405020304" pitchFamily="18" charset="0"/>
            </a:endParaRPr>
          </a:p>
          <a:p>
            <a:pPr algn="just">
              <a:lnSpc>
                <a:spcPct val="120000"/>
              </a:lnSpc>
              <a:spcAft>
                <a:spcPts val="600"/>
              </a:spcAft>
            </a:pPr>
            <a:endParaRPr lang="en-US" altLang="zh-CN" sz="1600" b="1" kern="100" dirty="0">
              <a:latin typeface="+mn-ea"/>
              <a:cs typeface="Times New Roman" panose="02020603050405020304" pitchFamily="18" charset="0"/>
            </a:endParaRPr>
          </a:p>
        </p:txBody>
      </p:sp>
    </p:spTree>
    <p:extLst>
      <p:ext uri="{BB962C8B-B14F-4D97-AF65-F5344CB8AC3E}">
        <p14:creationId xmlns:p14="http://schemas.microsoft.com/office/powerpoint/2010/main" val="235172686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357488-20E1-1A40-86D2-5DF85195AB2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E7D2DF3-AC09-83BE-73D8-2E1C335DC7DC}"/>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三、税前扣除的项目及标准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933D2C3C-110F-253A-FE33-8CAC777CA454}"/>
              </a:ext>
            </a:extLst>
          </p:cNvPr>
          <p:cNvSpPr txBox="1">
            <a:spLocks/>
          </p:cNvSpPr>
          <p:nvPr/>
        </p:nvSpPr>
        <p:spPr>
          <a:xfrm>
            <a:off x="612001" y="972002"/>
            <a:ext cx="7920012" cy="2865015"/>
          </a:xfrm>
          <a:prstGeom prst="rect">
            <a:avLst/>
          </a:prstGeom>
          <a:noFill/>
        </p:spPr>
        <p:txBody>
          <a:bodyPr wrap="square" lIns="0" tIns="0" rIns="0" bIns="0" rtlCol="0">
            <a:spAutoFit/>
          </a:bodyPr>
          <a:lstStyle/>
          <a:p>
            <a:pPr algn="just">
              <a:lnSpc>
                <a:spcPct val="120000"/>
              </a:lnSpc>
              <a:spcAft>
                <a:spcPts val="600"/>
              </a:spcAft>
            </a:pPr>
            <a:r>
              <a:rPr lang="zh-CN" altLang="en-US" sz="1600" b="1" kern="100" dirty="0">
                <a:latin typeface="+mn-ea"/>
                <a:cs typeface="Times New Roman" panose="02020603050405020304" pitchFamily="18" charset="0"/>
              </a:rPr>
              <a:t>（一）不征税收入</a:t>
            </a:r>
          </a:p>
          <a:p>
            <a:pPr algn="just">
              <a:lnSpc>
                <a:spcPct val="120000"/>
              </a:lnSpc>
              <a:spcAft>
                <a:spcPts val="600"/>
              </a:spcAft>
            </a:pP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财政拨款，是指各级人民政府对纳入预算管理的事业单位、社会团体等组织拨付的财政资金，但国务院和国务院财政、税务主管部门另有规定的除外。</a:t>
            </a:r>
          </a:p>
          <a:p>
            <a:pPr algn="just">
              <a:lnSpc>
                <a:spcPct val="120000"/>
              </a:lnSpc>
              <a:spcAft>
                <a:spcPts val="600"/>
              </a:spcAft>
            </a:pP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依法收取并纳入财政管理的行政事业性收费、政府性基金。行政事业性收费是指依照法律法规等有关规定，按照国务院规定程序批准，在实施社会公共管理，以及在向公民、法人或者其他组织提供特定公共服务过程中，向特定对象收取并纳入财政管理的费用。政府性基金，是指企业依照法律、行政法规等有关规定，代政府收取的具有专项用途的财政资金。</a:t>
            </a:r>
            <a:endParaRPr lang="en-US" altLang="zh-CN" sz="1600" kern="100" dirty="0">
              <a:latin typeface="+mn-ea"/>
              <a:cs typeface="Times New Roman" panose="02020603050405020304" pitchFamily="18" charset="0"/>
            </a:endParaRPr>
          </a:p>
          <a:p>
            <a:pPr algn="just">
              <a:lnSpc>
                <a:spcPct val="120000"/>
              </a:lnSpc>
              <a:spcAft>
                <a:spcPts val="600"/>
              </a:spcAft>
            </a:pPr>
            <a:endParaRPr lang="zh-CN" altLang="en-US" sz="1600" kern="100" dirty="0">
              <a:latin typeface="+mn-ea"/>
              <a:cs typeface="Times New Roman" panose="02020603050405020304" pitchFamily="18" charset="0"/>
            </a:endParaRPr>
          </a:p>
        </p:txBody>
      </p:sp>
    </p:spTree>
    <p:extLst>
      <p:ext uri="{BB962C8B-B14F-4D97-AF65-F5344CB8AC3E}">
        <p14:creationId xmlns:p14="http://schemas.microsoft.com/office/powerpoint/2010/main" val="87686137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2D7425-0C1C-7BEA-5276-C7F91CC4DB2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4A465FF-5026-E2A8-EAFB-567F08B279B1}"/>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三、税前扣除的项目及标准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CBD33AF1-DD01-5202-9E1A-0B32DA307884}"/>
              </a:ext>
            </a:extLst>
          </p:cNvPr>
          <p:cNvSpPr txBox="1">
            <a:spLocks/>
          </p:cNvSpPr>
          <p:nvPr/>
        </p:nvSpPr>
        <p:spPr>
          <a:xfrm>
            <a:off x="612001" y="972002"/>
            <a:ext cx="7920012" cy="1829988"/>
          </a:xfrm>
          <a:prstGeom prst="rect">
            <a:avLst/>
          </a:prstGeom>
          <a:noFill/>
        </p:spPr>
        <p:txBody>
          <a:bodyPr wrap="square" lIns="0" tIns="0" rIns="0" bIns="0" rtlCol="0">
            <a:spAutoFit/>
          </a:bodyPr>
          <a:lstStyle/>
          <a:p>
            <a:pPr algn="just">
              <a:lnSpc>
                <a:spcPct val="120000"/>
              </a:lnSpc>
              <a:spcAft>
                <a:spcPts val="600"/>
              </a:spcAft>
            </a:pP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国务院规定的其他不征税收入，是指企业取得的，由国务院财政、税务主管部门规定专项用途并经国务院批准的财政性资金。财政性资金，是指企业取得的来源于政府及其有关部门的财政补助、补贴、贷款贴息，以及其他各类财政专项资金，包括直接减免的增值税和即征即退、先征后退、先征后返的各种税收，但不包括企业按规定取得的出口退税款。</a:t>
            </a:r>
          </a:p>
          <a:p>
            <a:pPr algn="just">
              <a:lnSpc>
                <a:spcPct val="120000"/>
              </a:lnSpc>
              <a:spcAft>
                <a:spcPts val="600"/>
              </a:spcAft>
            </a:pPr>
            <a:endParaRPr lang="zh-CN" altLang="en-US" sz="16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1142117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862EB5-859E-201B-57FD-A0977C117858}"/>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A523CF6-570F-4DA0-ED17-C90418871571}"/>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三、税前扣除的项目及标准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C488EE2F-6B68-ADAF-2023-33548DA5C3EC}"/>
              </a:ext>
            </a:extLst>
          </p:cNvPr>
          <p:cNvSpPr txBox="1">
            <a:spLocks/>
          </p:cNvSpPr>
          <p:nvPr/>
        </p:nvSpPr>
        <p:spPr>
          <a:xfrm>
            <a:off x="612001" y="972002"/>
            <a:ext cx="7920012" cy="2274084"/>
          </a:xfrm>
          <a:prstGeom prst="rect">
            <a:avLst/>
          </a:prstGeom>
          <a:noFill/>
        </p:spPr>
        <p:txBody>
          <a:bodyPr wrap="square" lIns="0" tIns="0" rIns="0" bIns="0" rtlCol="0">
            <a:spAutoFit/>
          </a:bodyPr>
          <a:lstStyle/>
          <a:p>
            <a:pPr algn="just">
              <a:lnSpc>
                <a:spcPct val="120000"/>
              </a:lnSpc>
              <a:spcAft>
                <a:spcPts val="600"/>
              </a:spcAft>
            </a:pPr>
            <a:r>
              <a:rPr lang="zh-CN" altLang="en-US" sz="1600" b="1" kern="100" dirty="0">
                <a:latin typeface="+mn-ea"/>
                <a:cs typeface="Times New Roman" panose="02020603050405020304" pitchFamily="18" charset="0"/>
              </a:rPr>
              <a:t>（一）扣除项目的原则</a:t>
            </a:r>
          </a:p>
          <a:p>
            <a:pPr algn="just">
              <a:lnSpc>
                <a:spcPct val="120000"/>
              </a:lnSpc>
              <a:spcAft>
                <a:spcPts val="600"/>
              </a:spcAft>
            </a:pPr>
            <a:r>
              <a:rPr lang="zh-CN" altLang="en-US" sz="1600" kern="100" dirty="0">
                <a:latin typeface="+mn-ea"/>
                <a:cs typeface="Times New Roman" panose="02020603050405020304" pitchFamily="18" charset="0"/>
              </a:rPr>
              <a:t>企业申报的扣除项目和金额要真实、合法。所谓真实，是指能提供有关支出确属已经实际发生的证明；合法，是指符合国家税法的规定，若其他法规规定与税收法规规定不一致，应以税收法规的规定为标准</a:t>
            </a:r>
          </a:p>
          <a:p>
            <a:pPr algn="just">
              <a:lnSpc>
                <a:spcPct val="120000"/>
              </a:lnSpc>
              <a:spcAft>
                <a:spcPts val="600"/>
              </a:spcAft>
            </a:pPr>
            <a:r>
              <a:rPr lang="zh-CN" altLang="en-US" sz="1600" b="1" kern="100" dirty="0">
                <a:latin typeface="+mn-ea"/>
                <a:cs typeface="Times New Roman" panose="02020603050405020304" pitchFamily="18" charset="0"/>
              </a:rPr>
              <a:t>（二）扣除项目的范围</a:t>
            </a:r>
          </a:p>
          <a:p>
            <a:pPr algn="just">
              <a:lnSpc>
                <a:spcPct val="120000"/>
              </a:lnSpc>
              <a:spcAft>
                <a:spcPts val="600"/>
              </a:spcAft>
            </a:pP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企业所得税法</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规定，企业实际发生的与取得收入有关的、合理的支出，包括成本、费用、税金、损失和其他支出，准予在计算应纳税所得额时扣除。</a:t>
            </a:r>
            <a:endParaRPr lang="zh-CN" altLang="zh-CN" sz="1600" kern="100" dirty="0">
              <a:latin typeface="+mn-ea"/>
              <a:cs typeface="Times New Roman" panose="02020603050405020304" pitchFamily="18" charset="0"/>
            </a:endParaRPr>
          </a:p>
        </p:txBody>
      </p:sp>
    </p:spTree>
    <p:extLst>
      <p:ext uri="{BB962C8B-B14F-4D97-AF65-F5344CB8AC3E}">
        <p14:creationId xmlns:p14="http://schemas.microsoft.com/office/powerpoint/2010/main" val="244061200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F4626F-3D5D-3909-7F4E-E9187BA00AA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5E61F06-7F01-DC18-B439-9A4F83E17237}"/>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四、不得扣除的项目</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66088CF-7B92-7451-B6E9-F05B30435191}"/>
              </a:ext>
            </a:extLst>
          </p:cNvPr>
          <p:cNvSpPr txBox="1">
            <a:spLocks/>
          </p:cNvSpPr>
          <p:nvPr/>
        </p:nvSpPr>
        <p:spPr>
          <a:xfrm>
            <a:off x="612001" y="972002"/>
            <a:ext cx="7920012" cy="3845925"/>
          </a:xfrm>
          <a:prstGeom prst="rect">
            <a:avLst/>
          </a:prstGeom>
          <a:noFill/>
        </p:spPr>
        <p:txBody>
          <a:bodyPr wrap="square" lIns="0" tIns="0" rIns="0" bIns="0" rtlCol="0">
            <a:spAutoFit/>
          </a:bodyPr>
          <a:lstStyle/>
          <a:p>
            <a:pPr algn="just">
              <a:lnSpc>
                <a:spcPct val="120000"/>
              </a:lnSpc>
              <a:spcAft>
                <a:spcPts val="600"/>
              </a:spcAft>
            </a:pPr>
            <a:r>
              <a:rPr lang="zh-CN" altLang="en-US" sz="1600" kern="100" dirty="0">
                <a:latin typeface="+mn-ea"/>
                <a:cs typeface="Times New Roman" panose="02020603050405020304" pitchFamily="18" charset="0"/>
              </a:rPr>
              <a:t>在计算应纳税所得额时，下列支出不得扣除：</a:t>
            </a:r>
          </a:p>
          <a:p>
            <a:pPr algn="just">
              <a:lnSpc>
                <a:spcPct val="120000"/>
              </a:lnSpc>
              <a:spcAft>
                <a:spcPts val="600"/>
              </a:spcAft>
            </a:pP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向投资者支付的股息、红利等权益性投资收益款项。</a:t>
            </a:r>
          </a:p>
          <a:p>
            <a:pPr algn="just">
              <a:lnSpc>
                <a:spcPct val="120000"/>
              </a:lnSpc>
              <a:spcAft>
                <a:spcPts val="600"/>
              </a:spcAft>
            </a:pP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企业所得税税款。</a:t>
            </a:r>
          </a:p>
          <a:p>
            <a:pPr algn="just">
              <a:lnSpc>
                <a:spcPct val="120000"/>
              </a:lnSpc>
              <a:spcAft>
                <a:spcPts val="600"/>
              </a:spcAft>
            </a:pP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税收滞纳金，是指纳税人违反税收法规，被税务机关处以的滞纳金。</a:t>
            </a:r>
          </a:p>
          <a:p>
            <a:pPr algn="just">
              <a:lnSpc>
                <a:spcPct val="120000"/>
              </a:lnSpc>
              <a:spcAft>
                <a:spcPts val="600"/>
              </a:spcAft>
            </a:pPr>
            <a:r>
              <a:rPr lang="en-US" altLang="zh-CN" sz="1600" kern="100" dirty="0">
                <a:latin typeface="+mn-ea"/>
                <a:cs typeface="Times New Roman" panose="02020603050405020304" pitchFamily="18" charset="0"/>
              </a:rPr>
              <a:t>4.</a:t>
            </a:r>
            <a:r>
              <a:rPr lang="zh-CN" altLang="en-US" sz="1600" kern="100" dirty="0">
                <a:latin typeface="+mn-ea"/>
                <a:cs typeface="Times New Roman" panose="02020603050405020304" pitchFamily="18" charset="0"/>
              </a:rPr>
              <a:t>罚金、罚款和被没收财物的损失，是指纳税人违反国家有关法律、法规规定，被有关部门处以的罚款，以及被司法机关处以的罚金和被没收财物。</a:t>
            </a:r>
          </a:p>
          <a:p>
            <a:pPr algn="just">
              <a:lnSpc>
                <a:spcPct val="120000"/>
              </a:lnSpc>
              <a:spcAft>
                <a:spcPts val="600"/>
              </a:spcAft>
            </a:pPr>
            <a:r>
              <a:rPr lang="en-US" altLang="zh-CN" sz="1600" kern="100" dirty="0">
                <a:latin typeface="+mn-ea"/>
                <a:cs typeface="Times New Roman" panose="02020603050405020304" pitchFamily="18" charset="0"/>
              </a:rPr>
              <a:t>5.</a:t>
            </a:r>
            <a:r>
              <a:rPr lang="zh-CN" altLang="en-US" sz="1600" kern="100" dirty="0">
                <a:latin typeface="+mn-ea"/>
                <a:cs typeface="Times New Roman" panose="02020603050405020304" pitchFamily="18" charset="0"/>
              </a:rPr>
              <a:t>超过规定标准的捐赠支出。</a:t>
            </a:r>
          </a:p>
          <a:p>
            <a:pPr algn="just">
              <a:lnSpc>
                <a:spcPct val="120000"/>
              </a:lnSpc>
              <a:spcAft>
                <a:spcPts val="600"/>
              </a:spcAft>
            </a:pPr>
            <a:r>
              <a:rPr lang="en-US" altLang="zh-CN" sz="1600" kern="100" dirty="0">
                <a:latin typeface="+mn-ea"/>
                <a:cs typeface="Times New Roman" panose="02020603050405020304" pitchFamily="18" charset="0"/>
              </a:rPr>
              <a:t>6.</a:t>
            </a:r>
            <a:r>
              <a:rPr lang="zh-CN" altLang="en-US" sz="1600" kern="100" dirty="0">
                <a:latin typeface="+mn-ea"/>
                <a:cs typeface="Times New Roman" panose="02020603050405020304" pitchFamily="18" charset="0"/>
              </a:rPr>
              <a:t>赞助支出，是指企业发生的与生产经营活动无关的各种非广告性质支出。</a:t>
            </a:r>
          </a:p>
          <a:p>
            <a:pPr algn="just">
              <a:lnSpc>
                <a:spcPct val="120000"/>
              </a:lnSpc>
              <a:spcAft>
                <a:spcPts val="600"/>
              </a:spcAft>
            </a:pPr>
            <a:r>
              <a:rPr lang="en-US" altLang="zh-CN" sz="1600" kern="100" dirty="0">
                <a:latin typeface="+mn-ea"/>
                <a:cs typeface="Times New Roman" panose="02020603050405020304" pitchFamily="18" charset="0"/>
              </a:rPr>
              <a:t>7.</a:t>
            </a:r>
            <a:r>
              <a:rPr lang="zh-CN" altLang="en-US" sz="1600" kern="100" dirty="0">
                <a:latin typeface="+mn-ea"/>
                <a:cs typeface="Times New Roman" panose="02020603050405020304" pitchFamily="18" charset="0"/>
              </a:rPr>
              <a:t>未经核定的准备金支出，是指不符合国务院财政、税务主管部门规定的各项资产减值准备、风险准备等准备金支出。</a:t>
            </a:r>
          </a:p>
          <a:p>
            <a:pPr algn="just">
              <a:lnSpc>
                <a:spcPct val="120000"/>
              </a:lnSpc>
              <a:spcAft>
                <a:spcPts val="600"/>
              </a:spcAft>
            </a:pPr>
            <a:endParaRPr lang="zh-CN" altLang="en-US" sz="16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5098894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7C32F-2C1E-B554-D755-31642FC5BDA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7298737-1041-9BB1-CCA9-B8EB344372C7}"/>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四、不得扣除的项目</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8C909B9-5DDE-87F0-93FC-70BCFD8C33FF}"/>
              </a:ext>
            </a:extLst>
          </p:cNvPr>
          <p:cNvSpPr txBox="1">
            <a:spLocks/>
          </p:cNvSpPr>
          <p:nvPr/>
        </p:nvSpPr>
        <p:spPr>
          <a:xfrm>
            <a:off x="612001" y="972002"/>
            <a:ext cx="7920012" cy="1316001"/>
          </a:xfrm>
          <a:prstGeom prst="rect">
            <a:avLst/>
          </a:prstGeom>
          <a:noFill/>
        </p:spPr>
        <p:txBody>
          <a:bodyPr wrap="square" lIns="0" tIns="0" rIns="0" bIns="0" rtlCol="0">
            <a:spAutoFit/>
          </a:bodyPr>
          <a:lstStyle/>
          <a:p>
            <a:pPr algn="just">
              <a:lnSpc>
                <a:spcPct val="120000"/>
              </a:lnSpc>
              <a:spcAft>
                <a:spcPts val="600"/>
              </a:spcAft>
            </a:pPr>
            <a:r>
              <a:rPr lang="en-US" altLang="zh-CN" sz="1600" kern="100" dirty="0">
                <a:latin typeface="+mn-ea"/>
                <a:cs typeface="Times New Roman" panose="02020603050405020304" pitchFamily="18" charset="0"/>
              </a:rPr>
              <a:t>8.</a:t>
            </a:r>
            <a:r>
              <a:rPr lang="zh-CN" altLang="en-US" sz="1600" kern="100" dirty="0">
                <a:latin typeface="+mn-ea"/>
                <a:cs typeface="Times New Roman" panose="02020603050405020304" pitchFamily="18" charset="0"/>
              </a:rPr>
              <a:t>企业之间支付的管理费、企业内营业机构之间支付的租金和特许权使用费，以及非银行企业内营业机构之间支付的利息。</a:t>
            </a:r>
          </a:p>
          <a:p>
            <a:pPr algn="just">
              <a:lnSpc>
                <a:spcPct val="120000"/>
              </a:lnSpc>
              <a:spcAft>
                <a:spcPts val="600"/>
              </a:spcAft>
            </a:pPr>
            <a:r>
              <a:rPr lang="en-US" altLang="zh-CN" sz="1600" kern="100" dirty="0">
                <a:latin typeface="+mn-ea"/>
                <a:cs typeface="Times New Roman" panose="02020603050405020304" pitchFamily="18" charset="0"/>
              </a:rPr>
              <a:t>9.</a:t>
            </a:r>
            <a:r>
              <a:rPr lang="zh-CN" altLang="en-US" sz="1600" kern="100" dirty="0">
                <a:latin typeface="+mn-ea"/>
                <a:cs typeface="Times New Roman" panose="02020603050405020304" pitchFamily="18" charset="0"/>
              </a:rPr>
              <a:t>与取得收入无关的其他支出。</a:t>
            </a:r>
          </a:p>
          <a:p>
            <a:pPr algn="just">
              <a:lnSpc>
                <a:spcPct val="120000"/>
              </a:lnSpc>
              <a:spcAft>
                <a:spcPts val="600"/>
              </a:spcAft>
            </a:pPr>
            <a:endParaRPr lang="zh-CN" altLang="en-US" sz="16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8955680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24D4DE-33A0-3455-0E0B-D2E9B26DBC4E}"/>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303F1EB-2C49-0BE2-C425-3267982645DB}"/>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五、亏损弥补</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AE933A26-87BB-6006-CBD1-53445A0F16A0}"/>
              </a:ext>
            </a:extLst>
          </p:cNvPr>
          <p:cNvSpPr txBox="1">
            <a:spLocks/>
          </p:cNvSpPr>
          <p:nvPr/>
        </p:nvSpPr>
        <p:spPr>
          <a:xfrm>
            <a:off x="612001" y="972002"/>
            <a:ext cx="7920012" cy="3165738"/>
          </a:xfrm>
          <a:prstGeom prst="rect">
            <a:avLst/>
          </a:prstGeom>
          <a:noFill/>
        </p:spPr>
        <p:txBody>
          <a:bodyPr wrap="square" lIns="0" tIns="0" rIns="0" bIns="0" rtlCol="0">
            <a:spAutoFit/>
          </a:bodyPr>
          <a:lstStyle/>
          <a:p>
            <a:pPr algn="just">
              <a:lnSpc>
                <a:spcPct val="120000"/>
              </a:lnSpc>
              <a:spcAft>
                <a:spcPts val="600"/>
              </a:spcAft>
            </a:pP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亏损，是指企业依照</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企业所得税法</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及其</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实施条例</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的规定，将每一纳税年度的收入总额减除不征税收入、免税收入和各项扣除后小于零的数额。</a:t>
            </a:r>
            <a:endParaRPr lang="en-US" altLang="zh-CN" sz="1600" kern="100" dirty="0">
              <a:latin typeface="+mn-ea"/>
              <a:cs typeface="Times New Roman" panose="02020603050405020304" pitchFamily="18" charset="0"/>
            </a:endParaRPr>
          </a:p>
          <a:p>
            <a:pPr algn="just">
              <a:lnSpc>
                <a:spcPct val="120000"/>
              </a:lnSpc>
              <a:spcAft>
                <a:spcPts val="600"/>
              </a:spcAft>
            </a:pP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自</a:t>
            </a:r>
            <a:r>
              <a:rPr lang="en-US" altLang="zh-CN" sz="1600" kern="100" dirty="0">
                <a:latin typeface="+mn-ea"/>
                <a:cs typeface="Times New Roman" panose="02020603050405020304" pitchFamily="18" charset="0"/>
              </a:rPr>
              <a:t>2018</a:t>
            </a:r>
            <a:r>
              <a:rPr lang="zh-CN" altLang="en-US" sz="1600" kern="100" dirty="0">
                <a:latin typeface="+mn-ea"/>
                <a:cs typeface="Times New Roman" panose="02020603050405020304" pitchFamily="18" charset="0"/>
              </a:rPr>
              <a:t>年</a:t>
            </a: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月</a:t>
            </a: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日起，当年具备高新技术企业或科技型中小企业资格（以下统称资格）的企业，其具备资格年度之前</a:t>
            </a:r>
            <a:r>
              <a:rPr lang="en-US" altLang="zh-CN" sz="1600" kern="100" dirty="0">
                <a:latin typeface="+mn-ea"/>
                <a:cs typeface="Times New Roman" panose="02020603050405020304" pitchFamily="18" charset="0"/>
              </a:rPr>
              <a:t>5</a:t>
            </a:r>
            <a:r>
              <a:rPr lang="zh-CN" altLang="en-US" sz="1600" kern="100" dirty="0">
                <a:latin typeface="+mn-ea"/>
                <a:cs typeface="Times New Roman" panose="02020603050405020304" pitchFamily="18" charset="0"/>
              </a:rPr>
              <a:t>个年度发生的尚未弥补完的亏损，准予结转以后年度弥补，最长结转年限由</a:t>
            </a:r>
            <a:r>
              <a:rPr lang="en-US" altLang="zh-CN" sz="1600" kern="100" dirty="0">
                <a:latin typeface="+mn-ea"/>
                <a:cs typeface="Times New Roman" panose="02020603050405020304" pitchFamily="18" charset="0"/>
              </a:rPr>
              <a:t>5</a:t>
            </a:r>
            <a:r>
              <a:rPr lang="zh-CN" altLang="en-US" sz="1600" kern="100" dirty="0">
                <a:latin typeface="+mn-ea"/>
                <a:cs typeface="Times New Roman" panose="02020603050405020304" pitchFamily="18" charset="0"/>
              </a:rPr>
              <a:t>年延长至</a:t>
            </a:r>
            <a:r>
              <a:rPr lang="en-US" altLang="zh-CN" sz="1600" kern="100" dirty="0">
                <a:latin typeface="+mn-ea"/>
                <a:cs typeface="Times New Roman" panose="02020603050405020304" pitchFamily="18" charset="0"/>
              </a:rPr>
              <a:t>10</a:t>
            </a:r>
            <a:r>
              <a:rPr lang="zh-CN" altLang="en-US" sz="1600" kern="100" dirty="0">
                <a:latin typeface="+mn-ea"/>
                <a:cs typeface="Times New Roman" panose="02020603050405020304" pitchFamily="18" charset="0"/>
              </a:rPr>
              <a:t>年。</a:t>
            </a:r>
          </a:p>
          <a:p>
            <a:pPr algn="just">
              <a:lnSpc>
                <a:spcPct val="120000"/>
              </a:lnSpc>
              <a:spcAft>
                <a:spcPts val="600"/>
              </a:spcAft>
            </a:pP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企业筹办期间不计算为亏损年度，企业自开始生产经营的年度，为开始计算企业损益的年度。企业从事生产经营之前进行筹办活动期间发生的筹办费用支出，不得计算为当期的亏损，企业可以在开始经营之日的当年一次性扣除，也可以按照税法有关长期待摊费用的处理规定处理，但一经选定，不得改变。</a:t>
            </a:r>
          </a:p>
          <a:p>
            <a:pPr algn="just">
              <a:lnSpc>
                <a:spcPct val="120000"/>
              </a:lnSpc>
              <a:spcAft>
                <a:spcPts val="600"/>
              </a:spcAft>
            </a:pPr>
            <a:endParaRPr lang="zh-CN" altLang="en-US" sz="16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8906250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0B77D8-C0D1-AF77-F4E2-E7BD1BD2197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A479CBD-CDE3-6D1F-39FB-C54F8676D3EF}"/>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五、亏损弥补</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CC1CAFE9-6113-5AD9-B40B-A32C30810B49}"/>
              </a:ext>
            </a:extLst>
          </p:cNvPr>
          <p:cNvSpPr txBox="1">
            <a:spLocks/>
          </p:cNvSpPr>
          <p:nvPr/>
        </p:nvSpPr>
        <p:spPr>
          <a:xfrm>
            <a:off x="612001" y="972002"/>
            <a:ext cx="7920012" cy="2793329"/>
          </a:xfrm>
          <a:prstGeom prst="rect">
            <a:avLst/>
          </a:prstGeom>
          <a:noFill/>
        </p:spPr>
        <p:txBody>
          <a:bodyPr wrap="square" lIns="0" tIns="0" rIns="0" bIns="0" rtlCol="0">
            <a:spAutoFit/>
          </a:bodyPr>
          <a:lstStyle/>
          <a:p>
            <a:pPr algn="just">
              <a:lnSpc>
                <a:spcPct val="120000"/>
              </a:lnSpc>
              <a:spcAft>
                <a:spcPts val="600"/>
              </a:spcAft>
            </a:pPr>
            <a:r>
              <a:rPr lang="en-US" altLang="zh-CN" sz="1600" kern="100" dirty="0">
                <a:latin typeface="+mn-ea"/>
                <a:cs typeface="Times New Roman" panose="02020603050405020304" pitchFamily="18" charset="0"/>
              </a:rPr>
              <a:t>4.</a:t>
            </a:r>
            <a:r>
              <a:rPr lang="zh-CN" altLang="en-US" sz="1600" kern="100" dirty="0">
                <a:latin typeface="+mn-ea"/>
                <a:cs typeface="Times New Roman" panose="02020603050405020304" pitchFamily="18" charset="0"/>
              </a:rPr>
              <a:t>对于税务机关对企业以前年度纳税情况进行检查时调增的应纳税所得额，凡企业以前年度发生亏损且该亏损属于</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企业所得税法</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规定允许弥补的，应允许以调增的应纳税所得额弥补该亏损。弥补该亏损后仍有余额的，按照</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企业所得税法</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规定计算缴纳企业所得税。对检查调增的应纳税所得额应根据其情节，依照</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税收征收管理法</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有关规定进行处理或处罚。</a:t>
            </a:r>
          </a:p>
          <a:p>
            <a:pPr algn="just">
              <a:lnSpc>
                <a:spcPct val="120000"/>
              </a:lnSpc>
              <a:spcAft>
                <a:spcPts val="600"/>
              </a:spcAft>
            </a:pPr>
            <a:r>
              <a:rPr lang="en-US" altLang="zh-CN" sz="1600" kern="100" dirty="0">
                <a:latin typeface="+mn-ea"/>
                <a:cs typeface="Times New Roman" panose="02020603050405020304" pitchFamily="18" charset="0"/>
              </a:rPr>
              <a:t>5.</a:t>
            </a:r>
            <a:r>
              <a:rPr lang="zh-CN" altLang="en-US" sz="1600" kern="100" dirty="0">
                <a:latin typeface="+mn-ea"/>
                <a:cs typeface="Times New Roman" panose="02020603050405020304" pitchFamily="18" charset="0"/>
              </a:rPr>
              <a:t>对企业发现以前年度实际发生的、按照税法规定应在企业所得税税前扣除而未扣除或者少扣除的支出，企业作出专项申报及说明后，准予追补至该项目发生年度计算扣除，但追补确认期限不得超过</a:t>
            </a:r>
            <a:r>
              <a:rPr lang="en-US" altLang="zh-CN" sz="1600" kern="100" dirty="0">
                <a:latin typeface="+mn-ea"/>
                <a:cs typeface="Times New Roman" panose="02020603050405020304" pitchFamily="18" charset="0"/>
              </a:rPr>
              <a:t>5</a:t>
            </a:r>
            <a:r>
              <a:rPr lang="zh-CN" altLang="en-US" sz="1600" kern="100" dirty="0">
                <a:latin typeface="+mn-ea"/>
                <a:cs typeface="Times New Roman" panose="02020603050405020304" pitchFamily="18" charset="0"/>
              </a:rPr>
              <a:t>年。</a:t>
            </a:r>
          </a:p>
          <a:p>
            <a:pPr algn="just">
              <a:lnSpc>
                <a:spcPct val="120000"/>
              </a:lnSpc>
              <a:spcAft>
                <a:spcPts val="600"/>
              </a:spcAft>
            </a:pPr>
            <a:endParaRPr lang="zh-CN" altLang="en-US" sz="16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8280069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03</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a:solidFill>
                  <a:schemeClr val="tx1">
                    <a:lumMod val="75000"/>
                    <a:lumOff val="25000"/>
                  </a:schemeClr>
                </a:solidFill>
                <a:latin typeface="ITC Avant Garde Std Bk" panose="020B0502020202020204" pitchFamily="34" charset="0"/>
              </a:rPr>
              <a:t>资产的税务处理</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19" name="组合 18"/>
          <p:cNvGrpSpPr/>
          <p:nvPr/>
        </p:nvGrpSpPr>
        <p:grpSpPr>
          <a:xfrm>
            <a:off x="1786271" y="1916023"/>
            <a:ext cx="505891" cy="433796"/>
            <a:chOff x="3546346" y="2339026"/>
            <a:chExt cx="897787" cy="769842"/>
          </a:xfrm>
          <a:solidFill>
            <a:srgbClr val="0070C0"/>
          </a:solidFill>
        </p:grpSpPr>
        <p:sp>
          <p:nvSpPr>
            <p:cNvPr id="2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2"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3"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DB8B33-7EB8-4C9A-DEF3-EAC93E3C8BF9}"/>
            </a:ext>
          </a:extLst>
        </p:cNvPr>
        <p:cNvGrpSpPr/>
        <p:nvPr/>
      </p:nvGrpSpPr>
      <p:grpSpPr>
        <a:xfrm>
          <a:off x="0" y="0"/>
          <a:ext cx="0" cy="0"/>
          <a:chOff x="0" y="0"/>
          <a:chExt cx="0" cy="0"/>
        </a:xfrm>
      </p:grpSpPr>
      <p:sp>
        <p:nvSpPr>
          <p:cNvPr id="28" name="任意多边形 27">
            <a:extLst>
              <a:ext uri="{FF2B5EF4-FFF2-40B4-BE49-F238E27FC236}">
                <a16:creationId xmlns:a16="http://schemas.microsoft.com/office/drawing/2014/main" id="{2F5D7A77-F532-D9F1-7353-E738933DF0EA}"/>
              </a:ext>
            </a:extLst>
          </p:cNvPr>
          <p:cNvSpPr/>
          <p:nvPr/>
        </p:nvSpPr>
        <p:spPr>
          <a:xfrm>
            <a:off x="-89125" y="0"/>
            <a:ext cx="2128342" cy="5143500"/>
          </a:xfrm>
          <a:custGeom>
            <a:avLst/>
            <a:gdLst>
              <a:gd name="connsiteX0" fmla="*/ 0 w 2837789"/>
              <a:gd name="connsiteY0" fmla="*/ 0 h 6858000"/>
              <a:gd name="connsiteX1" fmla="*/ 537934 w 2837789"/>
              <a:gd name="connsiteY1" fmla="*/ 0 h 6858000"/>
              <a:gd name="connsiteX2" fmla="*/ 704850 w 2837789"/>
              <a:gd name="connsiteY2" fmla="*/ 0 h 6858000"/>
              <a:gd name="connsiteX3" fmla="*/ 2837789 w 2837789"/>
              <a:gd name="connsiteY3" fmla="*/ 0 h 6858000"/>
              <a:gd name="connsiteX4" fmla="*/ 2837789 w 2837789"/>
              <a:gd name="connsiteY4" fmla="*/ 395378 h 6858000"/>
              <a:gd name="connsiteX5" fmla="*/ 2618085 w 2837789"/>
              <a:gd name="connsiteY5" fmla="*/ 417526 h 6858000"/>
              <a:gd name="connsiteX6" fmla="*/ 1747634 w 2837789"/>
              <a:gd name="connsiteY6" fmla="*/ 1485534 h 6858000"/>
              <a:gd name="connsiteX7" fmla="*/ 2618085 w 2837789"/>
              <a:gd name="connsiteY7" fmla="*/ 2553542 h 6858000"/>
              <a:gd name="connsiteX8" fmla="*/ 2837789 w 2837789"/>
              <a:gd name="connsiteY8" fmla="*/ 2575690 h 6858000"/>
              <a:gd name="connsiteX9" fmla="*/ 2837789 w 2837789"/>
              <a:gd name="connsiteY9" fmla="*/ 6858000 h 6858000"/>
              <a:gd name="connsiteX10" fmla="*/ 704850 w 2837789"/>
              <a:gd name="connsiteY10" fmla="*/ 6858000 h 6858000"/>
              <a:gd name="connsiteX11" fmla="*/ 537934 w 2837789"/>
              <a:gd name="connsiteY11" fmla="*/ 6858000 h 6858000"/>
              <a:gd name="connsiteX12" fmla="*/ 0 w 2837789"/>
              <a:gd name="connsiteY1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37789" h="6858000">
                <a:moveTo>
                  <a:pt x="0" y="0"/>
                </a:moveTo>
                <a:lnTo>
                  <a:pt x="537934" y="0"/>
                </a:lnTo>
                <a:lnTo>
                  <a:pt x="704850" y="0"/>
                </a:lnTo>
                <a:lnTo>
                  <a:pt x="2837789" y="0"/>
                </a:lnTo>
                <a:lnTo>
                  <a:pt x="2837789" y="395378"/>
                </a:lnTo>
                <a:lnTo>
                  <a:pt x="2618085" y="417526"/>
                </a:lnTo>
                <a:cubicBezTo>
                  <a:pt x="2121320" y="519179"/>
                  <a:pt x="1747634" y="958717"/>
                  <a:pt x="1747634" y="1485534"/>
                </a:cubicBezTo>
                <a:cubicBezTo>
                  <a:pt x="1747634" y="2012352"/>
                  <a:pt x="2121320" y="2451889"/>
                  <a:pt x="2618085" y="2553542"/>
                </a:cubicBezTo>
                <a:lnTo>
                  <a:pt x="2837789" y="2575690"/>
                </a:lnTo>
                <a:lnTo>
                  <a:pt x="2837789" y="6858000"/>
                </a:lnTo>
                <a:lnTo>
                  <a:pt x="704850" y="6858000"/>
                </a:lnTo>
                <a:lnTo>
                  <a:pt x="537934" y="6858000"/>
                </a:lnTo>
                <a:lnTo>
                  <a:pt x="0" y="68580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endParaRPr>
          </a:p>
        </p:txBody>
      </p:sp>
      <p:grpSp>
        <p:nvGrpSpPr>
          <p:cNvPr id="4" name="组合 3">
            <a:extLst>
              <a:ext uri="{FF2B5EF4-FFF2-40B4-BE49-F238E27FC236}">
                <a16:creationId xmlns:a16="http://schemas.microsoft.com/office/drawing/2014/main" id="{FA9CD680-C735-6E7B-2BCE-CB5499A5084A}"/>
              </a:ext>
            </a:extLst>
          </p:cNvPr>
          <p:cNvGrpSpPr/>
          <p:nvPr/>
        </p:nvGrpSpPr>
        <p:grpSpPr>
          <a:xfrm>
            <a:off x="1145002" y="219936"/>
            <a:ext cx="1788430" cy="1788430"/>
            <a:chOff x="4240335" y="3008435"/>
            <a:chExt cx="3711332" cy="3711332"/>
          </a:xfrm>
        </p:grpSpPr>
        <p:sp>
          <p:nvSpPr>
            <p:cNvPr id="5" name="椭圆 4">
              <a:extLst>
                <a:ext uri="{FF2B5EF4-FFF2-40B4-BE49-F238E27FC236}">
                  <a16:creationId xmlns:a16="http://schemas.microsoft.com/office/drawing/2014/main" id="{B84636DC-0923-757B-5691-6C0E0659B56A}"/>
                </a:ext>
              </a:extLst>
            </p:cNvPr>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6" name="组合 5">
              <a:extLst>
                <a:ext uri="{FF2B5EF4-FFF2-40B4-BE49-F238E27FC236}">
                  <a16:creationId xmlns:a16="http://schemas.microsoft.com/office/drawing/2014/main" id="{CD3C0186-F79C-0ED4-2C4C-B3F544601A68}"/>
                </a:ext>
              </a:extLst>
            </p:cNvPr>
            <p:cNvGrpSpPr/>
            <p:nvPr/>
          </p:nvGrpSpPr>
          <p:grpSpPr>
            <a:xfrm>
              <a:off x="4710169" y="3478269"/>
              <a:ext cx="2771663" cy="2771663"/>
              <a:chOff x="2193191" y="1899415"/>
              <a:chExt cx="2421376" cy="2421376"/>
            </a:xfrm>
            <a:effectLst/>
          </p:grpSpPr>
          <p:sp>
            <p:nvSpPr>
              <p:cNvPr id="7" name="椭圆 6">
                <a:extLst>
                  <a:ext uri="{FF2B5EF4-FFF2-40B4-BE49-F238E27FC236}">
                    <a16:creationId xmlns:a16="http://schemas.microsoft.com/office/drawing/2014/main" id="{F8C530EF-5BD5-E41F-8594-E00614F2D8C8}"/>
                  </a:ext>
                </a:extLst>
              </p:cNvPr>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8" name="椭圆 7">
                <a:extLst>
                  <a:ext uri="{FF2B5EF4-FFF2-40B4-BE49-F238E27FC236}">
                    <a16:creationId xmlns:a16="http://schemas.microsoft.com/office/drawing/2014/main" id="{D8C3F0A7-8A8A-5ED5-34D2-4161FF7EE6C1}"/>
                  </a:ext>
                </a:extLst>
              </p:cNvPr>
              <p:cNvSpPr/>
              <p:nvPr/>
            </p:nvSpPr>
            <p:spPr>
              <a:xfrm>
                <a:off x="2345502" y="2051726"/>
                <a:ext cx="2116756" cy="2116756"/>
              </a:xfrm>
              <a:prstGeom prst="ellipse">
                <a:avLst/>
              </a:prstGeom>
              <a:solidFill>
                <a:schemeClr val="bg1">
                  <a:lumMod val="95000"/>
                </a:schemeClr>
              </a:solidFill>
              <a:ln w="50800">
                <a:no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panose="020F0502020204030204"/>
                  <a:ea typeface="宋体" panose="02010600030101010101" pitchFamily="2" charset="-122"/>
                </a:endParaRPr>
              </a:p>
            </p:txBody>
          </p:sp>
        </p:grpSp>
      </p:grpSp>
      <p:sp>
        <p:nvSpPr>
          <p:cNvPr id="15" name="文本框 14">
            <a:extLst>
              <a:ext uri="{FF2B5EF4-FFF2-40B4-BE49-F238E27FC236}">
                <a16:creationId xmlns:a16="http://schemas.microsoft.com/office/drawing/2014/main" id="{6D51730C-32A8-4D94-939B-5D3C2A7928EE}"/>
              </a:ext>
            </a:extLst>
          </p:cNvPr>
          <p:cNvSpPr txBox="1"/>
          <p:nvPr/>
        </p:nvSpPr>
        <p:spPr>
          <a:xfrm>
            <a:off x="2827575" y="558536"/>
            <a:ext cx="3179649" cy="530915"/>
          </a:xfrm>
          <a:prstGeom prst="rect">
            <a:avLst/>
          </a:prstGeom>
          <a:noFill/>
        </p:spPr>
        <p:txBody>
          <a:bodyPr wrap="square" lIns="68580" tIns="34290" rIns="68580" bIns="34290" rtlCol="0">
            <a:spAutoFit/>
          </a:bodyPr>
          <a:lstStyle/>
          <a:p>
            <a:r>
              <a:rPr lang="en-US" altLang="zh-CN" sz="3000" dirty="0">
                <a:solidFill>
                  <a:schemeClr val="tx1">
                    <a:lumMod val="65000"/>
                    <a:lumOff val="35000"/>
                  </a:schemeClr>
                </a:solidFill>
                <a:latin typeface="+mn-ea"/>
              </a:rPr>
              <a:t>CONTENTS </a:t>
            </a:r>
            <a:endParaRPr lang="zh-CN" altLang="en-US" sz="3000" dirty="0">
              <a:solidFill>
                <a:schemeClr val="tx1">
                  <a:lumMod val="65000"/>
                  <a:lumOff val="35000"/>
                </a:schemeClr>
              </a:solidFill>
              <a:latin typeface="+mn-ea"/>
            </a:endParaRPr>
          </a:p>
        </p:txBody>
      </p:sp>
      <p:sp>
        <p:nvSpPr>
          <p:cNvPr id="27" name="文本框 14">
            <a:extLst>
              <a:ext uri="{FF2B5EF4-FFF2-40B4-BE49-F238E27FC236}">
                <a16:creationId xmlns:a16="http://schemas.microsoft.com/office/drawing/2014/main" id="{64B1CEF2-11C7-41E9-0572-D6B8198F7B43}"/>
              </a:ext>
            </a:extLst>
          </p:cNvPr>
          <p:cNvSpPr txBox="1"/>
          <p:nvPr/>
        </p:nvSpPr>
        <p:spPr>
          <a:xfrm>
            <a:off x="1368009" y="830698"/>
            <a:ext cx="1269334" cy="530915"/>
          </a:xfrm>
          <a:prstGeom prst="rect">
            <a:avLst/>
          </a:prstGeom>
          <a:noFill/>
        </p:spPr>
        <p:txBody>
          <a:bodyPr wrap="square" lIns="68580" tIns="34290" rIns="68580" bIns="34290" rtlCol="0">
            <a:spAutoFit/>
          </a:bodyPr>
          <a:lstStyle/>
          <a:p>
            <a:pPr algn="ctr"/>
            <a:r>
              <a:rPr lang="zh-CN" altLang="en-US" sz="3000" dirty="0">
                <a:solidFill>
                  <a:schemeClr val="tx1">
                    <a:lumMod val="65000"/>
                    <a:lumOff val="35000"/>
                  </a:schemeClr>
                </a:solidFill>
                <a:latin typeface="ITC Avant Garde Std XLt" panose="020B0302020202020204" pitchFamily="34" charset="0"/>
              </a:rPr>
              <a:t>目录</a:t>
            </a:r>
            <a:endParaRPr lang="zh-CN" altLang="en-US" sz="3000" dirty="0">
              <a:solidFill>
                <a:schemeClr val="tx1">
                  <a:lumMod val="65000"/>
                  <a:lumOff val="35000"/>
                </a:schemeClr>
              </a:solidFill>
              <a:latin typeface="ITC Avant Garde Std XLt"/>
            </a:endParaRPr>
          </a:p>
        </p:txBody>
      </p:sp>
      <p:sp>
        <p:nvSpPr>
          <p:cNvPr id="41" name="圆角矩形 40">
            <a:extLst>
              <a:ext uri="{FF2B5EF4-FFF2-40B4-BE49-F238E27FC236}">
                <a16:creationId xmlns:a16="http://schemas.microsoft.com/office/drawing/2014/main" id="{CF180711-99C2-CD64-A140-5C6C1EF45C18}"/>
              </a:ext>
            </a:extLst>
          </p:cNvPr>
          <p:cNvSpPr/>
          <p:nvPr/>
        </p:nvSpPr>
        <p:spPr>
          <a:xfrm>
            <a:off x="2906495" y="1135438"/>
            <a:ext cx="3642223" cy="45719"/>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23" name="组合 15">
            <a:extLst>
              <a:ext uri="{FF2B5EF4-FFF2-40B4-BE49-F238E27FC236}">
                <a16:creationId xmlns:a16="http://schemas.microsoft.com/office/drawing/2014/main" id="{3C789182-D4DD-A366-9AC2-99E52F83BDA4}"/>
              </a:ext>
            </a:extLst>
          </p:cNvPr>
          <p:cNvGrpSpPr/>
          <p:nvPr/>
        </p:nvGrpSpPr>
        <p:grpSpPr bwMode="auto">
          <a:xfrm>
            <a:off x="3240853" y="1351397"/>
            <a:ext cx="2702275" cy="503999"/>
            <a:chOff x="4247963" y="2095837"/>
            <a:chExt cx="2829185" cy="527844"/>
          </a:xfrm>
        </p:grpSpPr>
        <p:sp>
          <p:nvSpPr>
            <p:cNvPr id="24" name="TextBox 6">
              <a:extLst>
                <a:ext uri="{FF2B5EF4-FFF2-40B4-BE49-F238E27FC236}">
                  <a16:creationId xmlns:a16="http://schemas.microsoft.com/office/drawing/2014/main" id="{144EFDBE-5B3E-3541-0230-B7C1A97322E6}"/>
                </a:ext>
              </a:extLst>
            </p:cNvPr>
            <p:cNvSpPr txBox="1"/>
            <p:nvPr/>
          </p:nvSpPr>
          <p:spPr>
            <a:xfrm>
              <a:off x="5004128" y="2150241"/>
              <a:ext cx="2073020"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应纳税额的计算</a:t>
              </a:r>
            </a:p>
          </p:txBody>
        </p:sp>
        <p:sp>
          <p:nvSpPr>
            <p:cNvPr id="25" name="圆角矩形​​ 10">
              <a:extLst>
                <a:ext uri="{FF2B5EF4-FFF2-40B4-BE49-F238E27FC236}">
                  <a16:creationId xmlns:a16="http://schemas.microsoft.com/office/drawing/2014/main" id="{A2CB269E-0E54-C576-F392-188026A79F43}"/>
                </a:ext>
              </a:extLst>
            </p:cNvPr>
            <p:cNvSpPr>
              <a:spLocks noChangeArrowheads="1"/>
            </p:cNvSpPr>
            <p:nvPr/>
          </p:nvSpPr>
          <p:spPr bwMode="auto">
            <a:xfrm>
              <a:off x="4247963" y="2095837"/>
              <a:ext cx="527671" cy="527844"/>
            </a:xfrm>
            <a:prstGeom prst="roundRect">
              <a:avLst>
                <a:gd name="adj" fmla="val 16667"/>
              </a:avLst>
            </a:prstGeom>
            <a:solidFill>
              <a:srgbClr val="FFBF53"/>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5</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2" name="组合 16">
            <a:extLst>
              <a:ext uri="{FF2B5EF4-FFF2-40B4-BE49-F238E27FC236}">
                <a16:creationId xmlns:a16="http://schemas.microsoft.com/office/drawing/2014/main" id="{65147988-F823-AEA8-6181-3462E8FE27C0}"/>
              </a:ext>
            </a:extLst>
          </p:cNvPr>
          <p:cNvGrpSpPr/>
          <p:nvPr/>
        </p:nvGrpSpPr>
        <p:grpSpPr bwMode="auto">
          <a:xfrm>
            <a:off x="3240850" y="2170046"/>
            <a:ext cx="1932834" cy="503999"/>
            <a:chOff x="4247964" y="2095837"/>
            <a:chExt cx="2023611" cy="527844"/>
          </a:xfrm>
        </p:grpSpPr>
        <p:sp>
          <p:nvSpPr>
            <p:cNvPr id="43" name="TextBox 17">
              <a:extLst>
                <a:ext uri="{FF2B5EF4-FFF2-40B4-BE49-F238E27FC236}">
                  <a16:creationId xmlns:a16="http://schemas.microsoft.com/office/drawing/2014/main" id="{BD7675C8-55A2-2702-E60C-BBC1DAB06358}"/>
                </a:ext>
              </a:extLst>
            </p:cNvPr>
            <p:cNvSpPr txBox="1"/>
            <p:nvPr/>
          </p:nvSpPr>
          <p:spPr>
            <a:xfrm>
              <a:off x="5004131" y="2150241"/>
              <a:ext cx="1267444"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税收优惠</a:t>
              </a:r>
            </a:p>
          </p:txBody>
        </p:sp>
        <p:sp>
          <p:nvSpPr>
            <p:cNvPr id="44" name="圆角矩形​​ 18">
              <a:extLst>
                <a:ext uri="{FF2B5EF4-FFF2-40B4-BE49-F238E27FC236}">
                  <a16:creationId xmlns:a16="http://schemas.microsoft.com/office/drawing/2014/main" id="{B1F2A4D6-A2E3-F0A9-A37E-D6330059B3B7}"/>
                </a:ext>
              </a:extLst>
            </p:cNvPr>
            <p:cNvSpPr>
              <a:spLocks noChangeArrowheads="1"/>
            </p:cNvSpPr>
            <p:nvPr/>
          </p:nvSpPr>
          <p:spPr bwMode="auto">
            <a:xfrm>
              <a:off x="4247964" y="2095837"/>
              <a:ext cx="527671" cy="527844"/>
            </a:xfrm>
            <a:prstGeom prst="roundRect">
              <a:avLst>
                <a:gd name="adj" fmla="val 16667"/>
              </a:avLst>
            </a:prstGeom>
            <a:solidFill>
              <a:srgbClr val="595959"/>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6</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6" name="组合 20">
            <a:extLst>
              <a:ext uri="{FF2B5EF4-FFF2-40B4-BE49-F238E27FC236}">
                <a16:creationId xmlns:a16="http://schemas.microsoft.com/office/drawing/2014/main" id="{6FCCA580-302C-F13A-9370-4A3512F7CFB2}"/>
              </a:ext>
            </a:extLst>
          </p:cNvPr>
          <p:cNvGrpSpPr/>
          <p:nvPr/>
        </p:nvGrpSpPr>
        <p:grpSpPr bwMode="auto">
          <a:xfrm>
            <a:off x="3240842" y="2988695"/>
            <a:ext cx="1932831" cy="503999"/>
            <a:chOff x="4247964" y="2095837"/>
            <a:chExt cx="2023614" cy="527844"/>
          </a:xfrm>
        </p:grpSpPr>
        <p:sp>
          <p:nvSpPr>
            <p:cNvPr id="47" name="TextBox 21">
              <a:extLst>
                <a:ext uri="{FF2B5EF4-FFF2-40B4-BE49-F238E27FC236}">
                  <a16:creationId xmlns:a16="http://schemas.microsoft.com/office/drawing/2014/main" id="{AD35DA56-C5BC-56E6-0AE7-D7DEDE99909D}"/>
                </a:ext>
              </a:extLst>
            </p:cNvPr>
            <p:cNvSpPr txBox="1"/>
            <p:nvPr/>
          </p:nvSpPr>
          <p:spPr>
            <a:xfrm>
              <a:off x="5004130" y="2150241"/>
              <a:ext cx="1267448"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征收管理</a:t>
              </a:r>
            </a:p>
          </p:txBody>
        </p:sp>
        <p:sp>
          <p:nvSpPr>
            <p:cNvPr id="48" name="圆角矩形​​ 22">
              <a:extLst>
                <a:ext uri="{FF2B5EF4-FFF2-40B4-BE49-F238E27FC236}">
                  <a16:creationId xmlns:a16="http://schemas.microsoft.com/office/drawing/2014/main" id="{943DEF54-291D-6FC9-E9A3-15D4FFCF3E3E}"/>
                </a:ext>
              </a:extLst>
            </p:cNvPr>
            <p:cNvSpPr>
              <a:spLocks noChangeArrowheads="1"/>
            </p:cNvSpPr>
            <p:nvPr/>
          </p:nvSpPr>
          <p:spPr bwMode="auto">
            <a:xfrm>
              <a:off x="4247964" y="2095837"/>
              <a:ext cx="527671" cy="527844"/>
            </a:xfrm>
            <a:prstGeom prst="roundRect">
              <a:avLst>
                <a:gd name="adj" fmla="val 16667"/>
              </a:avLst>
            </a:prstGeom>
            <a:solidFill>
              <a:srgbClr val="0070C0"/>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7</a:t>
              </a:r>
              <a:endParaRPr lang="zh-CN" altLang="en-US" sz="3200" dirty="0">
                <a:solidFill>
                  <a:srgbClr val="FFFFFF"/>
                </a:solidFill>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407941939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grpId="0" nodeType="with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1+#ppt_w/2"/>
                                          </p:val>
                                        </p:tav>
                                        <p:tav tm="100000">
                                          <p:val>
                                            <p:strVal val="#ppt_x"/>
                                          </p:val>
                                        </p:tav>
                                      </p:tavLst>
                                    </p:anim>
                                    <p:anim calcmode="lin" valueType="num">
                                      <p:cBhvr additive="base">
                                        <p:cTn id="27" dur="500" fill="hold"/>
                                        <p:tgtEl>
                                          <p:spTgt spid="42"/>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2" presetClass="entr" presetSubtype="2"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p:bldP spid="4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63EB29-7759-04B6-12D4-E69D2E19FEC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E37F2C3-46C4-8C30-C78A-602CBBD1380C}"/>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一、总则</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9048663-6DF5-92F2-A55F-6B7943023569}"/>
              </a:ext>
            </a:extLst>
          </p:cNvPr>
          <p:cNvSpPr txBox="1">
            <a:spLocks/>
          </p:cNvSpPr>
          <p:nvPr/>
        </p:nvSpPr>
        <p:spPr>
          <a:xfrm>
            <a:off x="612001" y="972002"/>
            <a:ext cx="7920012" cy="2338717"/>
          </a:xfrm>
          <a:prstGeom prst="rect">
            <a:avLst/>
          </a:prstGeom>
          <a:noFill/>
        </p:spPr>
        <p:txBody>
          <a:bodyPr wrap="square" lIns="0" tIns="0" rIns="0" bIns="0" rtlCol="0">
            <a:spAutoFit/>
          </a:bodyPr>
          <a:lstStyle/>
          <a:p>
            <a:pPr algn="just">
              <a:lnSpc>
                <a:spcPct val="120000"/>
              </a:lnSpc>
              <a:spcAft>
                <a:spcPts val="600"/>
              </a:spcAft>
            </a:pPr>
            <a:r>
              <a:rPr lang="zh-CN" altLang="en-US" sz="1600" dirty="0">
                <a:latin typeface="+mn-ea"/>
              </a:rPr>
              <a:t>资产是由于资本投资而形</a:t>
            </a:r>
            <a:r>
              <a:rPr lang="zh-CN" altLang="zh-CN" sz="1600" dirty="0">
                <a:latin typeface="+mn-ea"/>
              </a:rPr>
              <a:t>成的财产，对于资本性支出以及无形资产受让、开办、开发费用，不允许作为成本、费用从纳税人的收入总额中一次性扣除，只能采取分次计提折旧或分次摊销的方式予以扣除。即纳税人经营活动中使用的固定资产的折旧费用、无形资产和长期待摊费用的摊销费用可以扣除。税法规定，纳入税务处理范围的资产形式主要有固定资产、</a:t>
            </a:r>
            <a:r>
              <a:rPr lang="zh-CN" altLang="en-US" sz="1600" dirty="0">
                <a:latin typeface="+mn-ea"/>
              </a:rPr>
              <a:t>生物资产、无形资产、长期待摊费用、投资资产、存货等，均以历史成本为计税基础。历史成本是指企业取得该项资产时实际发生的支出。企业持有各项资产期间资产增值或者减值，除国务院财政、税务主管部门规定可以确认损益外，不得调整该资产的计税基础。</a:t>
            </a:r>
            <a:endParaRPr lang="zh-CN" altLang="zh-CN" sz="1600" kern="100" dirty="0">
              <a:latin typeface="+mn-ea"/>
              <a:cs typeface="Times New Roman" panose="02020603050405020304" pitchFamily="18" charset="0"/>
            </a:endParaRPr>
          </a:p>
        </p:txBody>
      </p:sp>
    </p:spTree>
    <p:extLst>
      <p:ext uri="{BB962C8B-B14F-4D97-AF65-F5344CB8AC3E}">
        <p14:creationId xmlns:p14="http://schemas.microsoft.com/office/powerpoint/2010/main" val="210763110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5024C3-19A8-8C62-34E1-69985C64BB9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9414956-CFF2-EA4D-700C-9079915B0897}"/>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二、固定资产的税务处理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5C5D305-E3B9-E880-D32A-E2A63193BC6B}"/>
              </a:ext>
            </a:extLst>
          </p:cNvPr>
          <p:cNvSpPr txBox="1">
            <a:spLocks/>
          </p:cNvSpPr>
          <p:nvPr/>
        </p:nvSpPr>
        <p:spPr>
          <a:xfrm>
            <a:off x="612001" y="972002"/>
            <a:ext cx="7920012" cy="3172792"/>
          </a:xfrm>
          <a:prstGeom prst="rect">
            <a:avLst/>
          </a:prstGeom>
          <a:noFill/>
        </p:spPr>
        <p:txBody>
          <a:bodyPr wrap="square" lIns="0" tIns="0" rIns="0" bIns="0" rtlCol="0">
            <a:spAutoFit/>
          </a:bodyPr>
          <a:lstStyle/>
          <a:p>
            <a:pPr algn="just">
              <a:lnSpc>
                <a:spcPct val="120000"/>
              </a:lnSpc>
              <a:spcAft>
                <a:spcPts val="600"/>
              </a:spcAft>
            </a:pPr>
            <a:r>
              <a:rPr lang="zh-CN" altLang="en-US" sz="1600" b="1" dirty="0">
                <a:latin typeface="+mn-ea"/>
              </a:rPr>
              <a:t>（一）固定资产计税基础</a:t>
            </a:r>
            <a:endParaRPr lang="en-US" altLang="zh-CN" sz="1600" b="1" dirty="0">
              <a:latin typeface="+mn-ea"/>
            </a:endParaRPr>
          </a:p>
          <a:p>
            <a:pPr algn="just">
              <a:lnSpc>
                <a:spcPct val="120000"/>
              </a:lnSpc>
              <a:spcAft>
                <a:spcPts val="600"/>
              </a:spcAft>
            </a:pPr>
            <a:r>
              <a:rPr lang="zh-CN" altLang="en-US" sz="1600" b="1" kern="100" dirty="0">
                <a:latin typeface="+mn-ea"/>
                <a:cs typeface="Times New Roman" panose="02020603050405020304" pitchFamily="18" charset="0"/>
              </a:rPr>
              <a:t>（二）固定资产折旧的范围</a:t>
            </a:r>
            <a:endParaRPr lang="en-US" altLang="zh-CN" sz="1600" b="1" kern="100" dirty="0">
              <a:latin typeface="+mn-ea"/>
              <a:cs typeface="Times New Roman" panose="02020603050405020304" pitchFamily="18" charset="0"/>
            </a:endParaRPr>
          </a:p>
          <a:p>
            <a:pPr algn="just">
              <a:lnSpc>
                <a:spcPct val="120000"/>
              </a:lnSpc>
              <a:spcAft>
                <a:spcPts val="600"/>
              </a:spcAft>
            </a:pPr>
            <a:r>
              <a:rPr lang="zh-CN" altLang="en-US" sz="1600" kern="100" dirty="0">
                <a:latin typeface="+mn-ea"/>
                <a:cs typeface="Times New Roman" panose="02020603050405020304" pitchFamily="18" charset="0"/>
              </a:rPr>
              <a:t>在计算应纳税所得额时，企业按照规定计算的固定资产折旧，准予扣除。</a:t>
            </a:r>
            <a:endParaRPr lang="en-US" altLang="zh-CN" sz="1600" kern="100" dirty="0">
              <a:latin typeface="+mn-ea"/>
              <a:cs typeface="Times New Roman" panose="02020603050405020304" pitchFamily="18" charset="0"/>
            </a:endParaRPr>
          </a:p>
          <a:p>
            <a:pPr algn="just">
              <a:lnSpc>
                <a:spcPct val="120000"/>
              </a:lnSpc>
              <a:spcAft>
                <a:spcPts val="600"/>
              </a:spcAft>
            </a:pPr>
            <a:r>
              <a:rPr lang="zh-CN" altLang="en-US" sz="1600" b="1" kern="100" dirty="0">
                <a:latin typeface="+mn-ea"/>
                <a:cs typeface="Times New Roman" panose="02020603050405020304" pitchFamily="18" charset="0"/>
              </a:rPr>
              <a:t>（三）固定资产折旧的计提方法</a:t>
            </a:r>
            <a:endParaRPr lang="en-US" altLang="zh-CN" sz="1600" b="1" kern="100" dirty="0">
              <a:latin typeface="+mn-ea"/>
              <a:cs typeface="Times New Roman" panose="02020603050405020304" pitchFamily="18" charset="0"/>
            </a:endParaRPr>
          </a:p>
          <a:p>
            <a:pPr algn="just">
              <a:lnSpc>
                <a:spcPct val="120000"/>
              </a:lnSpc>
              <a:spcAft>
                <a:spcPts val="600"/>
              </a:spcAft>
            </a:pPr>
            <a:r>
              <a:rPr lang="zh-CN" altLang="en-US" sz="1600" kern="100" dirty="0">
                <a:latin typeface="+mn-ea"/>
                <a:cs typeface="Times New Roman" panose="02020603050405020304" pitchFamily="18" charset="0"/>
              </a:rPr>
              <a:t>企业应当自固定资产投入使用月份的次月起计算折旧；停止使用的固定资产，应当自停止使用月份的次月起停止计算折旧。</a:t>
            </a:r>
            <a:endParaRPr lang="en-US" altLang="zh-CN" sz="1600" kern="100" dirty="0">
              <a:latin typeface="+mn-ea"/>
              <a:cs typeface="Times New Roman" panose="02020603050405020304" pitchFamily="18" charset="0"/>
            </a:endParaRPr>
          </a:p>
          <a:p>
            <a:pPr algn="just">
              <a:lnSpc>
                <a:spcPct val="120000"/>
              </a:lnSpc>
              <a:spcAft>
                <a:spcPts val="600"/>
              </a:spcAft>
            </a:pPr>
            <a:r>
              <a:rPr lang="zh-CN" altLang="en-US" sz="1600" b="1" kern="100" dirty="0">
                <a:latin typeface="+mn-ea"/>
                <a:cs typeface="Times New Roman" panose="02020603050405020304" pitchFamily="18" charset="0"/>
              </a:rPr>
              <a:t>（四）固定资产折旧的计提年限</a:t>
            </a:r>
            <a:endParaRPr lang="en-US" altLang="zh-CN" sz="1600" b="1" kern="100" dirty="0">
              <a:latin typeface="+mn-ea"/>
              <a:cs typeface="Times New Roman" panose="02020603050405020304" pitchFamily="18" charset="0"/>
            </a:endParaRPr>
          </a:p>
          <a:p>
            <a:pPr algn="just">
              <a:lnSpc>
                <a:spcPct val="120000"/>
              </a:lnSpc>
              <a:spcAft>
                <a:spcPts val="600"/>
              </a:spcAft>
            </a:pPr>
            <a:r>
              <a:rPr lang="zh-CN" altLang="en-US" sz="1600" b="1" kern="100" dirty="0">
                <a:latin typeface="+mn-ea"/>
                <a:cs typeface="Times New Roman" panose="02020603050405020304" pitchFamily="18" charset="0"/>
              </a:rPr>
              <a:t>（五）固定资产折旧的处理</a:t>
            </a:r>
            <a:endParaRPr lang="en-US" altLang="zh-CN" sz="1600" b="1" kern="100" dirty="0">
              <a:latin typeface="+mn-ea"/>
              <a:cs typeface="Times New Roman" panose="02020603050405020304" pitchFamily="18" charset="0"/>
            </a:endParaRPr>
          </a:p>
          <a:p>
            <a:pPr algn="just">
              <a:lnSpc>
                <a:spcPct val="120000"/>
              </a:lnSpc>
              <a:spcAft>
                <a:spcPts val="600"/>
              </a:spcAft>
            </a:pPr>
            <a:r>
              <a:rPr lang="zh-CN" altLang="en-US" sz="1600" b="1" kern="100" dirty="0">
                <a:latin typeface="+mn-ea"/>
                <a:cs typeface="Times New Roman" panose="02020603050405020304" pitchFamily="18" charset="0"/>
              </a:rPr>
              <a:t>（六）固定资产改扩建的税务处理</a:t>
            </a:r>
            <a:endParaRPr lang="zh-CN" altLang="zh-CN" sz="1600" b="1" kern="100" dirty="0">
              <a:latin typeface="+mn-ea"/>
              <a:cs typeface="Times New Roman" panose="02020603050405020304" pitchFamily="18" charset="0"/>
            </a:endParaRPr>
          </a:p>
        </p:txBody>
      </p:sp>
    </p:spTree>
    <p:extLst>
      <p:ext uri="{BB962C8B-B14F-4D97-AF65-F5344CB8AC3E}">
        <p14:creationId xmlns:p14="http://schemas.microsoft.com/office/powerpoint/2010/main" val="77971583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81A21C-6CA2-3F1D-A688-77B9583A530F}"/>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B4D8393F-0D84-0FE4-6C92-C286BB59C017}"/>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三、生物资产的税务处理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A5343815-ED2C-CC4C-63D1-197A8E377865}"/>
              </a:ext>
            </a:extLst>
          </p:cNvPr>
          <p:cNvSpPr txBox="1">
            <a:spLocks/>
          </p:cNvSpPr>
          <p:nvPr/>
        </p:nvSpPr>
        <p:spPr>
          <a:xfrm>
            <a:off x="612001" y="972002"/>
            <a:ext cx="7920012" cy="1747786"/>
          </a:xfrm>
          <a:prstGeom prst="rect">
            <a:avLst/>
          </a:prstGeom>
          <a:noFill/>
        </p:spPr>
        <p:txBody>
          <a:bodyPr wrap="square" lIns="0" tIns="0" rIns="0" bIns="0" rtlCol="0">
            <a:spAutoFit/>
          </a:bodyPr>
          <a:lstStyle/>
          <a:p>
            <a:pPr algn="just">
              <a:lnSpc>
                <a:spcPct val="120000"/>
              </a:lnSpc>
              <a:spcAft>
                <a:spcPts val="600"/>
              </a:spcAft>
            </a:pPr>
            <a:r>
              <a:rPr lang="zh-CN" altLang="en-US" sz="1600" dirty="0"/>
              <a:t>生物资产，是指有生命的动物和植物。生物资产分为消耗性生物资产、生产性生物资产和公益性生物资产。消耗性生物资产，是指为出售而持有的或在将来收获为农产品的生物资产，包括生长中的农田作物、蔬菜、用材林以及存栏待售的牲畜等。生产性生物资产，是指为产出农产品、提供劳务或出租等目的而持有的生物资产，包括经济林、薪炭林、产畜和役畜等。公益性生物资产，是指以防护、环境保护为主要目的的生物资产，包括防风固沙林、水土保持林和水源涵养林等。</a:t>
            </a:r>
            <a:endParaRPr lang="zh-CN" altLang="zh-CN" sz="1600" kern="100" dirty="0">
              <a:latin typeface="+mn-ea"/>
              <a:cs typeface="Times New Roman" panose="02020603050405020304" pitchFamily="18" charset="0"/>
            </a:endParaRPr>
          </a:p>
        </p:txBody>
      </p:sp>
    </p:spTree>
    <p:extLst>
      <p:ext uri="{BB962C8B-B14F-4D97-AF65-F5344CB8AC3E}">
        <p14:creationId xmlns:p14="http://schemas.microsoft.com/office/powerpoint/2010/main" val="295868158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37AED3-D248-6046-08D7-B0E74DB60C5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CAB5268-BFE2-0972-95D2-54F7E552C23A}"/>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三、生物资产的税务处理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A254EA5-A604-DB4C-38FE-5DFE3FD7CBF7}"/>
              </a:ext>
            </a:extLst>
          </p:cNvPr>
          <p:cNvSpPr txBox="1">
            <a:spLocks/>
          </p:cNvSpPr>
          <p:nvPr/>
        </p:nvSpPr>
        <p:spPr>
          <a:xfrm>
            <a:off x="612001" y="972002"/>
            <a:ext cx="7920012" cy="3686778"/>
          </a:xfrm>
          <a:prstGeom prst="rect">
            <a:avLst/>
          </a:prstGeom>
          <a:noFill/>
        </p:spPr>
        <p:txBody>
          <a:bodyPr wrap="square" lIns="0" tIns="0" rIns="0" bIns="0" rtlCol="0">
            <a:spAutoFit/>
          </a:bodyPr>
          <a:lstStyle/>
          <a:p>
            <a:pPr algn="just">
              <a:lnSpc>
                <a:spcPct val="120000"/>
              </a:lnSpc>
              <a:spcAft>
                <a:spcPts val="600"/>
              </a:spcAft>
            </a:pPr>
            <a:r>
              <a:rPr lang="zh-CN" altLang="en-US" sz="1600" b="1" dirty="0">
                <a:latin typeface="+mn-ea"/>
              </a:rPr>
              <a:t>（一）生物资产的计税基础</a:t>
            </a:r>
            <a:endParaRPr lang="en-US" altLang="zh-CN" sz="1600" b="1" dirty="0">
              <a:latin typeface="+mn-ea"/>
            </a:endParaRPr>
          </a:p>
          <a:p>
            <a:pPr algn="just">
              <a:lnSpc>
                <a:spcPct val="120000"/>
              </a:lnSpc>
              <a:spcAft>
                <a:spcPts val="600"/>
              </a:spcAft>
            </a:pPr>
            <a:r>
              <a:rPr lang="en-US" altLang="zh-CN" sz="1600" dirty="0">
                <a:latin typeface="+mn-ea"/>
              </a:rPr>
              <a:t>1.</a:t>
            </a:r>
            <a:r>
              <a:rPr lang="zh-CN" altLang="en-US" sz="1600" dirty="0">
                <a:latin typeface="+mn-ea"/>
              </a:rPr>
              <a:t>外购的生产性生物资产，以购买价款和支付的相关税费为计税基础。</a:t>
            </a:r>
          </a:p>
          <a:p>
            <a:pPr algn="just">
              <a:lnSpc>
                <a:spcPct val="120000"/>
              </a:lnSpc>
              <a:spcAft>
                <a:spcPts val="600"/>
              </a:spcAft>
            </a:pPr>
            <a:r>
              <a:rPr lang="en-US" altLang="zh-CN" sz="1600" dirty="0">
                <a:latin typeface="+mn-ea"/>
              </a:rPr>
              <a:t>2.</a:t>
            </a:r>
            <a:r>
              <a:rPr lang="zh-CN" altLang="en-US" sz="1600" dirty="0">
                <a:latin typeface="+mn-ea"/>
              </a:rPr>
              <a:t>通过捐赠、投资、非货币性资产交换、债务重组等方式取得的生产性生物资产，以该资产的公允价值和支付的相关税费为计税基础。</a:t>
            </a:r>
            <a:endParaRPr lang="en-US" altLang="zh-CN" sz="1600" dirty="0">
              <a:latin typeface="+mn-ea"/>
            </a:endParaRPr>
          </a:p>
          <a:p>
            <a:pPr algn="just">
              <a:lnSpc>
                <a:spcPct val="120000"/>
              </a:lnSpc>
              <a:spcAft>
                <a:spcPts val="600"/>
              </a:spcAft>
            </a:pPr>
            <a:r>
              <a:rPr lang="zh-CN" altLang="en-US" sz="1600" b="1" kern="100" dirty="0">
                <a:latin typeface="+mn-ea"/>
                <a:cs typeface="Times New Roman" panose="02020603050405020304" pitchFamily="18" charset="0"/>
              </a:rPr>
              <a:t>（二）生物资产的折旧方法和折旧年限</a:t>
            </a:r>
            <a:endParaRPr lang="en-US" altLang="zh-CN" sz="1600" b="1" kern="100" dirty="0">
              <a:latin typeface="+mn-ea"/>
              <a:cs typeface="Times New Roman" panose="02020603050405020304" pitchFamily="18" charset="0"/>
            </a:endParaRPr>
          </a:p>
          <a:p>
            <a:pPr algn="just">
              <a:lnSpc>
                <a:spcPct val="120000"/>
              </a:lnSpc>
              <a:spcAft>
                <a:spcPts val="600"/>
              </a:spcAft>
            </a:pPr>
            <a:r>
              <a:rPr lang="zh-CN" altLang="en-US" sz="1600" kern="100" dirty="0">
                <a:latin typeface="+mn-ea"/>
                <a:cs typeface="Times New Roman" panose="02020603050405020304" pitchFamily="18" charset="0"/>
              </a:rPr>
              <a:t>生产性生物资产按照直线法计算的折旧，准予扣除。企业应当自生产性生物资产投入使用月份的次月起计算折旧；停止使用的生产性生物资产，应当自停止使用月份的次月起停止计算折旧。</a:t>
            </a:r>
            <a:endParaRPr lang="en-US" altLang="zh-CN" sz="1600" kern="100" dirty="0">
              <a:latin typeface="+mn-ea"/>
              <a:cs typeface="Times New Roman" panose="02020603050405020304" pitchFamily="18" charset="0"/>
            </a:endParaRPr>
          </a:p>
          <a:p>
            <a:pPr algn="just">
              <a:lnSpc>
                <a:spcPct val="120000"/>
              </a:lnSpc>
              <a:spcAft>
                <a:spcPts val="600"/>
              </a:spcAft>
            </a:pPr>
            <a:r>
              <a:rPr lang="zh-CN" altLang="en-US" sz="1600" b="1" kern="100" dirty="0">
                <a:latin typeface="+mn-ea"/>
                <a:cs typeface="Times New Roman" panose="02020603050405020304" pitchFamily="18" charset="0"/>
              </a:rPr>
              <a:t>（三）无形资产的税务处理</a:t>
            </a:r>
            <a:endParaRPr lang="en-US" altLang="zh-CN" sz="1600" b="1" kern="100" dirty="0">
              <a:latin typeface="+mn-ea"/>
              <a:cs typeface="Times New Roman" panose="02020603050405020304" pitchFamily="18" charset="0"/>
            </a:endParaRPr>
          </a:p>
          <a:p>
            <a:pPr algn="just">
              <a:lnSpc>
                <a:spcPct val="120000"/>
              </a:lnSpc>
              <a:spcAft>
                <a:spcPts val="600"/>
              </a:spcAft>
            </a:pPr>
            <a:r>
              <a:rPr lang="zh-CN" altLang="en-US" sz="1600" kern="100" dirty="0">
                <a:latin typeface="+mn-ea"/>
                <a:cs typeface="Times New Roman" panose="02020603050405020304" pitchFamily="18" charset="0"/>
              </a:rPr>
              <a:t>无形资产，是指企业长期使用，但没有实物形态的资产，包括专利权、商标权、著作权、土地使用权、非专利技术、商誉等。</a:t>
            </a:r>
            <a:endParaRPr lang="zh-CN" altLang="zh-CN" sz="1600" kern="100" dirty="0">
              <a:latin typeface="+mn-ea"/>
              <a:cs typeface="Times New Roman" panose="02020603050405020304" pitchFamily="18" charset="0"/>
            </a:endParaRPr>
          </a:p>
        </p:txBody>
      </p:sp>
    </p:spTree>
    <p:extLst>
      <p:ext uri="{BB962C8B-B14F-4D97-AF65-F5344CB8AC3E}">
        <p14:creationId xmlns:p14="http://schemas.microsoft.com/office/powerpoint/2010/main" val="28094420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950747-7964-FD99-FDA4-E38229B5A4B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D421BC7-8999-BCC5-275C-A8006C9EF30F}"/>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四、无形资产的税务处理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48D726F-E75D-6D0C-D36F-200D54329B92}"/>
              </a:ext>
            </a:extLst>
          </p:cNvPr>
          <p:cNvSpPr txBox="1">
            <a:spLocks/>
          </p:cNvSpPr>
          <p:nvPr/>
        </p:nvSpPr>
        <p:spPr>
          <a:xfrm>
            <a:off x="612001" y="972002"/>
            <a:ext cx="7920012" cy="3314369"/>
          </a:xfrm>
          <a:prstGeom prst="rect">
            <a:avLst/>
          </a:prstGeom>
          <a:noFill/>
        </p:spPr>
        <p:txBody>
          <a:bodyPr wrap="square" lIns="0" tIns="0" rIns="0" bIns="0" rtlCol="0">
            <a:spAutoFit/>
          </a:bodyPr>
          <a:lstStyle/>
          <a:p>
            <a:pPr algn="just">
              <a:lnSpc>
                <a:spcPct val="120000"/>
              </a:lnSpc>
              <a:spcAft>
                <a:spcPts val="600"/>
              </a:spcAft>
            </a:pPr>
            <a:r>
              <a:rPr lang="zh-CN" altLang="en-US" sz="1600" dirty="0"/>
              <a:t>无形资产，是指企业长期使用，但没有实物形态的资产，包括专利权、商标权、著作权、土地使用权、非专利技术、商誉等。</a:t>
            </a:r>
            <a:endParaRPr lang="en-US" altLang="zh-CN" sz="1600" dirty="0"/>
          </a:p>
          <a:p>
            <a:pPr algn="just">
              <a:lnSpc>
                <a:spcPct val="120000"/>
              </a:lnSpc>
              <a:spcAft>
                <a:spcPts val="600"/>
              </a:spcAft>
            </a:pPr>
            <a:r>
              <a:rPr lang="zh-CN" altLang="en-US" sz="1600" b="1" dirty="0"/>
              <a:t>（一）无形资产的计税基础</a:t>
            </a:r>
            <a:endParaRPr lang="en-US" altLang="zh-CN" sz="1600" b="1" dirty="0"/>
          </a:p>
          <a:p>
            <a:pPr algn="just">
              <a:lnSpc>
                <a:spcPct val="120000"/>
              </a:lnSpc>
              <a:spcAft>
                <a:spcPts val="600"/>
              </a:spcAft>
            </a:pPr>
            <a:r>
              <a:rPr lang="zh-CN" altLang="en-US" sz="1600" b="1" kern="100" dirty="0">
                <a:latin typeface="+mn-ea"/>
                <a:cs typeface="Times New Roman" panose="02020603050405020304" pitchFamily="18" charset="0"/>
              </a:rPr>
              <a:t>（二）无形资产摊销的范围</a:t>
            </a:r>
            <a:endParaRPr lang="en-US" altLang="zh-CN" sz="1600" b="1" kern="100" dirty="0">
              <a:latin typeface="+mn-ea"/>
              <a:cs typeface="Times New Roman" panose="02020603050405020304" pitchFamily="18" charset="0"/>
            </a:endParaRPr>
          </a:p>
          <a:p>
            <a:pPr algn="just">
              <a:lnSpc>
                <a:spcPct val="120000"/>
              </a:lnSpc>
              <a:spcAft>
                <a:spcPts val="600"/>
              </a:spcAft>
            </a:pPr>
            <a:r>
              <a:rPr lang="zh-CN" altLang="en-US" sz="1600" kern="100" dirty="0">
                <a:latin typeface="+mn-ea"/>
                <a:cs typeface="Times New Roman" panose="02020603050405020304" pitchFamily="18" charset="0"/>
              </a:rPr>
              <a:t>在计算应纳税所得额时，企业按照规定计算的无形资产摊销费用，准予扣除。下列无形资产不得计算摊销费用扣除。</a:t>
            </a:r>
            <a:endParaRPr lang="en-US" altLang="zh-CN" sz="1600" kern="100" dirty="0">
              <a:latin typeface="+mn-ea"/>
              <a:cs typeface="Times New Roman" panose="02020603050405020304" pitchFamily="18" charset="0"/>
            </a:endParaRPr>
          </a:p>
          <a:p>
            <a:pPr algn="just">
              <a:lnSpc>
                <a:spcPct val="120000"/>
              </a:lnSpc>
              <a:spcAft>
                <a:spcPts val="600"/>
              </a:spcAft>
            </a:pPr>
            <a:r>
              <a:rPr lang="zh-CN" altLang="en-US" sz="1600" b="1" kern="100" dirty="0">
                <a:latin typeface="+mn-ea"/>
                <a:cs typeface="Times New Roman" panose="02020603050405020304" pitchFamily="18" charset="0"/>
              </a:rPr>
              <a:t>（三）无形资产的摊销方法及年限</a:t>
            </a:r>
            <a:endParaRPr lang="en-US" altLang="zh-CN" sz="1600" b="1" kern="100" dirty="0">
              <a:latin typeface="+mn-ea"/>
              <a:cs typeface="Times New Roman" panose="02020603050405020304" pitchFamily="18" charset="0"/>
            </a:endParaRPr>
          </a:p>
          <a:p>
            <a:pPr algn="just">
              <a:lnSpc>
                <a:spcPct val="120000"/>
              </a:lnSpc>
              <a:spcAft>
                <a:spcPts val="600"/>
              </a:spcAft>
            </a:pPr>
            <a:r>
              <a:rPr lang="zh-CN" altLang="en-US" sz="1600" kern="100" dirty="0">
                <a:latin typeface="+mn-ea"/>
                <a:cs typeface="Times New Roman" panose="02020603050405020304" pitchFamily="18" charset="0"/>
              </a:rPr>
              <a:t>无形资产的摊销，采取直线法计算。无形资产的摊销年限不得低于</a:t>
            </a:r>
            <a:r>
              <a:rPr lang="en-US" altLang="zh-CN" sz="1600" kern="100" dirty="0">
                <a:latin typeface="+mn-ea"/>
                <a:cs typeface="Times New Roman" panose="02020603050405020304" pitchFamily="18" charset="0"/>
              </a:rPr>
              <a:t>10</a:t>
            </a:r>
            <a:r>
              <a:rPr lang="zh-CN" altLang="en-US" sz="1600" kern="100" dirty="0">
                <a:latin typeface="+mn-ea"/>
                <a:cs typeface="Times New Roman" panose="02020603050405020304" pitchFamily="18" charset="0"/>
              </a:rPr>
              <a:t>年。作为投资或者受让的无形资产，有关法律规定或者合同约定了使用年限的，可以按照规定或者约定的使用年限分期摊销。</a:t>
            </a:r>
            <a:endParaRPr lang="zh-CN" altLang="zh-CN" sz="1600" kern="100" dirty="0">
              <a:latin typeface="+mn-ea"/>
              <a:cs typeface="Times New Roman" panose="02020603050405020304" pitchFamily="18" charset="0"/>
            </a:endParaRPr>
          </a:p>
        </p:txBody>
      </p:sp>
    </p:spTree>
    <p:extLst>
      <p:ext uri="{BB962C8B-B14F-4D97-AF65-F5344CB8AC3E}">
        <p14:creationId xmlns:p14="http://schemas.microsoft.com/office/powerpoint/2010/main" val="132858922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771216-88DA-B138-D8CB-78BBDEE8808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BECDAA42-90F8-8A3A-B8EA-CA6C30032165}"/>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五、长期待摊费用的税务处理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EF9EFFD-5D20-E167-A94C-37109CAE1650}"/>
              </a:ext>
            </a:extLst>
          </p:cNvPr>
          <p:cNvSpPr txBox="1">
            <a:spLocks/>
          </p:cNvSpPr>
          <p:nvPr/>
        </p:nvSpPr>
        <p:spPr>
          <a:xfrm>
            <a:off x="612001" y="972002"/>
            <a:ext cx="7920012" cy="2052870"/>
          </a:xfrm>
          <a:prstGeom prst="rect">
            <a:avLst/>
          </a:prstGeom>
          <a:noFill/>
        </p:spPr>
        <p:txBody>
          <a:bodyPr wrap="square" lIns="0" tIns="0" rIns="0" bIns="0" rtlCol="0">
            <a:spAutoFit/>
          </a:bodyPr>
          <a:lstStyle/>
          <a:p>
            <a:pPr algn="just">
              <a:lnSpc>
                <a:spcPct val="120000"/>
              </a:lnSpc>
              <a:spcAft>
                <a:spcPts val="600"/>
              </a:spcAft>
            </a:pPr>
            <a:r>
              <a:rPr lang="zh-CN" altLang="en-US" sz="1600" kern="100" dirty="0">
                <a:latin typeface="+mn-ea"/>
                <a:cs typeface="Times New Roman" panose="02020603050405020304" pitchFamily="18" charset="0"/>
              </a:rPr>
              <a:t>长期待摊费用，是指企业发生的应在</a:t>
            </a: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个年度以上或几个年度进行摊销的费用。在计算应纳税所得额时，企业发生的下列支出作为长期待摊费用，按照规定摊销的，准予扣除。</a:t>
            </a:r>
          </a:p>
          <a:p>
            <a:pPr algn="just">
              <a:lnSpc>
                <a:spcPct val="120000"/>
              </a:lnSpc>
              <a:spcAft>
                <a:spcPts val="600"/>
              </a:spcAft>
            </a:pP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已足额提取折旧的固定资产的改建支出。</a:t>
            </a:r>
          </a:p>
          <a:p>
            <a:pPr algn="just">
              <a:lnSpc>
                <a:spcPct val="120000"/>
              </a:lnSpc>
              <a:spcAft>
                <a:spcPts val="600"/>
              </a:spcAft>
            </a:pP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租入固定资产的改建支出。</a:t>
            </a:r>
          </a:p>
          <a:p>
            <a:pPr algn="just">
              <a:lnSpc>
                <a:spcPct val="120000"/>
              </a:lnSpc>
              <a:spcAft>
                <a:spcPts val="600"/>
              </a:spcAft>
            </a:pP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固定资产的大修理支出。</a:t>
            </a:r>
          </a:p>
          <a:p>
            <a:pPr algn="just">
              <a:lnSpc>
                <a:spcPct val="120000"/>
              </a:lnSpc>
              <a:spcAft>
                <a:spcPts val="600"/>
              </a:spcAft>
            </a:pPr>
            <a:r>
              <a:rPr lang="en-US" altLang="zh-CN" sz="1600" kern="100" dirty="0">
                <a:latin typeface="+mn-ea"/>
                <a:cs typeface="Times New Roman" panose="02020603050405020304" pitchFamily="18" charset="0"/>
              </a:rPr>
              <a:t>4.</a:t>
            </a:r>
            <a:r>
              <a:rPr lang="zh-CN" altLang="en-US" sz="1600" kern="100" dirty="0">
                <a:latin typeface="+mn-ea"/>
                <a:cs typeface="Times New Roman" panose="02020603050405020304" pitchFamily="18" charset="0"/>
              </a:rPr>
              <a:t>其他应当作为长期待摊费用的支出</a:t>
            </a:r>
            <a:r>
              <a:rPr lang="zh-CN" altLang="en-US" sz="1600" kern="100" dirty="0">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155752597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031625-2D1E-B49F-CC4F-AA4D60AA7E5B}"/>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CDCFCAD-E47A-4666-7A05-A9645FBED937}"/>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六、存货的税务处理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077433C-8A55-6AFD-CABD-0E63E6A126C5}"/>
              </a:ext>
            </a:extLst>
          </p:cNvPr>
          <p:cNvSpPr txBox="1">
            <a:spLocks/>
          </p:cNvSpPr>
          <p:nvPr/>
        </p:nvSpPr>
        <p:spPr>
          <a:xfrm>
            <a:off x="612001" y="972002"/>
            <a:ext cx="7920012" cy="2351028"/>
          </a:xfrm>
          <a:prstGeom prst="rect">
            <a:avLst/>
          </a:prstGeom>
          <a:noFill/>
        </p:spPr>
        <p:txBody>
          <a:bodyPr wrap="square" lIns="0" tIns="0" rIns="0" bIns="0" rtlCol="0">
            <a:spAutoFit/>
          </a:bodyPr>
          <a:lstStyle/>
          <a:p>
            <a:pPr algn="just">
              <a:lnSpc>
                <a:spcPct val="120000"/>
              </a:lnSpc>
              <a:spcAft>
                <a:spcPts val="600"/>
              </a:spcAft>
            </a:pPr>
            <a:r>
              <a:rPr lang="zh-CN" altLang="en-US" sz="1600" kern="100" dirty="0">
                <a:latin typeface="+mn-ea"/>
                <a:cs typeface="Times New Roman" panose="02020603050405020304" pitchFamily="18" charset="0"/>
              </a:rPr>
              <a:t>存货，是指企业持有以备出售的产品或者商品、处在生产过程中的在产品、在生产或者提供劳务过程中耗用的材料和物料等。</a:t>
            </a:r>
            <a:endParaRPr lang="en-US" altLang="zh-CN" sz="1600" kern="100" dirty="0">
              <a:latin typeface="+mn-ea"/>
              <a:cs typeface="Times New Roman" panose="02020603050405020304" pitchFamily="18" charset="0"/>
            </a:endParaRPr>
          </a:p>
          <a:p>
            <a:pPr algn="just">
              <a:lnSpc>
                <a:spcPct val="120000"/>
              </a:lnSpc>
              <a:spcAft>
                <a:spcPts val="600"/>
              </a:spcAft>
            </a:pPr>
            <a:r>
              <a:rPr lang="zh-CN" altLang="en-US" sz="1600" b="1" kern="100" dirty="0">
                <a:latin typeface="+mn-ea"/>
                <a:cs typeface="Times New Roman" panose="02020603050405020304" pitchFamily="18" charset="0"/>
              </a:rPr>
              <a:t>（一）存货的计税基础</a:t>
            </a:r>
            <a:endParaRPr lang="en-US" altLang="zh-CN" sz="1600" b="1" kern="100" dirty="0">
              <a:latin typeface="+mn-ea"/>
              <a:cs typeface="Times New Roman" panose="02020603050405020304" pitchFamily="18" charset="0"/>
            </a:endParaRPr>
          </a:p>
          <a:p>
            <a:pPr algn="just">
              <a:lnSpc>
                <a:spcPct val="120000"/>
              </a:lnSpc>
              <a:spcAft>
                <a:spcPts val="600"/>
              </a:spcAft>
            </a:pP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通过支付现金方式取得的存货，以购买价款和支付的相关税费为成本。</a:t>
            </a:r>
          </a:p>
          <a:p>
            <a:pPr algn="just">
              <a:lnSpc>
                <a:spcPct val="120000"/>
              </a:lnSpc>
              <a:spcAft>
                <a:spcPts val="600"/>
              </a:spcAft>
            </a:pP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通过支付现金以外的方式取得的存货，以该存货的公允价值和支付的相关税费为成本。</a:t>
            </a:r>
          </a:p>
          <a:p>
            <a:pPr algn="just">
              <a:lnSpc>
                <a:spcPct val="120000"/>
              </a:lnSpc>
              <a:spcAft>
                <a:spcPts val="600"/>
              </a:spcAft>
            </a:pP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生产性生物资产收获的农产品，以产出或者采收过程中发生的材料费、人工费和分摊的间接费用等必要支出为成本。</a:t>
            </a:r>
            <a:endParaRPr lang="en-US" altLang="zh-CN" sz="1600" kern="100" dirty="0">
              <a:latin typeface="+mn-ea"/>
              <a:cs typeface="Times New Roman" panose="02020603050405020304" pitchFamily="18" charset="0"/>
            </a:endParaRPr>
          </a:p>
        </p:txBody>
      </p:sp>
    </p:spTree>
    <p:extLst>
      <p:ext uri="{BB962C8B-B14F-4D97-AF65-F5344CB8AC3E}">
        <p14:creationId xmlns:p14="http://schemas.microsoft.com/office/powerpoint/2010/main" val="173151165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C43728-7A73-86AD-4E0C-97852B66B15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D1C1BCF-73F4-E9AA-EB45-A27431583240}"/>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六、存货的税务处理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D877536B-32AA-274C-620D-9423FEF5C4EA}"/>
              </a:ext>
            </a:extLst>
          </p:cNvPr>
          <p:cNvSpPr txBox="1">
            <a:spLocks/>
          </p:cNvSpPr>
          <p:nvPr/>
        </p:nvSpPr>
        <p:spPr>
          <a:xfrm>
            <a:off x="612001" y="972002"/>
            <a:ext cx="7920012" cy="2274084"/>
          </a:xfrm>
          <a:prstGeom prst="rect">
            <a:avLst/>
          </a:prstGeom>
          <a:noFill/>
        </p:spPr>
        <p:txBody>
          <a:bodyPr wrap="square" lIns="0" tIns="0" rIns="0" bIns="0" rtlCol="0">
            <a:spAutoFit/>
          </a:bodyPr>
          <a:lstStyle/>
          <a:p>
            <a:pPr algn="just">
              <a:lnSpc>
                <a:spcPct val="120000"/>
              </a:lnSpc>
              <a:spcAft>
                <a:spcPts val="600"/>
              </a:spcAft>
            </a:pPr>
            <a:r>
              <a:rPr lang="zh-CN" altLang="en-US" sz="1600" b="1" kern="100" dirty="0">
                <a:latin typeface="+mn-ea"/>
                <a:cs typeface="Times New Roman" panose="02020603050405020304" pitchFamily="18" charset="0"/>
              </a:rPr>
              <a:t>（二）存货的成本计算方法</a:t>
            </a:r>
            <a:endParaRPr lang="en-US" altLang="zh-CN" sz="1600" b="1" kern="100" dirty="0">
              <a:latin typeface="+mn-ea"/>
              <a:cs typeface="Times New Roman" panose="02020603050405020304" pitchFamily="18" charset="0"/>
            </a:endParaRPr>
          </a:p>
          <a:p>
            <a:pPr algn="just">
              <a:lnSpc>
                <a:spcPct val="120000"/>
              </a:lnSpc>
              <a:spcAft>
                <a:spcPts val="600"/>
              </a:spcAft>
            </a:pPr>
            <a:r>
              <a:rPr lang="zh-CN" altLang="en-US" sz="1600" kern="100" dirty="0">
                <a:latin typeface="+mn-ea"/>
                <a:cs typeface="Times New Roman" panose="02020603050405020304" pitchFamily="18" charset="0"/>
              </a:rPr>
              <a:t>企业使用或者销售的存货的成本计算方法，可以在先进先出法、加权平均法、个别计价法中选用一种。计价方法一经选用，不得随意变更。</a:t>
            </a:r>
          </a:p>
          <a:p>
            <a:pPr algn="just">
              <a:lnSpc>
                <a:spcPct val="120000"/>
              </a:lnSpc>
              <a:spcAft>
                <a:spcPts val="600"/>
              </a:spcAft>
            </a:pPr>
            <a:r>
              <a:rPr lang="zh-CN" altLang="en-US" sz="1600" kern="100" dirty="0">
                <a:latin typeface="+mn-ea"/>
                <a:cs typeface="Times New Roman" panose="02020603050405020304" pitchFamily="18" charset="0"/>
              </a:rPr>
              <a:t>企业转让以上资产，在计算企业应纳税所得额时，资产的净值允许扣除。其中，资产的净值是指有关资产、财产的计税基础减除已经按照规定扣除的折旧、折耗、摊销、准备金等后的余额。</a:t>
            </a:r>
          </a:p>
          <a:p>
            <a:pPr algn="just">
              <a:lnSpc>
                <a:spcPct val="120000"/>
              </a:lnSpc>
              <a:spcAft>
                <a:spcPts val="600"/>
              </a:spcAft>
            </a:pPr>
            <a:endParaRPr lang="zh-CN" altLang="en-US" sz="1600" kern="100" dirty="0">
              <a:latin typeface="+mn-ea"/>
              <a:cs typeface="Times New Roman" panose="02020603050405020304" pitchFamily="18" charset="0"/>
            </a:endParaRPr>
          </a:p>
        </p:txBody>
      </p:sp>
    </p:spTree>
    <p:extLst>
      <p:ext uri="{BB962C8B-B14F-4D97-AF65-F5344CB8AC3E}">
        <p14:creationId xmlns:p14="http://schemas.microsoft.com/office/powerpoint/2010/main" val="141057193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930CF7-39A2-C64F-E867-8226DA294B7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BE8277EC-7AB3-9778-D340-142764C25926}"/>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七、投资资产的税务处理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F7021A3-24E1-1A35-14D8-2B579047ABD7}"/>
              </a:ext>
            </a:extLst>
          </p:cNvPr>
          <p:cNvSpPr txBox="1">
            <a:spLocks/>
          </p:cNvSpPr>
          <p:nvPr/>
        </p:nvSpPr>
        <p:spPr>
          <a:xfrm>
            <a:off x="612001" y="972002"/>
            <a:ext cx="7920012" cy="2055563"/>
          </a:xfrm>
          <a:prstGeom prst="rect">
            <a:avLst/>
          </a:prstGeom>
          <a:noFill/>
        </p:spPr>
        <p:txBody>
          <a:bodyPr wrap="square" lIns="0" tIns="0" rIns="0" bIns="0" rtlCol="0">
            <a:spAutoFit/>
          </a:bodyPr>
          <a:lstStyle/>
          <a:p>
            <a:pPr algn="just">
              <a:lnSpc>
                <a:spcPct val="120000"/>
              </a:lnSpc>
              <a:spcAft>
                <a:spcPts val="600"/>
              </a:spcAft>
            </a:pPr>
            <a:r>
              <a:rPr lang="zh-CN" altLang="en-US" sz="1600" kern="100" dirty="0">
                <a:latin typeface="+mn-ea"/>
                <a:cs typeface="Times New Roman" panose="02020603050405020304" pitchFamily="18" charset="0"/>
              </a:rPr>
              <a:t>投资资产，是指企业对外进行权益性投资和债权性投资而形成的资产</a:t>
            </a:r>
            <a:endParaRPr lang="en-US" altLang="zh-CN" sz="1600" kern="100" dirty="0">
              <a:latin typeface="+mn-ea"/>
              <a:cs typeface="Times New Roman" panose="02020603050405020304" pitchFamily="18" charset="0"/>
            </a:endParaRPr>
          </a:p>
          <a:p>
            <a:pPr algn="just">
              <a:lnSpc>
                <a:spcPct val="120000"/>
              </a:lnSpc>
              <a:spcAft>
                <a:spcPts val="600"/>
              </a:spcAft>
            </a:pPr>
            <a:r>
              <a:rPr lang="zh-CN" altLang="en-US" sz="1600" b="1" kern="100" dirty="0">
                <a:latin typeface="+mn-ea"/>
                <a:cs typeface="Times New Roman" panose="02020603050405020304" pitchFamily="18" charset="0"/>
              </a:rPr>
              <a:t>（一）投资资产的成本</a:t>
            </a:r>
            <a:endParaRPr lang="en-US" altLang="zh-CN" sz="1600" b="1" kern="100" dirty="0">
              <a:latin typeface="+mn-ea"/>
              <a:cs typeface="Times New Roman" panose="02020603050405020304" pitchFamily="18" charset="0"/>
            </a:endParaRPr>
          </a:p>
          <a:p>
            <a:pPr algn="just">
              <a:lnSpc>
                <a:spcPct val="120000"/>
              </a:lnSpc>
              <a:spcAft>
                <a:spcPts val="600"/>
              </a:spcAft>
            </a:pPr>
            <a:r>
              <a:rPr lang="zh-CN" altLang="en-US" sz="1600" b="1" kern="100" dirty="0">
                <a:latin typeface="+mn-ea"/>
                <a:cs typeface="Times New Roman" panose="02020603050405020304" pitchFamily="18" charset="0"/>
              </a:rPr>
              <a:t>（二）投资资产成本的扣除方法</a:t>
            </a:r>
            <a:endParaRPr lang="en-US" altLang="zh-CN" sz="1600" b="1" kern="100" dirty="0">
              <a:latin typeface="+mn-ea"/>
              <a:cs typeface="Times New Roman" panose="02020603050405020304" pitchFamily="18" charset="0"/>
            </a:endParaRPr>
          </a:p>
          <a:p>
            <a:pPr algn="just">
              <a:lnSpc>
                <a:spcPct val="120000"/>
              </a:lnSpc>
              <a:spcAft>
                <a:spcPts val="600"/>
              </a:spcAft>
            </a:pPr>
            <a:r>
              <a:rPr lang="zh-CN" altLang="en-US" sz="1600" kern="100" dirty="0">
                <a:latin typeface="+mn-ea"/>
                <a:cs typeface="Times New Roman" panose="02020603050405020304" pitchFamily="18" charset="0"/>
              </a:rPr>
              <a:t>企业对外投资期间，投资资产的成本在计算应纳税所得额时不得扣除，企业在转让或者处置投资资产时，投资资产的成本准予扣除。</a:t>
            </a:r>
            <a:endParaRPr lang="en-US" altLang="zh-CN" sz="1600" kern="100" dirty="0">
              <a:latin typeface="+mn-ea"/>
              <a:cs typeface="Times New Roman" panose="02020603050405020304" pitchFamily="18" charset="0"/>
            </a:endParaRPr>
          </a:p>
          <a:p>
            <a:pPr algn="just">
              <a:lnSpc>
                <a:spcPct val="120000"/>
              </a:lnSpc>
              <a:spcAft>
                <a:spcPts val="600"/>
              </a:spcAft>
            </a:pPr>
            <a:r>
              <a:rPr lang="zh-CN" altLang="en-US" sz="1600" b="1" kern="100" dirty="0">
                <a:latin typeface="+mn-ea"/>
                <a:cs typeface="Times New Roman" panose="02020603050405020304" pitchFamily="18" charset="0"/>
              </a:rPr>
              <a:t>（三）投资企业撤回或减少投资的税务处理</a:t>
            </a:r>
            <a:endParaRPr lang="en-US" altLang="zh-CN" sz="1600" b="1" kern="100" dirty="0">
              <a:latin typeface="+mn-ea"/>
              <a:cs typeface="Times New Roman" panose="02020603050405020304" pitchFamily="18" charset="0"/>
            </a:endParaRPr>
          </a:p>
        </p:txBody>
      </p:sp>
    </p:spTree>
    <p:extLst>
      <p:ext uri="{BB962C8B-B14F-4D97-AF65-F5344CB8AC3E}">
        <p14:creationId xmlns:p14="http://schemas.microsoft.com/office/powerpoint/2010/main" val="259480646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04</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3187644"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资产损失的所得税处理</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p:cNvGrpSpPr/>
          <p:nvPr/>
        </p:nvGrpSpPr>
        <p:grpSpPr>
          <a:xfrm>
            <a:off x="1808118" y="1956295"/>
            <a:ext cx="518562" cy="353252"/>
            <a:chOff x="4895160" y="4287159"/>
            <a:chExt cx="571418" cy="389258"/>
          </a:xfrm>
          <a:solidFill>
            <a:srgbClr val="0070C0"/>
          </a:solidFill>
        </p:grpSpPr>
        <p:sp>
          <p:nvSpPr>
            <p:cNvPr id="30"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513876519"/>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0D7DC4-3903-BD0A-DD22-F7115EBF11D4}"/>
            </a:ext>
          </a:extLst>
        </p:cNvPr>
        <p:cNvGrpSpPr/>
        <p:nvPr/>
      </p:nvGrpSpPr>
      <p:grpSpPr>
        <a:xfrm>
          <a:off x="0" y="0"/>
          <a:ext cx="0" cy="0"/>
          <a:chOff x="0" y="0"/>
          <a:chExt cx="0" cy="0"/>
        </a:xfrm>
      </p:grpSpPr>
      <p:sp>
        <p:nvSpPr>
          <p:cNvPr id="2" name="文本框 17">
            <a:extLst>
              <a:ext uri="{FF2B5EF4-FFF2-40B4-BE49-F238E27FC236}">
                <a16:creationId xmlns:a16="http://schemas.microsoft.com/office/drawing/2014/main" id="{8DD08C4B-E98F-7353-D1FF-54CC05F68FFD}"/>
              </a:ext>
            </a:extLst>
          </p:cNvPr>
          <p:cNvSpPr txBox="1"/>
          <p:nvPr/>
        </p:nvSpPr>
        <p:spPr bwMode="auto">
          <a:xfrm>
            <a:off x="612000" y="972000"/>
            <a:ext cx="7920000" cy="2780377"/>
          </a:xfrm>
          <a:prstGeom prst="rect">
            <a:avLst/>
          </a:prstGeom>
          <a:noFill/>
        </p:spPr>
        <p:txBody>
          <a:bodyPr wrap="square" lIns="68580" tIns="34290" rIns="68580" bIns="34290">
            <a:spAutoFit/>
          </a:bodyPr>
          <a:lstStyle/>
          <a:p>
            <a:pPr>
              <a:lnSpc>
                <a:spcPct val="120000"/>
              </a:lnSpc>
              <a:spcAft>
                <a:spcPts val="600"/>
              </a:spcAft>
              <a:defRPr/>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学习目标</a:t>
            </a:r>
            <a:r>
              <a:rPr lang="en-US" altLang="zh-CN" sz="1600" b="1"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mn-ea"/>
              </a:rPr>
              <a:t>通过本章学习，了解企业所得税的纳税义务人、征税对象及税率；掌握企业所得税应纳税所得额的确定；掌握资产的税务处理和资产损失的所得税处理；掌握居民企业和非居民企业应纳税额的计算；理解企业所得税的税收优惠和征收管理。</a:t>
            </a:r>
          </a:p>
          <a:p>
            <a:pPr>
              <a:lnSpc>
                <a:spcPct val="120000"/>
              </a:lnSpc>
              <a:spcAft>
                <a:spcPts val="600"/>
              </a:spcAft>
              <a:defRPr/>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思政目标</a:t>
            </a:r>
            <a:r>
              <a:rPr lang="en-US" altLang="zh-CN" sz="1600" b="1"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mn-ea"/>
              </a:rPr>
              <a:t>二十大报告指出，创新是引领经济发展的第一动力。运用先进的技术能够有效促进生产效率的提高，并显著提升企业和国家整体竞争力，具有鲜明的正外部性。本章以</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税收优惠能够激励新能源企业研发创新吗</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为思政案例，通过论证国家税收优惠能够激发企业创新活力、降低创新风险，进而提升国家整体竞争力，培养学生对科技兴国理念的认同感，鼓励学生积极投身科技创新领域，为推动国家科技进步、产业升级贡献智慧和力量，助力实现中华民族伟大复兴的中国梦。</a:t>
            </a:r>
          </a:p>
        </p:txBody>
      </p:sp>
    </p:spTree>
    <p:extLst>
      <p:ext uri="{BB962C8B-B14F-4D97-AF65-F5344CB8AC3E}">
        <p14:creationId xmlns:p14="http://schemas.microsoft.com/office/powerpoint/2010/main" val="3014942063"/>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2ACEDA-83F6-5B8A-D4A4-2743E5104805}"/>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74144F9-FF45-AAAF-7853-C96217BEAA8C}"/>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一、资产损失的定义</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E89D7E0-3D6D-C548-B2A1-5C83BAEA96B8}"/>
              </a:ext>
            </a:extLst>
          </p:cNvPr>
          <p:cNvSpPr txBox="1">
            <a:spLocks/>
          </p:cNvSpPr>
          <p:nvPr/>
        </p:nvSpPr>
        <p:spPr>
          <a:xfrm>
            <a:off x="612001" y="972002"/>
            <a:ext cx="7920012" cy="2120196"/>
          </a:xfrm>
          <a:prstGeom prst="rect">
            <a:avLst/>
          </a:prstGeom>
          <a:noFill/>
        </p:spPr>
        <p:txBody>
          <a:bodyPr wrap="square" lIns="0" tIns="0" rIns="0" bIns="0" rtlCol="0">
            <a:spAutoFit/>
          </a:bodyPr>
          <a:lstStyle/>
          <a:p>
            <a:pPr algn="just">
              <a:lnSpc>
                <a:spcPct val="120000"/>
              </a:lnSpc>
              <a:spcAft>
                <a:spcPts val="600"/>
              </a:spcAft>
            </a:pPr>
            <a:r>
              <a:rPr lang="zh-CN" altLang="en-US" sz="1600" kern="100" dirty="0">
                <a:latin typeface="+mn-ea"/>
                <a:cs typeface="Times New Roman" panose="02020603050405020304" pitchFamily="18" charset="0"/>
              </a:rPr>
              <a:t>资产损失，是指企业在生产经营活动中实际发生的、与取得应税收入有关的资产损失，包括现金损失，存款损失，坏账损失，贷款损失，股权投资损失，固定资产和存货的盘亏、毁损、报废、被盗损失，自然灾害等不可抗力因素造成的损失以及其他损失。</a:t>
            </a:r>
          </a:p>
          <a:p>
            <a:pPr algn="just">
              <a:lnSpc>
                <a:spcPct val="120000"/>
              </a:lnSpc>
              <a:spcAft>
                <a:spcPts val="600"/>
              </a:spcAft>
            </a:pPr>
            <a:r>
              <a:rPr lang="zh-CN" altLang="en-US" sz="1600" kern="100" dirty="0">
                <a:latin typeface="+mn-ea"/>
                <a:cs typeface="Times New Roman" panose="02020603050405020304" pitchFamily="18" charset="0"/>
              </a:rPr>
              <a:t>上述资产是指企业拥有或者控制的、用于经营管理活动且与取得应税收入有关的资产，包括现金、银行存款、应收及预付款项（包括应收票据、各类垫款、企业之间往来款项）等货币资产，存货、固定资产、在建工程、生产性生物资产等非货币资产，以及债权性投资和股权（权益）性投资。</a:t>
            </a:r>
          </a:p>
        </p:txBody>
      </p:sp>
    </p:spTree>
    <p:extLst>
      <p:ext uri="{BB962C8B-B14F-4D97-AF65-F5344CB8AC3E}">
        <p14:creationId xmlns:p14="http://schemas.microsoft.com/office/powerpoint/2010/main" val="19204830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0FF3B1-5376-8998-9B88-E565256AF108}"/>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0035230-F6B9-F86E-9619-F2B7CC67F333}"/>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二、资产损失扣除政策</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6516134-DF75-B23D-00EF-327DEE6D66AD}"/>
              </a:ext>
            </a:extLst>
          </p:cNvPr>
          <p:cNvSpPr txBox="1">
            <a:spLocks/>
          </p:cNvSpPr>
          <p:nvPr/>
        </p:nvSpPr>
        <p:spPr>
          <a:xfrm>
            <a:off x="612001" y="972002"/>
            <a:ext cx="7920012" cy="2197140"/>
          </a:xfrm>
          <a:prstGeom prst="rect">
            <a:avLst/>
          </a:prstGeom>
          <a:noFill/>
        </p:spPr>
        <p:txBody>
          <a:bodyPr wrap="square" lIns="0" tIns="0" rIns="0" bIns="0" rtlCol="0">
            <a:spAutoFit/>
          </a:bodyPr>
          <a:lstStyle/>
          <a:p>
            <a:pPr lvl="0" algn="just">
              <a:lnSpc>
                <a:spcPct val="120000"/>
              </a:lnSpc>
              <a:spcAft>
                <a:spcPts val="600"/>
              </a:spcAft>
            </a:pPr>
            <a:r>
              <a:rPr lang="en-US" altLang="zh-CN" sz="1600" kern="100" dirty="0">
                <a:solidFill>
                  <a:srgbClr val="000000"/>
                </a:solidFill>
                <a:latin typeface="+mn-ea"/>
                <a:cs typeface="Times New Roman" panose="02020603050405020304" pitchFamily="18" charset="0"/>
              </a:rPr>
              <a:t>1.</a:t>
            </a:r>
            <a:r>
              <a:rPr lang="zh-CN" altLang="en-US" sz="1600" kern="100" dirty="0">
                <a:solidFill>
                  <a:srgbClr val="000000"/>
                </a:solidFill>
                <a:latin typeface="+mn-ea"/>
                <a:cs typeface="Times New Roman" panose="02020603050405020304" pitchFamily="18" charset="0"/>
              </a:rPr>
              <a:t>企业清查出的现金短缺减除责任人赔偿后的余额，作为现金损失在计算应纳税所得额时扣除。</a:t>
            </a:r>
          </a:p>
          <a:p>
            <a:pPr lvl="0" algn="just">
              <a:lnSpc>
                <a:spcPct val="120000"/>
              </a:lnSpc>
              <a:spcAft>
                <a:spcPts val="600"/>
              </a:spcAft>
            </a:pPr>
            <a:r>
              <a:rPr lang="en-US" altLang="zh-CN" sz="1600" kern="100" dirty="0">
                <a:solidFill>
                  <a:srgbClr val="000000"/>
                </a:solidFill>
                <a:latin typeface="+mn-ea"/>
                <a:cs typeface="Times New Roman" panose="02020603050405020304" pitchFamily="18" charset="0"/>
              </a:rPr>
              <a:t>2.</a:t>
            </a:r>
            <a:r>
              <a:rPr lang="zh-CN" altLang="en-US" sz="1600" kern="100" dirty="0">
                <a:solidFill>
                  <a:srgbClr val="000000"/>
                </a:solidFill>
                <a:latin typeface="+mn-ea"/>
                <a:cs typeface="Times New Roman" panose="02020603050405020304" pitchFamily="18" charset="0"/>
              </a:rPr>
              <a:t>企业将货币性资金存入法定具有吸收存款职能的机构，因该机构依法破产、清算或者政府责令停业、关闭等原因，确实不能收回的部分，作为存款损失在计算应纳税所得额时扣除。</a:t>
            </a:r>
          </a:p>
          <a:p>
            <a:pPr lvl="0" algn="just">
              <a:lnSpc>
                <a:spcPct val="120000"/>
              </a:lnSpc>
              <a:spcAft>
                <a:spcPts val="600"/>
              </a:spcAft>
            </a:pPr>
            <a:r>
              <a:rPr lang="en-US" altLang="zh-CN" sz="1600" kern="100" dirty="0">
                <a:solidFill>
                  <a:srgbClr val="000000"/>
                </a:solidFill>
                <a:latin typeface="+mn-ea"/>
                <a:cs typeface="Times New Roman" panose="02020603050405020304" pitchFamily="18" charset="0"/>
              </a:rPr>
              <a:t>3.</a:t>
            </a:r>
            <a:r>
              <a:rPr lang="zh-CN" altLang="en-US" sz="1600" kern="100" dirty="0">
                <a:solidFill>
                  <a:srgbClr val="000000"/>
                </a:solidFill>
                <a:latin typeface="+mn-ea"/>
                <a:cs typeface="Times New Roman" panose="02020603050405020304" pitchFamily="18" charset="0"/>
              </a:rPr>
              <a:t>企业除贷款类债权外的应收、预付账款符合下列条件之一的，减除可收回金额后确认的无法收回的应收、预付款项，可以作为坏账损失在计算应纳税所得额时扣除：</a:t>
            </a:r>
          </a:p>
        </p:txBody>
      </p:sp>
    </p:spTree>
    <p:extLst>
      <p:ext uri="{BB962C8B-B14F-4D97-AF65-F5344CB8AC3E}">
        <p14:creationId xmlns:p14="http://schemas.microsoft.com/office/powerpoint/2010/main" val="38882931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0A47A2-A772-D268-5BCB-FDA8742D81B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EE69FC4-6B32-43BA-4AA8-2DFFD338CF64}"/>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三、资产损失税前扣除管理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D701FC0-9AB7-913F-341C-05C1B8656137}"/>
              </a:ext>
            </a:extLst>
          </p:cNvPr>
          <p:cNvSpPr txBox="1">
            <a:spLocks/>
          </p:cNvSpPr>
          <p:nvPr/>
        </p:nvSpPr>
        <p:spPr>
          <a:xfrm>
            <a:off x="612001" y="972002"/>
            <a:ext cx="7920012" cy="2788071"/>
          </a:xfrm>
          <a:prstGeom prst="rect">
            <a:avLst/>
          </a:prstGeom>
          <a:noFill/>
        </p:spPr>
        <p:txBody>
          <a:bodyPr wrap="square" lIns="0" tIns="0" rIns="0" bIns="0" rtlCol="0">
            <a:spAutoFit/>
          </a:bodyPr>
          <a:lstStyle/>
          <a:p>
            <a:pPr lvl="0" algn="just">
              <a:lnSpc>
                <a:spcPct val="120000"/>
              </a:lnSpc>
              <a:spcAft>
                <a:spcPts val="600"/>
              </a:spcAft>
            </a:pPr>
            <a:r>
              <a:rPr lang="en-US" altLang="zh-CN" sz="1600" kern="100" dirty="0">
                <a:solidFill>
                  <a:srgbClr val="000000"/>
                </a:solidFill>
                <a:latin typeface="+mn-ea"/>
                <a:cs typeface="Times New Roman" panose="02020603050405020304" pitchFamily="18" charset="0"/>
              </a:rPr>
              <a:t>1.</a:t>
            </a:r>
            <a:r>
              <a:rPr lang="zh-CN" altLang="en-US" sz="1600" kern="100" dirty="0">
                <a:solidFill>
                  <a:srgbClr val="000000"/>
                </a:solidFill>
                <a:latin typeface="+mn-ea"/>
                <a:cs typeface="Times New Roman" panose="02020603050405020304" pitchFamily="18" charset="0"/>
              </a:rPr>
              <a:t>准予在企业所得税税前扣除的资产损失，是指企业在实际处置、转让上述资产过程中发生的合理损失（以下简称实际资产损失），以及企业虽未实际处置、转让上述资产，但符合</a:t>
            </a:r>
            <a:r>
              <a:rPr lang="en-US" altLang="zh-CN" sz="1600" kern="100" dirty="0">
                <a:solidFill>
                  <a:srgbClr val="000000"/>
                </a:solidFill>
                <a:latin typeface="+mn-ea"/>
                <a:cs typeface="Times New Roman" panose="02020603050405020304" pitchFamily="18" charset="0"/>
              </a:rPr>
              <a:t>《</a:t>
            </a:r>
            <a:r>
              <a:rPr lang="zh-CN" altLang="en-US" sz="1600" kern="100" dirty="0">
                <a:solidFill>
                  <a:srgbClr val="000000"/>
                </a:solidFill>
                <a:latin typeface="+mn-ea"/>
                <a:cs typeface="Times New Roman" panose="02020603050405020304" pitchFamily="18" charset="0"/>
              </a:rPr>
              <a:t>财政部国家税务总局关于企业资产损失税前扣除政策的通知</a:t>
            </a:r>
            <a:r>
              <a:rPr lang="en-US" altLang="zh-CN" sz="1600" kern="100" dirty="0">
                <a:solidFill>
                  <a:srgbClr val="000000"/>
                </a:solidFill>
                <a:latin typeface="+mn-ea"/>
                <a:cs typeface="Times New Roman" panose="02020603050405020304" pitchFamily="18" charset="0"/>
              </a:rPr>
              <a:t>》</a:t>
            </a:r>
            <a:r>
              <a:rPr lang="zh-CN" altLang="en-US" sz="1600" kern="100" dirty="0">
                <a:solidFill>
                  <a:srgbClr val="000000"/>
                </a:solidFill>
                <a:latin typeface="+mn-ea"/>
                <a:cs typeface="Times New Roman" panose="02020603050405020304" pitchFamily="18" charset="0"/>
              </a:rPr>
              <a:t>（财税（</a:t>
            </a:r>
            <a:r>
              <a:rPr lang="en-US" altLang="zh-CN" sz="1600" kern="100" dirty="0">
                <a:solidFill>
                  <a:srgbClr val="000000"/>
                </a:solidFill>
                <a:latin typeface="+mn-ea"/>
                <a:cs typeface="Times New Roman" panose="02020603050405020304" pitchFamily="18" charset="0"/>
              </a:rPr>
              <a:t>2009</a:t>
            </a:r>
            <a:r>
              <a:rPr lang="zh-CN" altLang="en-US" sz="1600" kern="100" dirty="0">
                <a:solidFill>
                  <a:srgbClr val="000000"/>
                </a:solidFill>
                <a:latin typeface="+mn-ea"/>
                <a:cs typeface="Times New Roman" panose="02020603050405020304" pitchFamily="18" charset="0"/>
              </a:rPr>
              <a:t>）</a:t>
            </a:r>
            <a:r>
              <a:rPr lang="en-US" altLang="zh-CN" sz="1600" kern="100" dirty="0">
                <a:solidFill>
                  <a:srgbClr val="000000"/>
                </a:solidFill>
                <a:latin typeface="+mn-ea"/>
                <a:cs typeface="Times New Roman" panose="02020603050405020304" pitchFamily="18" charset="0"/>
              </a:rPr>
              <a:t>57</a:t>
            </a:r>
            <a:r>
              <a:rPr lang="zh-CN" altLang="en-US" sz="1600" kern="100" dirty="0">
                <a:solidFill>
                  <a:srgbClr val="000000"/>
                </a:solidFill>
                <a:latin typeface="+mn-ea"/>
                <a:cs typeface="Times New Roman" panose="02020603050405020304" pitchFamily="18" charset="0"/>
              </a:rPr>
              <a:t>号）和上述文件规定条件计算确认的损失（以下简称法定资产损失）。</a:t>
            </a:r>
          </a:p>
          <a:p>
            <a:pPr lvl="0" algn="just">
              <a:lnSpc>
                <a:spcPct val="120000"/>
              </a:lnSpc>
              <a:spcAft>
                <a:spcPts val="600"/>
              </a:spcAft>
            </a:pPr>
            <a:r>
              <a:rPr lang="en-US" altLang="zh-CN" sz="1600" kern="100" dirty="0">
                <a:solidFill>
                  <a:srgbClr val="000000"/>
                </a:solidFill>
                <a:latin typeface="+mn-ea"/>
                <a:cs typeface="Times New Roman" panose="02020603050405020304" pitchFamily="18" charset="0"/>
              </a:rPr>
              <a:t>2.</a:t>
            </a:r>
            <a:r>
              <a:rPr lang="zh-CN" altLang="en-US" sz="1600" kern="100" dirty="0">
                <a:solidFill>
                  <a:srgbClr val="000000"/>
                </a:solidFill>
                <a:latin typeface="+mn-ea"/>
                <a:cs typeface="Times New Roman" panose="02020603050405020304" pitchFamily="18" charset="0"/>
              </a:rPr>
              <a:t>企业实际资产损失，应当在其实际发生且会计上已作损失处理的年度申报扣除。企业向税务机关申报扣除资产损失，仅需填报企业所得税年度纳税申报表</a:t>
            </a:r>
            <a:r>
              <a:rPr lang="en-US" altLang="zh-CN" sz="1600" kern="100" dirty="0">
                <a:solidFill>
                  <a:srgbClr val="000000"/>
                </a:solidFill>
                <a:latin typeface="+mn-ea"/>
                <a:cs typeface="Times New Roman" panose="02020603050405020304" pitchFamily="18" charset="0"/>
              </a:rPr>
              <a:t>《</a:t>
            </a:r>
            <a:r>
              <a:rPr lang="zh-CN" altLang="en-US" sz="1600" kern="100" dirty="0">
                <a:solidFill>
                  <a:srgbClr val="000000"/>
                </a:solidFill>
                <a:latin typeface="+mn-ea"/>
                <a:cs typeface="Times New Roman" panose="02020603050405020304" pitchFamily="18" charset="0"/>
              </a:rPr>
              <a:t>资产损失税前扣除及纳税调整明细表</a:t>
            </a:r>
            <a:r>
              <a:rPr lang="en-US" altLang="zh-CN" sz="1600" kern="100" dirty="0">
                <a:solidFill>
                  <a:srgbClr val="000000"/>
                </a:solidFill>
                <a:latin typeface="+mn-ea"/>
                <a:cs typeface="Times New Roman" panose="02020603050405020304" pitchFamily="18" charset="0"/>
              </a:rPr>
              <a:t>》</a:t>
            </a:r>
            <a:r>
              <a:rPr lang="zh-CN" altLang="en-US" sz="1600" kern="100" dirty="0">
                <a:solidFill>
                  <a:srgbClr val="000000"/>
                </a:solidFill>
                <a:latin typeface="+mn-ea"/>
                <a:cs typeface="Times New Roman" panose="02020603050405020304" pitchFamily="18" charset="0"/>
              </a:rPr>
              <a:t>，不再报送资产损失相关资料，相关资料由企业留存备查。</a:t>
            </a:r>
          </a:p>
          <a:p>
            <a:pPr lvl="0" algn="just">
              <a:lnSpc>
                <a:spcPct val="120000"/>
              </a:lnSpc>
              <a:spcAft>
                <a:spcPts val="600"/>
              </a:spcAft>
            </a:pPr>
            <a:r>
              <a:rPr lang="en-US" altLang="zh-CN" sz="1600" kern="100" dirty="0">
                <a:solidFill>
                  <a:srgbClr val="000000"/>
                </a:solidFill>
                <a:latin typeface="+mn-ea"/>
                <a:cs typeface="Times New Roman" panose="02020603050405020304" pitchFamily="18" charset="0"/>
              </a:rPr>
              <a:t>3.</a:t>
            </a:r>
            <a:r>
              <a:rPr lang="zh-CN" altLang="en-US" sz="1600" kern="100" dirty="0">
                <a:solidFill>
                  <a:srgbClr val="000000"/>
                </a:solidFill>
                <a:latin typeface="+mn-ea"/>
                <a:cs typeface="Times New Roman" panose="02020603050405020304" pitchFamily="18" charset="0"/>
              </a:rPr>
              <a:t>企业发生的资产损失，应按规定的程序和要求向主管税务机关申报后方能在税前扣除。未经申报的损失，不得在税前扣除。</a:t>
            </a:r>
          </a:p>
        </p:txBody>
      </p:sp>
    </p:spTree>
    <p:extLst>
      <p:ext uri="{BB962C8B-B14F-4D97-AF65-F5344CB8AC3E}">
        <p14:creationId xmlns:p14="http://schemas.microsoft.com/office/powerpoint/2010/main" val="44966656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387566-F72D-BC27-C9F9-4169B3A1A9E5}"/>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FCACF22-FD1D-09CD-9724-F59149D781E4}"/>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三、资产损失税前扣除管理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B5AEA595-F2F7-2AE7-B4E0-4477CCEB57CF}"/>
              </a:ext>
            </a:extLst>
          </p:cNvPr>
          <p:cNvSpPr txBox="1">
            <a:spLocks/>
          </p:cNvSpPr>
          <p:nvPr/>
        </p:nvSpPr>
        <p:spPr>
          <a:xfrm>
            <a:off x="612001" y="972002"/>
            <a:ext cx="7920012" cy="2043252"/>
          </a:xfrm>
          <a:prstGeom prst="rect">
            <a:avLst/>
          </a:prstGeom>
          <a:noFill/>
        </p:spPr>
        <p:txBody>
          <a:bodyPr wrap="square" lIns="0" tIns="0" rIns="0" bIns="0" rtlCol="0">
            <a:spAutoFit/>
          </a:bodyPr>
          <a:lstStyle/>
          <a:p>
            <a:pPr lvl="0" algn="just">
              <a:lnSpc>
                <a:spcPct val="120000"/>
              </a:lnSpc>
              <a:spcAft>
                <a:spcPts val="600"/>
              </a:spcAft>
            </a:pPr>
            <a:r>
              <a:rPr lang="en-US" altLang="zh-CN" sz="1600" kern="100" dirty="0">
                <a:solidFill>
                  <a:srgbClr val="000000"/>
                </a:solidFill>
                <a:latin typeface="+mn-ea"/>
                <a:cs typeface="Times New Roman" panose="02020603050405020304" pitchFamily="18" charset="0"/>
              </a:rPr>
              <a:t>4.</a:t>
            </a:r>
            <a:r>
              <a:rPr lang="zh-CN" altLang="en-US" sz="1600" kern="100" dirty="0">
                <a:solidFill>
                  <a:srgbClr val="000000"/>
                </a:solidFill>
                <a:latin typeface="+mn-ea"/>
                <a:cs typeface="Times New Roman" panose="02020603050405020304" pitchFamily="18" charset="0"/>
              </a:rPr>
              <a:t>企业以前年度发生的资产损失未能在当年税前扣除的，可以按照上述文件的规定向税务机关说明并进行专项申报扣除。其中，属于实际资产损失的，准予追补至该项损失发生年度扣除，其追补确认期限一般不得超过</a:t>
            </a:r>
            <a:r>
              <a:rPr lang="en-US" altLang="zh-CN" sz="1600" kern="100" dirty="0">
                <a:solidFill>
                  <a:srgbClr val="000000"/>
                </a:solidFill>
                <a:latin typeface="+mn-ea"/>
                <a:cs typeface="Times New Roman" panose="02020603050405020304" pitchFamily="18" charset="0"/>
              </a:rPr>
              <a:t>5</a:t>
            </a:r>
            <a:r>
              <a:rPr lang="zh-CN" altLang="en-US" sz="1600" kern="100" dirty="0">
                <a:solidFill>
                  <a:srgbClr val="000000"/>
                </a:solidFill>
                <a:latin typeface="+mn-ea"/>
                <a:cs typeface="Times New Roman" panose="02020603050405020304" pitchFamily="18" charset="0"/>
              </a:rPr>
              <a:t>年，但因计划经济体制转轨过程中遗留的资产损失、企业重组上市过程中因权属不清出现争议而未能及时扣除的资产损失、因承担国家政策性任务而形成的资产损失以及因政策定性不明确而形成的资产损失等特殊原因形成的资产损失，其追补确认期限经国家税务总局批准后可适当延长。属于法定资产损失的，应在申报年度扣除。</a:t>
            </a:r>
          </a:p>
        </p:txBody>
      </p:sp>
    </p:spTree>
    <p:extLst>
      <p:ext uri="{BB962C8B-B14F-4D97-AF65-F5344CB8AC3E}">
        <p14:creationId xmlns:p14="http://schemas.microsoft.com/office/powerpoint/2010/main" val="142413596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237A2D-2217-B7CE-DB28-B4EDFE5E31C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0A77D56-2E02-AB42-9233-5093767AD0CC}"/>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三、资产损失税前扣除管理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3CD627DB-049E-45BD-A219-2AAB94A4568B}"/>
              </a:ext>
            </a:extLst>
          </p:cNvPr>
          <p:cNvSpPr txBox="1">
            <a:spLocks/>
          </p:cNvSpPr>
          <p:nvPr/>
        </p:nvSpPr>
        <p:spPr>
          <a:xfrm>
            <a:off x="612001" y="972002"/>
            <a:ext cx="7920012" cy="1529265"/>
          </a:xfrm>
          <a:prstGeom prst="rect">
            <a:avLst/>
          </a:prstGeom>
          <a:noFill/>
        </p:spPr>
        <p:txBody>
          <a:bodyPr wrap="square" lIns="0" tIns="0" rIns="0" bIns="0" rtlCol="0">
            <a:spAutoFit/>
          </a:bodyPr>
          <a:lstStyle/>
          <a:p>
            <a:pPr lvl="0" algn="just">
              <a:lnSpc>
                <a:spcPct val="120000"/>
              </a:lnSpc>
              <a:spcAft>
                <a:spcPts val="600"/>
              </a:spcAft>
            </a:pPr>
            <a:r>
              <a:rPr lang="zh-CN" altLang="en-US" sz="1600" kern="100" dirty="0">
                <a:solidFill>
                  <a:srgbClr val="000000"/>
                </a:solidFill>
                <a:latin typeface="+mn-ea"/>
                <a:cs typeface="Times New Roman" panose="02020603050405020304" pitchFamily="18" charset="0"/>
              </a:rPr>
              <a:t>企业因以前年度实际资产损失未在税前扣除而多缴的企业所得税税款，可在追补确认年度企业所得税应纳税款中予以抵扣，不足抵扣的，向以后年度递延抵扣。</a:t>
            </a:r>
          </a:p>
          <a:p>
            <a:pPr lvl="0" algn="just">
              <a:lnSpc>
                <a:spcPct val="120000"/>
              </a:lnSpc>
              <a:spcAft>
                <a:spcPts val="600"/>
              </a:spcAft>
            </a:pPr>
            <a:r>
              <a:rPr lang="zh-CN" altLang="en-US" sz="1600" kern="100" dirty="0">
                <a:solidFill>
                  <a:srgbClr val="000000"/>
                </a:solidFill>
                <a:latin typeface="+mn-ea"/>
                <a:cs typeface="Times New Roman" panose="02020603050405020304" pitchFamily="18" charset="0"/>
              </a:rPr>
              <a:t>企业实际资产损失发生年度扣除追补确认的损失后出现亏损的，应先调整资产损失发生年度的亏损额，再按弥补亏损的原则计算以后年度多缴的企业所得税税款，并按前款办法进行税务处理。</a:t>
            </a:r>
          </a:p>
        </p:txBody>
      </p:sp>
    </p:spTree>
    <p:extLst>
      <p:ext uri="{BB962C8B-B14F-4D97-AF65-F5344CB8AC3E}">
        <p14:creationId xmlns:p14="http://schemas.microsoft.com/office/powerpoint/2010/main" val="242860308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675AB2-55F1-2C56-027B-519F32981576}"/>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C9BE46D6-C191-01C8-B1E9-5E207A5BAFF9}"/>
              </a:ext>
            </a:extLst>
          </p:cNvPr>
          <p:cNvGrpSpPr/>
          <p:nvPr/>
        </p:nvGrpSpPr>
        <p:grpSpPr>
          <a:xfrm>
            <a:off x="1145002" y="1249593"/>
            <a:ext cx="1788430" cy="1788430"/>
            <a:chOff x="4240335" y="3008435"/>
            <a:chExt cx="3711332" cy="3711332"/>
          </a:xfrm>
        </p:grpSpPr>
        <p:sp>
          <p:nvSpPr>
            <p:cNvPr id="3" name="椭圆 2">
              <a:extLst>
                <a:ext uri="{FF2B5EF4-FFF2-40B4-BE49-F238E27FC236}">
                  <a16:creationId xmlns:a16="http://schemas.microsoft.com/office/drawing/2014/main" id="{FD77CEA1-B3D6-11D1-2C98-7F6CF209B644}"/>
                </a:ext>
              </a:extLst>
            </p:cNvPr>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a:extLst>
                <a:ext uri="{FF2B5EF4-FFF2-40B4-BE49-F238E27FC236}">
                  <a16:creationId xmlns:a16="http://schemas.microsoft.com/office/drawing/2014/main" id="{28E38029-928F-6E3C-670D-B4B29661061B}"/>
                </a:ext>
              </a:extLst>
            </p:cNvPr>
            <p:cNvGrpSpPr/>
            <p:nvPr/>
          </p:nvGrpSpPr>
          <p:grpSpPr>
            <a:xfrm>
              <a:off x="4710169" y="3478269"/>
              <a:ext cx="2771663" cy="2771663"/>
              <a:chOff x="2193191" y="1899415"/>
              <a:chExt cx="2421376" cy="2421376"/>
            </a:xfrm>
            <a:effectLst/>
          </p:grpSpPr>
          <p:sp>
            <p:nvSpPr>
              <p:cNvPr id="5" name="椭圆 4">
                <a:extLst>
                  <a:ext uri="{FF2B5EF4-FFF2-40B4-BE49-F238E27FC236}">
                    <a16:creationId xmlns:a16="http://schemas.microsoft.com/office/drawing/2014/main" id="{CD015F80-86A2-0837-BF27-08E67C2982FF}"/>
                  </a:ext>
                </a:extLst>
              </p:cNvPr>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a:extLst>
                  <a:ext uri="{FF2B5EF4-FFF2-40B4-BE49-F238E27FC236}">
                    <a16:creationId xmlns:a16="http://schemas.microsoft.com/office/drawing/2014/main" id="{51083EAD-DB26-BE02-3967-A3C540F92AE5}"/>
                  </a:ext>
                </a:extLst>
              </p:cNvPr>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a:extLst>
              <a:ext uri="{FF2B5EF4-FFF2-40B4-BE49-F238E27FC236}">
                <a16:creationId xmlns:a16="http://schemas.microsoft.com/office/drawing/2014/main" id="{5B5A488B-EF6C-5A30-7A00-7177449EBD0F}"/>
              </a:ext>
            </a:extLst>
          </p:cNvPr>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a:extLst>
              <a:ext uri="{FF2B5EF4-FFF2-40B4-BE49-F238E27FC236}">
                <a16:creationId xmlns:a16="http://schemas.microsoft.com/office/drawing/2014/main" id="{1E36A62D-9CC7-A659-C32E-B75D4C30AF2B}"/>
              </a:ext>
            </a:extLst>
          </p:cNvPr>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a:extLst>
              <a:ext uri="{FF2B5EF4-FFF2-40B4-BE49-F238E27FC236}">
                <a16:creationId xmlns:a16="http://schemas.microsoft.com/office/drawing/2014/main" id="{975E60AF-ED3B-ABDE-2CEF-E5E713AD0E17}"/>
              </a:ext>
            </a:extLst>
          </p:cNvPr>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05</a:t>
            </a:r>
            <a:endParaRPr lang="zh-CN" altLang="en-US" sz="7200" dirty="0">
              <a:solidFill>
                <a:srgbClr val="0070C0"/>
              </a:solidFill>
              <a:latin typeface="Impact" panose="020B0806030902050204" pitchFamily="34" charset="0"/>
            </a:endParaRPr>
          </a:p>
        </p:txBody>
      </p:sp>
      <p:sp>
        <p:nvSpPr>
          <p:cNvPr id="18" name="文本框 17">
            <a:extLst>
              <a:ext uri="{FF2B5EF4-FFF2-40B4-BE49-F238E27FC236}">
                <a16:creationId xmlns:a16="http://schemas.microsoft.com/office/drawing/2014/main" id="{4327BCB1-985D-586D-DED7-BC41E725ACF9}"/>
              </a:ext>
            </a:extLst>
          </p:cNvPr>
          <p:cNvSpPr txBox="1"/>
          <p:nvPr/>
        </p:nvSpPr>
        <p:spPr>
          <a:xfrm>
            <a:off x="2899391" y="2833300"/>
            <a:ext cx="2486156" cy="400110"/>
          </a:xfrm>
          <a:prstGeom prst="rect">
            <a:avLst/>
          </a:prstGeom>
          <a:noFill/>
        </p:spPr>
        <p:txBody>
          <a:bodyPr wrap="square" rtlCol="0">
            <a:spAutoFit/>
          </a:bodyPr>
          <a:lstStyle/>
          <a:p>
            <a:r>
              <a:rPr lang="zh-CN" altLang="en-US" sz="2000" b="1">
                <a:solidFill>
                  <a:schemeClr val="tx1">
                    <a:lumMod val="75000"/>
                    <a:lumOff val="25000"/>
                  </a:schemeClr>
                </a:solidFill>
                <a:latin typeface="ITC Avant Garde Std Bk" panose="020B0502020202020204" pitchFamily="34" charset="0"/>
              </a:rPr>
              <a:t>应纳税额的计算</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a:extLst>
              <a:ext uri="{FF2B5EF4-FFF2-40B4-BE49-F238E27FC236}">
                <a16:creationId xmlns:a16="http://schemas.microsoft.com/office/drawing/2014/main" id="{68DC948F-078F-E9D3-4903-318E88D66FCB}"/>
              </a:ext>
            </a:extLst>
          </p:cNvPr>
          <p:cNvGrpSpPr/>
          <p:nvPr/>
        </p:nvGrpSpPr>
        <p:grpSpPr>
          <a:xfrm>
            <a:off x="1808118" y="1956295"/>
            <a:ext cx="518562" cy="353252"/>
            <a:chOff x="4895160" y="4287159"/>
            <a:chExt cx="571418" cy="389258"/>
          </a:xfrm>
          <a:solidFill>
            <a:srgbClr val="0070C0"/>
          </a:solidFill>
        </p:grpSpPr>
        <p:sp>
          <p:nvSpPr>
            <p:cNvPr id="30" name="Freeform 327">
              <a:extLst>
                <a:ext uri="{FF2B5EF4-FFF2-40B4-BE49-F238E27FC236}">
                  <a16:creationId xmlns:a16="http://schemas.microsoft.com/office/drawing/2014/main" id="{158204CC-5534-ABFB-471A-7BA5CF8A7976}"/>
                </a:ext>
              </a:extLst>
            </p:cNvPr>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a:extLst>
                <a:ext uri="{FF2B5EF4-FFF2-40B4-BE49-F238E27FC236}">
                  <a16:creationId xmlns:a16="http://schemas.microsoft.com/office/drawing/2014/main" id="{9929615D-C64A-92B6-40E3-87EA26BE5E2B}"/>
                </a:ext>
              </a:extLst>
            </p:cNvPr>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a:extLst>
                <a:ext uri="{FF2B5EF4-FFF2-40B4-BE49-F238E27FC236}">
                  <a16:creationId xmlns:a16="http://schemas.microsoft.com/office/drawing/2014/main" id="{FDEA8DFC-8177-F312-6CD9-807A53DAC03F}"/>
                </a:ext>
              </a:extLst>
            </p:cNvPr>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a:extLst>
                <a:ext uri="{FF2B5EF4-FFF2-40B4-BE49-F238E27FC236}">
                  <a16:creationId xmlns:a16="http://schemas.microsoft.com/office/drawing/2014/main" id="{2EBA7C83-BDC2-ACCA-19B6-19E6D2A70898}"/>
                </a:ext>
              </a:extLst>
            </p:cNvPr>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a:extLst>
                <a:ext uri="{FF2B5EF4-FFF2-40B4-BE49-F238E27FC236}">
                  <a16:creationId xmlns:a16="http://schemas.microsoft.com/office/drawing/2014/main" id="{77C362B8-3CEB-54E0-9621-EA2DA5A624C6}"/>
                </a:ext>
              </a:extLst>
            </p:cNvPr>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a:extLst>
                <a:ext uri="{FF2B5EF4-FFF2-40B4-BE49-F238E27FC236}">
                  <a16:creationId xmlns:a16="http://schemas.microsoft.com/office/drawing/2014/main" id="{7EF3D96B-ACC4-C9A8-3115-6016C991287C}"/>
                </a:ext>
              </a:extLst>
            </p:cNvPr>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a:extLst>
                <a:ext uri="{FF2B5EF4-FFF2-40B4-BE49-F238E27FC236}">
                  <a16:creationId xmlns:a16="http://schemas.microsoft.com/office/drawing/2014/main" id="{0FCBA8C2-8AF3-6504-E9D4-46DF17E033C4}"/>
                </a:ext>
              </a:extLst>
            </p:cNvPr>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a:extLst>
                <a:ext uri="{FF2B5EF4-FFF2-40B4-BE49-F238E27FC236}">
                  <a16:creationId xmlns:a16="http://schemas.microsoft.com/office/drawing/2014/main" id="{3ADA19CF-AEC1-FF91-5FC5-C3CAC9FF3012}"/>
                </a:ext>
              </a:extLst>
            </p:cNvPr>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a:extLst>
                <a:ext uri="{FF2B5EF4-FFF2-40B4-BE49-F238E27FC236}">
                  <a16:creationId xmlns:a16="http://schemas.microsoft.com/office/drawing/2014/main" id="{622D7FED-DA29-F778-618B-70848AFF7A1F}"/>
                </a:ext>
              </a:extLst>
            </p:cNvPr>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3310867129"/>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A6E9BF-FDF1-19E2-9DBE-98ECA8CAB61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C72F169-C762-A541-0B35-1C54C9A78150}"/>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一、居民企业应纳税额的计算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91614DF5-2157-C752-13C8-8291401FCAB2}"/>
              </a:ext>
            </a:extLst>
          </p:cNvPr>
          <p:cNvSpPr txBox="1">
            <a:spLocks/>
          </p:cNvSpPr>
          <p:nvPr/>
        </p:nvSpPr>
        <p:spPr>
          <a:xfrm>
            <a:off x="612001" y="972002"/>
            <a:ext cx="7920012" cy="2646494"/>
          </a:xfrm>
          <a:prstGeom prst="rect">
            <a:avLst/>
          </a:prstGeom>
          <a:noFill/>
        </p:spPr>
        <p:txBody>
          <a:bodyPr wrap="square" lIns="0" tIns="0" rIns="0" bIns="0" rtlCol="0">
            <a:spAutoFit/>
          </a:bodyPr>
          <a:lstStyle/>
          <a:p>
            <a:pPr algn="just">
              <a:lnSpc>
                <a:spcPct val="120000"/>
              </a:lnSpc>
              <a:spcAft>
                <a:spcPts val="600"/>
              </a:spcAft>
            </a:pPr>
            <a:r>
              <a:rPr lang="zh-CN" altLang="zh-CN" sz="1600" kern="0" dirty="0">
                <a:solidFill>
                  <a:srgbClr val="333333"/>
                </a:solidFill>
                <a:latin typeface="+mn-ea"/>
                <a:cs typeface="宋体" panose="02010600030101010101" pitchFamily="2" charset="-122"/>
              </a:rPr>
              <a:t>居民企业应缴纳所得税额等于应纳税所得额乘以适用税率，减除依照税法关于税收优惠的规定减免和抵免的税额后的余额，基本计算公式为：</a:t>
            </a:r>
            <a:endParaRPr lang="zh-CN" altLang="zh-CN" sz="1600" kern="100" dirty="0">
              <a:latin typeface="+mn-ea"/>
              <a:cs typeface="Times New Roman" panose="02020603050405020304" pitchFamily="18" charset="0"/>
            </a:endParaRPr>
          </a:p>
          <a:p>
            <a:pPr>
              <a:lnSpc>
                <a:spcPct val="120000"/>
              </a:lnSpc>
              <a:spcAft>
                <a:spcPts val="600"/>
              </a:spcAft>
            </a:pPr>
            <a:r>
              <a:rPr lang="zh-CN" altLang="zh-CN" sz="1600" b="1" kern="0" dirty="0">
                <a:solidFill>
                  <a:srgbClr val="333333"/>
                </a:solidFill>
                <a:latin typeface="+mn-ea"/>
                <a:cs typeface="宋体" panose="02010600030101010101" pitchFamily="2" charset="-122"/>
              </a:rPr>
              <a:t>应纳税额</a:t>
            </a:r>
            <a:r>
              <a:rPr lang="en-US" altLang="zh-CN" sz="1600" b="1" kern="0" dirty="0">
                <a:solidFill>
                  <a:srgbClr val="333333"/>
                </a:solidFill>
                <a:latin typeface="+mn-ea"/>
                <a:cs typeface="宋体" panose="02010600030101010101" pitchFamily="2" charset="-122"/>
              </a:rPr>
              <a:t>=</a:t>
            </a:r>
            <a:r>
              <a:rPr lang="zh-CN" altLang="zh-CN" sz="1600" b="1" kern="0" dirty="0">
                <a:solidFill>
                  <a:srgbClr val="333333"/>
                </a:solidFill>
                <a:latin typeface="+mn-ea"/>
                <a:cs typeface="宋体" panose="02010600030101010101" pitchFamily="2" charset="-122"/>
              </a:rPr>
              <a:t>应纳税所得额×适用税率－减免税额－抵免税额</a:t>
            </a:r>
            <a:endParaRPr lang="en-US" altLang="zh-CN" sz="1600" b="1" kern="0" dirty="0">
              <a:solidFill>
                <a:srgbClr val="333333"/>
              </a:solidFill>
              <a:latin typeface="+mn-ea"/>
              <a:cs typeface="宋体" panose="02010600030101010101" pitchFamily="2" charset="-122"/>
            </a:endParaRPr>
          </a:p>
          <a:p>
            <a:pPr>
              <a:lnSpc>
                <a:spcPct val="120000"/>
              </a:lnSpc>
              <a:spcAft>
                <a:spcPts val="600"/>
              </a:spcAft>
            </a:pPr>
            <a:r>
              <a:rPr lang="zh-CN" altLang="en-US" sz="1600" b="1" kern="100" dirty="0">
                <a:latin typeface="+mn-ea"/>
                <a:cs typeface="Times New Roman" panose="02020603050405020304" pitchFamily="18" charset="0"/>
              </a:rPr>
              <a:t>（一）直接计算法</a:t>
            </a:r>
            <a:endParaRPr lang="en-US" altLang="zh-CN" sz="1600" b="1" kern="100" dirty="0">
              <a:latin typeface="+mn-ea"/>
              <a:cs typeface="Times New Roman" panose="02020603050405020304" pitchFamily="18" charset="0"/>
            </a:endParaRPr>
          </a:p>
          <a:p>
            <a:pPr>
              <a:lnSpc>
                <a:spcPct val="120000"/>
              </a:lnSpc>
              <a:spcAft>
                <a:spcPts val="600"/>
              </a:spcAft>
            </a:pPr>
            <a:r>
              <a:rPr lang="zh-CN" altLang="en-US" sz="1600" kern="100" dirty="0">
                <a:latin typeface="+mn-ea"/>
                <a:cs typeface="Times New Roman" panose="02020603050405020304" pitchFamily="18" charset="0"/>
              </a:rPr>
              <a:t>在直接计算法下，企业每一纳税年度的收入总额减除不征税收入、免税收入、各项扣除以及允许弥补的以前年度亏损后的余额为应纳税所得额。计算公式为：</a:t>
            </a:r>
          </a:p>
          <a:p>
            <a:pPr>
              <a:lnSpc>
                <a:spcPct val="120000"/>
              </a:lnSpc>
              <a:spcAft>
                <a:spcPts val="600"/>
              </a:spcAft>
            </a:pPr>
            <a:r>
              <a:rPr lang="zh-CN" altLang="en-US" sz="1600" b="1" kern="100" dirty="0">
                <a:latin typeface="+mn-ea"/>
                <a:cs typeface="Times New Roman" panose="02020603050405020304" pitchFamily="18" charset="0"/>
              </a:rPr>
              <a:t>应纳税所得额</a:t>
            </a:r>
            <a:r>
              <a:rPr lang="en-US" altLang="zh-CN" sz="1600" b="1" kern="100" dirty="0">
                <a:latin typeface="+mn-ea"/>
                <a:cs typeface="Times New Roman" panose="02020603050405020304" pitchFamily="18" charset="0"/>
              </a:rPr>
              <a:t>=</a:t>
            </a:r>
            <a:r>
              <a:rPr lang="zh-CN" altLang="en-US" sz="1600" b="1" kern="100" dirty="0">
                <a:latin typeface="+mn-ea"/>
                <a:cs typeface="Times New Roman" panose="02020603050405020304" pitchFamily="18" charset="0"/>
              </a:rPr>
              <a:t>收入总额－不征税收入－免税收入－各项扣除金额－允许弥补的以前年度亏损</a:t>
            </a:r>
          </a:p>
        </p:txBody>
      </p:sp>
    </p:spTree>
    <p:extLst>
      <p:ext uri="{BB962C8B-B14F-4D97-AF65-F5344CB8AC3E}">
        <p14:creationId xmlns:p14="http://schemas.microsoft.com/office/powerpoint/2010/main" val="317979571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D9CA7C-93FC-7CA2-7EEC-A4712C79187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1AFD3733-3682-A81E-748F-3F8205F0F2A2}"/>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一、居民企业应纳税额的计算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50AD900-2CCF-5ED7-F964-E9A43FA12D27}"/>
              </a:ext>
            </a:extLst>
          </p:cNvPr>
          <p:cNvSpPr txBox="1">
            <a:spLocks/>
          </p:cNvSpPr>
          <p:nvPr/>
        </p:nvSpPr>
        <p:spPr>
          <a:xfrm>
            <a:off x="612001" y="972002"/>
            <a:ext cx="7920012" cy="1606209"/>
          </a:xfrm>
          <a:prstGeom prst="rect">
            <a:avLst/>
          </a:prstGeom>
          <a:noFill/>
        </p:spPr>
        <p:txBody>
          <a:bodyPr wrap="square" lIns="0" tIns="0" rIns="0" bIns="0" rtlCol="0">
            <a:spAutoFit/>
          </a:bodyPr>
          <a:lstStyle/>
          <a:p>
            <a:pPr>
              <a:lnSpc>
                <a:spcPct val="120000"/>
              </a:lnSpc>
              <a:spcAft>
                <a:spcPts val="600"/>
              </a:spcAft>
            </a:pPr>
            <a:r>
              <a:rPr lang="zh-CN" altLang="en-US" sz="1600" b="1" kern="100" dirty="0">
                <a:latin typeface="+mn-ea"/>
                <a:cs typeface="Times New Roman" panose="02020603050405020304" pitchFamily="18" charset="0"/>
              </a:rPr>
              <a:t>（二）间接计算法</a:t>
            </a:r>
            <a:endParaRPr lang="en-US" altLang="zh-CN" sz="1600" b="1" kern="100" dirty="0">
              <a:latin typeface="+mn-ea"/>
              <a:cs typeface="Times New Roman" panose="02020603050405020304" pitchFamily="18" charset="0"/>
            </a:endParaRPr>
          </a:p>
          <a:p>
            <a:pPr>
              <a:lnSpc>
                <a:spcPct val="120000"/>
              </a:lnSpc>
              <a:spcAft>
                <a:spcPts val="600"/>
              </a:spcAft>
            </a:pPr>
            <a:r>
              <a:rPr lang="zh-CN" altLang="en-US" sz="1600" kern="100" dirty="0">
                <a:latin typeface="+mn-ea"/>
                <a:cs typeface="Times New Roman" panose="02020603050405020304" pitchFamily="18" charset="0"/>
              </a:rPr>
              <a:t>纳税调整项目金额包括两方面的内容：一是税法规定范围与会计规定不一致的应予以调整的金额；二是税法规定扣除标准与会计规定不一致的应予以调整的金额。</a:t>
            </a:r>
          </a:p>
          <a:p>
            <a:pPr>
              <a:lnSpc>
                <a:spcPct val="120000"/>
              </a:lnSpc>
              <a:spcAft>
                <a:spcPts val="600"/>
              </a:spcAft>
            </a:pPr>
            <a:r>
              <a:rPr lang="zh-CN" altLang="en-US" sz="1600" b="1" kern="100" dirty="0">
                <a:latin typeface="+mn-ea"/>
                <a:cs typeface="Times New Roman" panose="02020603050405020304" pitchFamily="18" charset="0"/>
              </a:rPr>
              <a:t>应纳税所得额</a:t>
            </a:r>
            <a:r>
              <a:rPr lang="en-US" altLang="zh-CN" sz="1600" b="1" kern="100" dirty="0">
                <a:latin typeface="+mn-ea"/>
                <a:cs typeface="Times New Roman" panose="02020603050405020304" pitchFamily="18" charset="0"/>
              </a:rPr>
              <a:t>=</a:t>
            </a:r>
            <a:r>
              <a:rPr lang="zh-CN" altLang="en-US" sz="1600" b="1" kern="100" dirty="0">
                <a:latin typeface="+mn-ea"/>
                <a:cs typeface="Times New Roman" panose="02020603050405020304" pitchFamily="18" charset="0"/>
              </a:rPr>
              <a:t>收入总额－不征税收入－免税收入－各项扣除金额－允许弥补的以前年度亏损</a:t>
            </a:r>
          </a:p>
        </p:txBody>
      </p:sp>
    </p:spTree>
    <p:extLst>
      <p:ext uri="{BB962C8B-B14F-4D97-AF65-F5344CB8AC3E}">
        <p14:creationId xmlns:p14="http://schemas.microsoft.com/office/powerpoint/2010/main" val="407219327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EF753A-5ABD-2D43-FF87-460DAA3015C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149D3D7-157F-6D15-42C1-CAF5974C9621}"/>
              </a:ext>
            </a:extLst>
          </p:cNvPr>
          <p:cNvSpPr txBox="1"/>
          <p:nvPr/>
        </p:nvSpPr>
        <p:spPr>
          <a:xfrm>
            <a:off x="1878806" y="335441"/>
            <a:ext cx="5098141"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二、居民企业核定征收应纳税额的计算</a:t>
            </a:r>
          </a:p>
        </p:txBody>
      </p:sp>
      <p:sp>
        <p:nvSpPr>
          <p:cNvPr id="43" name="TextBox 42">
            <a:extLst>
              <a:ext uri="{FF2B5EF4-FFF2-40B4-BE49-F238E27FC236}">
                <a16:creationId xmlns:a16="http://schemas.microsoft.com/office/drawing/2014/main" id="{2A0ADB7B-ADE6-03AE-5D35-C847CED170BB}"/>
              </a:ext>
            </a:extLst>
          </p:cNvPr>
          <p:cNvSpPr txBox="1">
            <a:spLocks/>
          </p:cNvSpPr>
          <p:nvPr/>
        </p:nvSpPr>
        <p:spPr>
          <a:xfrm>
            <a:off x="612001" y="972002"/>
            <a:ext cx="7920012" cy="3089564"/>
          </a:xfrm>
          <a:prstGeom prst="rect">
            <a:avLst/>
          </a:prstGeom>
          <a:noFill/>
        </p:spPr>
        <p:txBody>
          <a:bodyPr wrap="square" lIns="0" tIns="0" rIns="0" bIns="0" rtlCol="0">
            <a:spAutoFit/>
          </a:bodyPr>
          <a:lstStyle/>
          <a:p>
            <a:pPr algn="just">
              <a:lnSpc>
                <a:spcPct val="120000"/>
              </a:lnSpc>
              <a:spcAft>
                <a:spcPts val="600"/>
              </a:spcAft>
            </a:pPr>
            <a:r>
              <a:rPr lang="zh-CN" altLang="en-US" sz="1600" kern="100" dirty="0">
                <a:latin typeface="+mn-ea"/>
                <a:cs typeface="Times New Roman" panose="02020603050405020304" pitchFamily="18" charset="0"/>
              </a:rPr>
              <a:t>税务机关应根据纳税人具体情况，对核定征收企业所得税的纳税人，核定应税所得率或者核定应纳所得税额。</a:t>
            </a:r>
          </a:p>
          <a:p>
            <a:pPr algn="just">
              <a:lnSpc>
                <a:spcPct val="120000"/>
              </a:lnSpc>
              <a:spcAft>
                <a:spcPts val="600"/>
              </a:spcAft>
            </a:pPr>
            <a:r>
              <a:rPr lang="zh-CN" altLang="en-US" sz="1600" kern="100" dirty="0">
                <a:latin typeface="+mn-ea"/>
                <a:cs typeface="Times New Roman" panose="02020603050405020304" pitchFamily="18" charset="0"/>
              </a:rPr>
              <a:t>采用应税所得率方式核定征收企业所得税的，应纳所得税额计算公式为：</a:t>
            </a:r>
          </a:p>
          <a:p>
            <a:pPr algn="just">
              <a:lnSpc>
                <a:spcPct val="120000"/>
              </a:lnSpc>
              <a:spcAft>
                <a:spcPts val="600"/>
              </a:spcAft>
            </a:pPr>
            <a:r>
              <a:rPr lang="zh-CN" altLang="en-US" sz="1600" b="1" kern="100" dirty="0">
                <a:latin typeface="+mn-ea"/>
                <a:cs typeface="Times New Roman" panose="02020603050405020304" pitchFamily="18" charset="0"/>
              </a:rPr>
              <a:t>应纳所得税额</a:t>
            </a:r>
            <a:r>
              <a:rPr lang="en-US" altLang="zh-CN" sz="1600" b="1" kern="100" dirty="0">
                <a:latin typeface="+mn-ea"/>
                <a:cs typeface="Times New Roman" panose="02020603050405020304" pitchFamily="18" charset="0"/>
              </a:rPr>
              <a:t>=</a:t>
            </a:r>
            <a:r>
              <a:rPr lang="zh-CN" altLang="en-US" sz="1600" b="1" kern="100" dirty="0">
                <a:latin typeface="+mn-ea"/>
                <a:cs typeface="Times New Roman" panose="02020603050405020304" pitchFamily="18" charset="0"/>
              </a:rPr>
              <a:t>应纳税所得额</a:t>
            </a:r>
            <a:r>
              <a:rPr lang="en-US" altLang="zh-CN" sz="1600" b="1" kern="100" dirty="0">
                <a:latin typeface="+mn-ea"/>
                <a:cs typeface="Times New Roman" panose="02020603050405020304" pitchFamily="18" charset="0"/>
              </a:rPr>
              <a:t>×</a:t>
            </a:r>
            <a:r>
              <a:rPr lang="zh-CN" altLang="en-US" sz="1600" b="1" kern="100" dirty="0">
                <a:latin typeface="+mn-ea"/>
                <a:cs typeface="Times New Roman" panose="02020603050405020304" pitchFamily="18" charset="0"/>
              </a:rPr>
              <a:t>适用税率</a:t>
            </a:r>
          </a:p>
          <a:p>
            <a:pPr algn="just">
              <a:lnSpc>
                <a:spcPct val="120000"/>
              </a:lnSpc>
              <a:spcAft>
                <a:spcPts val="600"/>
              </a:spcAft>
            </a:pPr>
            <a:r>
              <a:rPr lang="zh-CN" altLang="en-US" sz="1600" b="1" kern="100" dirty="0">
                <a:latin typeface="+mn-ea"/>
                <a:cs typeface="Times New Roman" panose="02020603050405020304" pitchFamily="18" charset="0"/>
              </a:rPr>
              <a:t>应纳税所得额</a:t>
            </a:r>
            <a:r>
              <a:rPr lang="en-US" altLang="zh-CN" sz="1600" b="1" kern="100" dirty="0">
                <a:latin typeface="+mn-ea"/>
                <a:cs typeface="Times New Roman" panose="02020603050405020304" pitchFamily="18" charset="0"/>
              </a:rPr>
              <a:t>=</a:t>
            </a:r>
            <a:r>
              <a:rPr lang="zh-CN" altLang="en-US" sz="1600" b="1" kern="100" dirty="0">
                <a:latin typeface="+mn-ea"/>
                <a:cs typeface="Times New Roman" panose="02020603050405020304" pitchFamily="18" charset="0"/>
              </a:rPr>
              <a:t>应税收入额</a:t>
            </a:r>
            <a:r>
              <a:rPr lang="en-US" altLang="zh-CN" sz="1600" b="1" kern="100" dirty="0">
                <a:latin typeface="+mn-ea"/>
                <a:cs typeface="Times New Roman" panose="02020603050405020304" pitchFamily="18" charset="0"/>
              </a:rPr>
              <a:t>×</a:t>
            </a:r>
            <a:r>
              <a:rPr lang="zh-CN" altLang="en-US" sz="1600" b="1" kern="100" dirty="0">
                <a:latin typeface="+mn-ea"/>
                <a:cs typeface="Times New Roman" panose="02020603050405020304" pitchFamily="18" charset="0"/>
              </a:rPr>
              <a:t>应税所得率</a:t>
            </a:r>
          </a:p>
          <a:p>
            <a:pPr algn="just">
              <a:lnSpc>
                <a:spcPct val="120000"/>
              </a:lnSpc>
              <a:spcAft>
                <a:spcPts val="600"/>
              </a:spcAft>
            </a:pPr>
            <a:r>
              <a:rPr lang="zh-CN" altLang="en-US" sz="1600" b="1" kern="100" dirty="0">
                <a:latin typeface="+mn-ea"/>
                <a:cs typeface="Times New Roman" panose="02020603050405020304" pitchFamily="18" charset="0"/>
              </a:rPr>
              <a:t>或：应纳税所得额</a:t>
            </a:r>
            <a:r>
              <a:rPr lang="en-US" altLang="zh-CN" sz="1600" b="1" kern="100" dirty="0">
                <a:latin typeface="+mn-ea"/>
                <a:cs typeface="Times New Roman" panose="02020603050405020304" pitchFamily="18" charset="0"/>
              </a:rPr>
              <a:t>=</a:t>
            </a:r>
            <a:r>
              <a:rPr lang="zh-CN" altLang="en-US" sz="1600" b="1" kern="100" dirty="0">
                <a:latin typeface="+mn-ea"/>
                <a:cs typeface="Times New Roman" panose="02020603050405020304" pitchFamily="18" charset="0"/>
              </a:rPr>
              <a:t>成本（费用）支出额</a:t>
            </a:r>
            <a:r>
              <a:rPr lang="en-US" altLang="zh-CN" sz="1600" b="1" kern="100" dirty="0">
                <a:latin typeface="+mn-ea"/>
                <a:cs typeface="Times New Roman" panose="02020603050405020304" pitchFamily="18" charset="0"/>
              </a:rPr>
              <a:t>÷</a:t>
            </a:r>
            <a:r>
              <a:rPr lang="zh-CN" altLang="en-US" sz="1600" b="1" kern="100" dirty="0">
                <a:latin typeface="+mn-ea"/>
                <a:cs typeface="Times New Roman" panose="02020603050405020304" pitchFamily="18" charset="0"/>
              </a:rPr>
              <a:t>（</a:t>
            </a:r>
            <a:r>
              <a:rPr lang="en-US" altLang="zh-CN" sz="1600" b="1" kern="100" dirty="0">
                <a:latin typeface="+mn-ea"/>
                <a:cs typeface="Times New Roman" panose="02020603050405020304" pitchFamily="18" charset="0"/>
              </a:rPr>
              <a:t>1</a:t>
            </a:r>
            <a:r>
              <a:rPr lang="zh-CN" altLang="en-US" sz="1600" b="1" kern="100" dirty="0">
                <a:latin typeface="+mn-ea"/>
                <a:cs typeface="Times New Roman" panose="02020603050405020304" pitchFamily="18" charset="0"/>
              </a:rPr>
              <a:t>－应税所得率）</a:t>
            </a:r>
            <a:r>
              <a:rPr lang="en-US" altLang="zh-CN" sz="1600" b="1" kern="100" dirty="0">
                <a:latin typeface="+mn-ea"/>
                <a:cs typeface="Times New Roman" panose="02020603050405020304" pitchFamily="18" charset="0"/>
              </a:rPr>
              <a:t>×</a:t>
            </a:r>
            <a:r>
              <a:rPr lang="zh-CN" altLang="en-US" sz="1600" b="1" kern="100" dirty="0">
                <a:latin typeface="+mn-ea"/>
                <a:cs typeface="Times New Roman" panose="02020603050405020304" pitchFamily="18" charset="0"/>
              </a:rPr>
              <a:t>应税所得率</a:t>
            </a:r>
          </a:p>
          <a:p>
            <a:pPr algn="just">
              <a:lnSpc>
                <a:spcPct val="120000"/>
              </a:lnSpc>
              <a:spcAft>
                <a:spcPts val="600"/>
              </a:spcAft>
            </a:pPr>
            <a:r>
              <a:rPr lang="zh-CN" altLang="en-US" sz="1600" kern="100" dirty="0">
                <a:latin typeface="+mn-ea"/>
                <a:cs typeface="Times New Roman" panose="02020603050405020304" pitchFamily="18" charset="0"/>
              </a:rPr>
              <a:t>实行应税所得率方式核定征收企业所得税的纳税人，经营多业的，无论其经营项目是否单独核算，均由税务机关根据其主营项目确定适用的应税所得率。</a:t>
            </a:r>
          </a:p>
          <a:p>
            <a:pPr algn="just">
              <a:lnSpc>
                <a:spcPct val="120000"/>
              </a:lnSpc>
              <a:spcAft>
                <a:spcPts val="600"/>
              </a:spcAft>
            </a:pPr>
            <a:endParaRPr lang="zh-CN" altLang="zh-CN" sz="1600" dirty="0"/>
          </a:p>
        </p:txBody>
      </p:sp>
    </p:spTree>
    <p:extLst>
      <p:ext uri="{BB962C8B-B14F-4D97-AF65-F5344CB8AC3E}">
        <p14:creationId xmlns:p14="http://schemas.microsoft.com/office/powerpoint/2010/main" val="127966125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37F9C8-81A6-DDAD-5F15-CDDA0CB105D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2C2F8E7-FCB0-8D72-C499-72E0858055D8}"/>
              </a:ext>
            </a:extLst>
          </p:cNvPr>
          <p:cNvSpPr txBox="1"/>
          <p:nvPr/>
        </p:nvSpPr>
        <p:spPr>
          <a:xfrm>
            <a:off x="2593181" y="299722"/>
            <a:ext cx="3733685"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三、非居民企业应纳税额的计算</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C6F870B-2237-D2F5-2777-4203BA7C423C}"/>
              </a:ext>
            </a:extLst>
          </p:cNvPr>
          <p:cNvSpPr txBox="1">
            <a:spLocks/>
          </p:cNvSpPr>
          <p:nvPr/>
        </p:nvSpPr>
        <p:spPr>
          <a:xfrm>
            <a:off x="612001" y="972002"/>
            <a:ext cx="7920012" cy="3089564"/>
          </a:xfrm>
          <a:prstGeom prst="rect">
            <a:avLst/>
          </a:prstGeom>
          <a:noFill/>
        </p:spPr>
        <p:txBody>
          <a:bodyPr wrap="square" lIns="0" tIns="0" rIns="0" bIns="0" rtlCol="0">
            <a:spAutoFit/>
          </a:bodyPr>
          <a:lstStyle/>
          <a:p>
            <a:pPr algn="just">
              <a:lnSpc>
                <a:spcPct val="120000"/>
              </a:lnSpc>
              <a:spcAft>
                <a:spcPts val="600"/>
              </a:spcAft>
            </a:pPr>
            <a:r>
              <a:rPr lang="zh-CN" altLang="en-US" sz="1600" kern="100" dirty="0">
                <a:latin typeface="+mn-ea"/>
                <a:cs typeface="Times New Roman" panose="02020603050405020304" pitchFamily="18" charset="0"/>
              </a:rPr>
              <a:t>对于在中国境内未设立机构、场所的，或者虽设立机构、场所但取得的所得与其所设机构、场所没有实际联系的非居民企业的所得，按照下列方法计算应纳税所得额：</a:t>
            </a:r>
          </a:p>
          <a:p>
            <a:pPr algn="just">
              <a:lnSpc>
                <a:spcPct val="120000"/>
              </a:lnSpc>
              <a:spcAft>
                <a:spcPts val="600"/>
              </a:spcAft>
            </a:pP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股息、红利等权益性投资收益和利息、租金、特许权使用费所得，以收入全额为应纳税所得额。</a:t>
            </a:r>
          </a:p>
          <a:p>
            <a:pPr algn="just">
              <a:lnSpc>
                <a:spcPct val="120000"/>
              </a:lnSpc>
              <a:spcAft>
                <a:spcPts val="600"/>
              </a:spcAft>
            </a:pP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转让财产所得，以收入全额减除财产净值后的余额为应纳税所得额。</a:t>
            </a:r>
          </a:p>
          <a:p>
            <a:pPr algn="just">
              <a:lnSpc>
                <a:spcPct val="120000"/>
              </a:lnSpc>
              <a:spcAft>
                <a:spcPts val="600"/>
              </a:spcAft>
            </a:pP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其他所得，参照第</a:t>
            </a: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a:t>
            </a: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项规定的方法计算应纳税所得额。</a:t>
            </a:r>
          </a:p>
          <a:p>
            <a:pPr algn="just">
              <a:lnSpc>
                <a:spcPct val="120000"/>
              </a:lnSpc>
              <a:spcAft>
                <a:spcPts val="600"/>
              </a:spcAft>
            </a:pPr>
            <a:r>
              <a:rPr lang="en-US" altLang="zh-CN" sz="1600" kern="100" dirty="0">
                <a:latin typeface="+mn-ea"/>
                <a:cs typeface="Times New Roman" panose="02020603050405020304" pitchFamily="18" charset="0"/>
              </a:rPr>
              <a:t>4.</a:t>
            </a:r>
            <a:r>
              <a:rPr lang="zh-CN" altLang="en-US" sz="1600" kern="100" dirty="0">
                <a:latin typeface="+mn-ea"/>
                <a:cs typeface="Times New Roman" panose="02020603050405020304" pitchFamily="18" charset="0"/>
              </a:rPr>
              <a:t>扣缴企业所得税应纳税额的计算。</a:t>
            </a:r>
          </a:p>
          <a:p>
            <a:pPr algn="just">
              <a:lnSpc>
                <a:spcPct val="120000"/>
              </a:lnSpc>
              <a:spcAft>
                <a:spcPts val="600"/>
              </a:spcAft>
            </a:pPr>
            <a:r>
              <a:rPr lang="zh-CN" altLang="en-US" sz="1600" kern="100" dirty="0">
                <a:latin typeface="+mn-ea"/>
                <a:cs typeface="Times New Roman" panose="02020603050405020304" pitchFamily="18" charset="0"/>
              </a:rPr>
              <a:t>扣缴企业所得税应纳税额</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应纳税所得额</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实际征收率</a:t>
            </a:r>
          </a:p>
          <a:p>
            <a:pPr algn="just">
              <a:lnSpc>
                <a:spcPct val="120000"/>
              </a:lnSpc>
              <a:spcAft>
                <a:spcPts val="600"/>
              </a:spcAft>
            </a:pPr>
            <a:endParaRPr lang="zh-CN" altLang="zh-CN" sz="1600" dirty="0"/>
          </a:p>
        </p:txBody>
      </p:sp>
    </p:spTree>
    <p:extLst>
      <p:ext uri="{BB962C8B-B14F-4D97-AF65-F5344CB8AC3E}">
        <p14:creationId xmlns:p14="http://schemas.microsoft.com/office/powerpoint/2010/main" val="147172673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0" y="-261258"/>
            <a:ext cx="2039217" cy="5562887"/>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01</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0" y="2833300"/>
            <a:ext cx="3985503"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纳税义务人、征税对象及税率</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5" name="组合 24"/>
          <p:cNvGrpSpPr/>
          <p:nvPr/>
        </p:nvGrpSpPr>
        <p:grpSpPr>
          <a:xfrm>
            <a:off x="1787045" y="1867537"/>
            <a:ext cx="527203" cy="530769"/>
            <a:chOff x="5042691" y="2273920"/>
            <a:chExt cx="702937" cy="707692"/>
          </a:xfrm>
          <a:solidFill>
            <a:srgbClr val="0070C0"/>
          </a:solidFill>
        </p:grpSpPr>
        <p:sp>
          <p:nvSpPr>
            <p:cNvPr id="26"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02219D-4FD7-C33D-2ADE-A36A37FB0A3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3B139FB-C8D6-6891-F5AD-338D0FB81338}"/>
              </a:ext>
            </a:extLst>
          </p:cNvPr>
          <p:cNvSpPr txBox="1"/>
          <p:nvPr/>
        </p:nvSpPr>
        <p:spPr>
          <a:xfrm>
            <a:off x="2458699" y="299722"/>
            <a:ext cx="4226603"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四、非居民企业所得税核定征收办法</a:t>
            </a:r>
          </a:p>
        </p:txBody>
      </p:sp>
      <p:sp>
        <p:nvSpPr>
          <p:cNvPr id="43" name="TextBox 42">
            <a:extLst>
              <a:ext uri="{FF2B5EF4-FFF2-40B4-BE49-F238E27FC236}">
                <a16:creationId xmlns:a16="http://schemas.microsoft.com/office/drawing/2014/main" id="{E292DE4B-6BD5-17B3-8A35-8C44C5A4F43A}"/>
              </a:ext>
            </a:extLst>
          </p:cNvPr>
          <p:cNvSpPr txBox="1">
            <a:spLocks/>
          </p:cNvSpPr>
          <p:nvPr/>
        </p:nvSpPr>
        <p:spPr>
          <a:xfrm>
            <a:off x="612001" y="972002"/>
            <a:ext cx="7920012" cy="3308085"/>
          </a:xfrm>
          <a:prstGeom prst="rect">
            <a:avLst/>
          </a:prstGeom>
          <a:noFill/>
        </p:spPr>
        <p:txBody>
          <a:bodyPr wrap="square" lIns="0" tIns="0" rIns="0" bIns="0" rtlCol="0">
            <a:spAutoFit/>
          </a:bodyPr>
          <a:lstStyle/>
          <a:p>
            <a:pPr algn="just">
              <a:lnSpc>
                <a:spcPct val="120000"/>
              </a:lnSpc>
              <a:spcAft>
                <a:spcPts val="600"/>
              </a:spcAft>
            </a:pPr>
            <a:r>
              <a:rPr lang="zh-CN" altLang="en-US" sz="1600" kern="100" dirty="0">
                <a:latin typeface="+mn-ea"/>
                <a:cs typeface="Times New Roman" panose="02020603050405020304" pitchFamily="18" charset="0"/>
              </a:rPr>
              <a:t>非居民企业因会计账簿不健全，资料残缺难以查账，或者其他原因不能准确计算并据实申报其应纳税所得额的，税务机关有权采取以下方法核定其应纳税所得额。</a:t>
            </a:r>
          </a:p>
          <a:p>
            <a:pPr algn="just">
              <a:lnSpc>
                <a:spcPct val="120000"/>
              </a:lnSpc>
              <a:spcAft>
                <a:spcPts val="600"/>
              </a:spcAft>
            </a:pP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按收入总额核定应纳税所得额：适用于能够正确核算收入或通过合理方法推定收入总额，但不能正确核算成本费用的非居民企业。其计算公式为：</a:t>
            </a:r>
          </a:p>
          <a:p>
            <a:pPr algn="just">
              <a:lnSpc>
                <a:spcPct val="120000"/>
              </a:lnSpc>
              <a:spcAft>
                <a:spcPts val="600"/>
              </a:spcAft>
            </a:pPr>
            <a:r>
              <a:rPr lang="zh-CN" altLang="en-US" sz="1600" kern="100" dirty="0">
                <a:latin typeface="+mn-ea"/>
                <a:cs typeface="Times New Roman" panose="02020603050405020304" pitchFamily="18" charset="0"/>
              </a:rPr>
              <a:t>应纳税所得额</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收入总额</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经税务机关核定的利润率</a:t>
            </a:r>
          </a:p>
          <a:p>
            <a:pPr algn="just">
              <a:lnSpc>
                <a:spcPct val="120000"/>
              </a:lnSpc>
              <a:spcAft>
                <a:spcPts val="600"/>
              </a:spcAft>
            </a:pP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按成本费用核定应纳税所得额：适用于能够正确核算成本费用，但不能正确核算收入总额的非居民企业。其计算公式为：</a:t>
            </a:r>
          </a:p>
          <a:p>
            <a:pPr algn="just">
              <a:lnSpc>
                <a:spcPct val="120000"/>
              </a:lnSpc>
              <a:spcAft>
                <a:spcPts val="600"/>
              </a:spcAft>
            </a:pPr>
            <a:r>
              <a:rPr lang="zh-CN" altLang="en-US" sz="1600" kern="100" dirty="0">
                <a:latin typeface="+mn-ea"/>
                <a:cs typeface="Times New Roman" panose="02020603050405020304" pitchFamily="18" charset="0"/>
              </a:rPr>
              <a:t>应纳税所得额</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成本费用总额</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a:t>
            </a: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－经税务机关核定的利润率）</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经税务机关核定的利润率</a:t>
            </a:r>
          </a:p>
          <a:p>
            <a:pPr algn="just">
              <a:lnSpc>
                <a:spcPct val="120000"/>
              </a:lnSpc>
              <a:spcAft>
                <a:spcPts val="600"/>
              </a:spcAft>
            </a:pPr>
            <a:endParaRPr lang="zh-CN" altLang="zh-CN" sz="1600" dirty="0"/>
          </a:p>
        </p:txBody>
      </p:sp>
    </p:spTree>
    <p:extLst>
      <p:ext uri="{BB962C8B-B14F-4D97-AF65-F5344CB8AC3E}">
        <p14:creationId xmlns:p14="http://schemas.microsoft.com/office/powerpoint/2010/main" val="108268707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D62815-8E73-C4B5-256C-43D8851425B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4650FFE4-EC19-4FEF-93F2-4A61984A4BF0}"/>
              </a:ext>
            </a:extLst>
          </p:cNvPr>
          <p:cNvSpPr txBox="1"/>
          <p:nvPr/>
        </p:nvSpPr>
        <p:spPr>
          <a:xfrm>
            <a:off x="2430124" y="299722"/>
            <a:ext cx="4283753"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四、非居民企业所得税核定征收办法</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A95C902C-36F3-CD3B-271F-D3932176E036}"/>
              </a:ext>
            </a:extLst>
          </p:cNvPr>
          <p:cNvSpPr txBox="1">
            <a:spLocks/>
          </p:cNvSpPr>
          <p:nvPr/>
        </p:nvSpPr>
        <p:spPr>
          <a:xfrm>
            <a:off x="612001" y="972002"/>
            <a:ext cx="7920012" cy="3757439"/>
          </a:xfrm>
          <a:prstGeom prst="rect">
            <a:avLst/>
          </a:prstGeom>
          <a:noFill/>
        </p:spPr>
        <p:txBody>
          <a:bodyPr wrap="square" lIns="0" tIns="0" rIns="0" bIns="0" rtlCol="0">
            <a:spAutoFit/>
          </a:bodyPr>
          <a:lstStyle/>
          <a:p>
            <a:pPr algn="just">
              <a:lnSpc>
                <a:spcPct val="120000"/>
              </a:lnSpc>
              <a:spcAft>
                <a:spcPts val="600"/>
              </a:spcAft>
            </a:pP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按经费支出换算收入核定应纳税所得额：适用于能够正确核算经费支出总额，但不能正确核算收入总额和成本费用的非居民企业。其计算公式为：</a:t>
            </a:r>
          </a:p>
          <a:p>
            <a:pPr algn="just">
              <a:lnSpc>
                <a:spcPct val="120000"/>
              </a:lnSpc>
              <a:spcAft>
                <a:spcPts val="600"/>
              </a:spcAft>
            </a:pPr>
            <a:r>
              <a:rPr lang="zh-CN" altLang="en-US" sz="1600" b="1" kern="100" dirty="0">
                <a:latin typeface="+mn-ea"/>
                <a:cs typeface="Times New Roman" panose="02020603050405020304" pitchFamily="18" charset="0"/>
              </a:rPr>
              <a:t>应纳税所得额</a:t>
            </a:r>
            <a:r>
              <a:rPr lang="en-US" altLang="zh-CN" sz="1600" b="1" kern="100" dirty="0">
                <a:latin typeface="+mn-ea"/>
                <a:cs typeface="Times New Roman" panose="02020603050405020304" pitchFamily="18" charset="0"/>
              </a:rPr>
              <a:t>=</a:t>
            </a:r>
            <a:r>
              <a:rPr lang="zh-CN" altLang="en-US" sz="1600" b="1" kern="100" dirty="0">
                <a:latin typeface="+mn-ea"/>
                <a:cs typeface="Times New Roman" panose="02020603050405020304" pitchFamily="18" charset="0"/>
              </a:rPr>
              <a:t>经费支出总额</a:t>
            </a:r>
            <a:r>
              <a:rPr lang="en-US" altLang="zh-CN" sz="1600" b="1" kern="100" dirty="0">
                <a:latin typeface="+mn-ea"/>
                <a:cs typeface="Times New Roman" panose="02020603050405020304" pitchFamily="18" charset="0"/>
              </a:rPr>
              <a:t>÷</a:t>
            </a:r>
            <a:r>
              <a:rPr lang="zh-CN" altLang="en-US" sz="1600" b="1" kern="100" dirty="0">
                <a:latin typeface="+mn-ea"/>
                <a:cs typeface="Times New Roman" panose="02020603050405020304" pitchFamily="18" charset="0"/>
              </a:rPr>
              <a:t>（</a:t>
            </a:r>
            <a:r>
              <a:rPr lang="en-US" altLang="zh-CN" sz="1600" b="1" kern="100" dirty="0">
                <a:latin typeface="+mn-ea"/>
                <a:cs typeface="Times New Roman" panose="02020603050405020304" pitchFamily="18" charset="0"/>
              </a:rPr>
              <a:t>1</a:t>
            </a:r>
            <a:r>
              <a:rPr lang="zh-CN" altLang="en-US" sz="1600" b="1" kern="100" dirty="0">
                <a:latin typeface="+mn-ea"/>
                <a:cs typeface="Times New Roman" panose="02020603050405020304" pitchFamily="18" charset="0"/>
              </a:rPr>
              <a:t>－经税务机关核定的利润率）</a:t>
            </a:r>
            <a:r>
              <a:rPr lang="en-US" altLang="zh-CN" sz="1600" b="1" kern="100" dirty="0">
                <a:latin typeface="+mn-ea"/>
                <a:cs typeface="Times New Roman" panose="02020603050405020304" pitchFamily="18" charset="0"/>
              </a:rPr>
              <a:t>×</a:t>
            </a:r>
            <a:r>
              <a:rPr lang="zh-CN" altLang="en-US" sz="1600" b="1" kern="100" dirty="0">
                <a:latin typeface="+mn-ea"/>
                <a:cs typeface="Times New Roman" panose="02020603050405020304" pitchFamily="18" charset="0"/>
              </a:rPr>
              <a:t>经税务机关核定的利润率</a:t>
            </a:r>
          </a:p>
          <a:p>
            <a:pPr algn="just">
              <a:lnSpc>
                <a:spcPct val="120000"/>
              </a:lnSpc>
              <a:spcAft>
                <a:spcPts val="600"/>
              </a:spcAft>
            </a:pPr>
            <a:r>
              <a:rPr lang="en-US" altLang="zh-CN" sz="1600" kern="100" dirty="0">
                <a:latin typeface="+mn-ea"/>
                <a:cs typeface="Times New Roman" panose="02020603050405020304" pitchFamily="18" charset="0"/>
              </a:rPr>
              <a:t>4.</a:t>
            </a:r>
            <a:r>
              <a:rPr lang="zh-CN" altLang="en-US" sz="1600" kern="100" dirty="0">
                <a:latin typeface="+mn-ea"/>
                <a:cs typeface="Times New Roman" panose="02020603050405020304" pitchFamily="18" charset="0"/>
              </a:rPr>
              <a:t>税务机关可按照以下标准确定非居民企业的利润率：</a:t>
            </a:r>
          </a:p>
          <a:p>
            <a:pPr algn="just">
              <a:lnSpc>
                <a:spcPct val="120000"/>
              </a:lnSpc>
              <a:spcAft>
                <a:spcPts val="600"/>
              </a:spcAft>
            </a:pPr>
            <a:r>
              <a:rPr lang="zh-CN" altLang="en-US" sz="1600" kern="100" dirty="0">
                <a:latin typeface="+mn-ea"/>
                <a:cs typeface="Times New Roman" panose="02020603050405020304" pitchFamily="18" charset="0"/>
              </a:rPr>
              <a:t>（</a:t>
            </a: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）从事承包工程作业、设计和咨询劳务的，利润率为</a:t>
            </a:r>
            <a:r>
              <a:rPr lang="en-US" altLang="zh-CN" sz="1600" kern="100" dirty="0">
                <a:latin typeface="+mn-ea"/>
                <a:cs typeface="Times New Roman" panose="02020603050405020304" pitchFamily="18" charset="0"/>
              </a:rPr>
              <a:t>15%~30%</a:t>
            </a:r>
            <a:r>
              <a:rPr lang="zh-CN" altLang="en-US" sz="1600" kern="100" dirty="0">
                <a:latin typeface="+mn-ea"/>
                <a:cs typeface="Times New Roman" panose="02020603050405020304" pitchFamily="18" charset="0"/>
              </a:rPr>
              <a:t>。</a:t>
            </a:r>
          </a:p>
          <a:p>
            <a:pPr algn="just">
              <a:lnSpc>
                <a:spcPct val="120000"/>
              </a:lnSpc>
              <a:spcAft>
                <a:spcPts val="600"/>
              </a:spcAft>
            </a:pPr>
            <a:r>
              <a:rPr lang="zh-CN" altLang="en-US" sz="1600" kern="100" dirty="0">
                <a:latin typeface="+mn-ea"/>
                <a:cs typeface="Times New Roman" panose="02020603050405020304" pitchFamily="18" charset="0"/>
              </a:rPr>
              <a:t>（</a:t>
            </a: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）从事管理服务的，利润率为</a:t>
            </a:r>
            <a:r>
              <a:rPr lang="en-US" altLang="zh-CN" sz="1600" kern="100" dirty="0">
                <a:latin typeface="+mn-ea"/>
                <a:cs typeface="Times New Roman" panose="02020603050405020304" pitchFamily="18" charset="0"/>
              </a:rPr>
              <a:t>30%~50%</a:t>
            </a:r>
            <a:r>
              <a:rPr lang="zh-CN" altLang="en-US" sz="1600" kern="100" dirty="0">
                <a:latin typeface="+mn-ea"/>
                <a:cs typeface="Times New Roman" panose="02020603050405020304" pitchFamily="18" charset="0"/>
              </a:rPr>
              <a:t>。</a:t>
            </a:r>
          </a:p>
          <a:p>
            <a:pPr algn="just">
              <a:lnSpc>
                <a:spcPct val="120000"/>
              </a:lnSpc>
              <a:spcAft>
                <a:spcPts val="600"/>
              </a:spcAft>
            </a:pPr>
            <a:r>
              <a:rPr lang="zh-CN" altLang="en-US" sz="1600" kern="100" dirty="0">
                <a:latin typeface="+mn-ea"/>
                <a:cs typeface="Times New Roman" panose="02020603050405020304" pitchFamily="18" charset="0"/>
              </a:rPr>
              <a:t>（</a:t>
            </a: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）从事其他劳务或劳务以外经营活动的，利润率不低于</a:t>
            </a:r>
            <a:r>
              <a:rPr lang="en-US" altLang="zh-CN" sz="1600" kern="100" dirty="0">
                <a:latin typeface="+mn-ea"/>
                <a:cs typeface="Times New Roman" panose="02020603050405020304" pitchFamily="18" charset="0"/>
              </a:rPr>
              <a:t>15%</a:t>
            </a:r>
            <a:r>
              <a:rPr lang="zh-CN" altLang="en-US" sz="1600" kern="100" dirty="0">
                <a:latin typeface="+mn-ea"/>
                <a:cs typeface="Times New Roman" panose="02020603050405020304" pitchFamily="18" charset="0"/>
              </a:rPr>
              <a:t>。</a:t>
            </a:r>
          </a:p>
          <a:p>
            <a:pPr algn="just">
              <a:lnSpc>
                <a:spcPct val="120000"/>
              </a:lnSpc>
              <a:spcAft>
                <a:spcPts val="600"/>
              </a:spcAft>
            </a:pPr>
            <a:r>
              <a:rPr lang="zh-CN" altLang="en-US" sz="1600" kern="100" dirty="0">
                <a:latin typeface="+mn-ea"/>
                <a:cs typeface="Times New Roman" panose="02020603050405020304" pitchFamily="18" charset="0"/>
              </a:rPr>
              <a:t>税务机关有根据认为非居民企业的实际利润率明显高于上述标准的，可以按照比上述标准更高的利润率核定其应纳税所得额。</a:t>
            </a:r>
          </a:p>
          <a:p>
            <a:pPr algn="just">
              <a:lnSpc>
                <a:spcPct val="120000"/>
              </a:lnSpc>
              <a:spcAft>
                <a:spcPts val="600"/>
              </a:spcAft>
            </a:pPr>
            <a:endParaRPr lang="zh-CN" altLang="zh-CN" sz="1600" dirty="0"/>
          </a:p>
        </p:txBody>
      </p:sp>
    </p:spTree>
    <p:extLst>
      <p:ext uri="{BB962C8B-B14F-4D97-AF65-F5344CB8AC3E}">
        <p14:creationId xmlns:p14="http://schemas.microsoft.com/office/powerpoint/2010/main" val="172694190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57E90D-8416-B320-477B-08DDB7DE29D6}"/>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6DB6D01E-70F8-31E5-C01A-7C05D2215F84}"/>
              </a:ext>
            </a:extLst>
          </p:cNvPr>
          <p:cNvGrpSpPr/>
          <p:nvPr/>
        </p:nvGrpSpPr>
        <p:grpSpPr>
          <a:xfrm>
            <a:off x="1145002" y="1249593"/>
            <a:ext cx="1788430" cy="1788430"/>
            <a:chOff x="4240335" y="3008435"/>
            <a:chExt cx="3711332" cy="3711332"/>
          </a:xfrm>
        </p:grpSpPr>
        <p:sp>
          <p:nvSpPr>
            <p:cNvPr id="3" name="椭圆 2">
              <a:extLst>
                <a:ext uri="{FF2B5EF4-FFF2-40B4-BE49-F238E27FC236}">
                  <a16:creationId xmlns:a16="http://schemas.microsoft.com/office/drawing/2014/main" id="{A512A97B-25F3-63FB-E094-9D1EF588C16B}"/>
                </a:ext>
              </a:extLst>
            </p:cNvPr>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a:extLst>
                <a:ext uri="{FF2B5EF4-FFF2-40B4-BE49-F238E27FC236}">
                  <a16:creationId xmlns:a16="http://schemas.microsoft.com/office/drawing/2014/main" id="{FC7F0272-1686-90E3-C029-CA2EB5D6BF79}"/>
                </a:ext>
              </a:extLst>
            </p:cNvPr>
            <p:cNvGrpSpPr/>
            <p:nvPr/>
          </p:nvGrpSpPr>
          <p:grpSpPr>
            <a:xfrm>
              <a:off x="4710169" y="3478269"/>
              <a:ext cx="2771663" cy="2771663"/>
              <a:chOff x="2193191" y="1899415"/>
              <a:chExt cx="2421376" cy="2421376"/>
            </a:xfrm>
            <a:effectLst/>
          </p:grpSpPr>
          <p:sp>
            <p:nvSpPr>
              <p:cNvPr id="5" name="椭圆 4">
                <a:extLst>
                  <a:ext uri="{FF2B5EF4-FFF2-40B4-BE49-F238E27FC236}">
                    <a16:creationId xmlns:a16="http://schemas.microsoft.com/office/drawing/2014/main" id="{5B2FC382-246C-9FA5-1898-83D36C2D5622}"/>
                  </a:ext>
                </a:extLst>
              </p:cNvPr>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a:extLst>
                  <a:ext uri="{FF2B5EF4-FFF2-40B4-BE49-F238E27FC236}">
                    <a16:creationId xmlns:a16="http://schemas.microsoft.com/office/drawing/2014/main" id="{8655AC99-741D-ADCA-EB8D-AE51517F7FFB}"/>
                  </a:ext>
                </a:extLst>
              </p:cNvPr>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a:extLst>
              <a:ext uri="{FF2B5EF4-FFF2-40B4-BE49-F238E27FC236}">
                <a16:creationId xmlns:a16="http://schemas.microsoft.com/office/drawing/2014/main" id="{1F312810-4959-DEF9-7EB9-102283D2E559}"/>
              </a:ext>
            </a:extLst>
          </p:cNvPr>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a:extLst>
              <a:ext uri="{FF2B5EF4-FFF2-40B4-BE49-F238E27FC236}">
                <a16:creationId xmlns:a16="http://schemas.microsoft.com/office/drawing/2014/main" id="{EC5CF32F-576E-B988-F0C3-4A76C9199516}"/>
              </a:ext>
            </a:extLst>
          </p:cNvPr>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a:extLst>
              <a:ext uri="{FF2B5EF4-FFF2-40B4-BE49-F238E27FC236}">
                <a16:creationId xmlns:a16="http://schemas.microsoft.com/office/drawing/2014/main" id="{CFACACD1-8399-ED99-5954-4817CA85E556}"/>
              </a:ext>
            </a:extLst>
          </p:cNvPr>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06</a:t>
            </a:r>
            <a:endParaRPr lang="zh-CN" altLang="en-US" sz="7200" dirty="0">
              <a:solidFill>
                <a:srgbClr val="0070C0"/>
              </a:solidFill>
              <a:latin typeface="Impact" panose="020B0806030902050204" pitchFamily="34" charset="0"/>
            </a:endParaRPr>
          </a:p>
        </p:txBody>
      </p:sp>
      <p:sp>
        <p:nvSpPr>
          <p:cNvPr id="18" name="文本框 17">
            <a:extLst>
              <a:ext uri="{FF2B5EF4-FFF2-40B4-BE49-F238E27FC236}">
                <a16:creationId xmlns:a16="http://schemas.microsoft.com/office/drawing/2014/main" id="{FC8CD207-2203-7367-E446-26110C55F8DF}"/>
              </a:ext>
            </a:extLst>
          </p:cNvPr>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税收优惠</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a:extLst>
              <a:ext uri="{FF2B5EF4-FFF2-40B4-BE49-F238E27FC236}">
                <a16:creationId xmlns:a16="http://schemas.microsoft.com/office/drawing/2014/main" id="{BCE61DD9-207B-E19A-8006-26B7D6D38115}"/>
              </a:ext>
            </a:extLst>
          </p:cNvPr>
          <p:cNvGrpSpPr/>
          <p:nvPr/>
        </p:nvGrpSpPr>
        <p:grpSpPr>
          <a:xfrm>
            <a:off x="1808118" y="1956295"/>
            <a:ext cx="518562" cy="353252"/>
            <a:chOff x="4895160" y="4287159"/>
            <a:chExt cx="571418" cy="389258"/>
          </a:xfrm>
          <a:solidFill>
            <a:srgbClr val="0070C0"/>
          </a:solidFill>
        </p:grpSpPr>
        <p:sp>
          <p:nvSpPr>
            <p:cNvPr id="30" name="Freeform 327">
              <a:extLst>
                <a:ext uri="{FF2B5EF4-FFF2-40B4-BE49-F238E27FC236}">
                  <a16:creationId xmlns:a16="http://schemas.microsoft.com/office/drawing/2014/main" id="{F5324EF8-EBCD-DB1A-F738-A3A734FC0E8A}"/>
                </a:ext>
              </a:extLst>
            </p:cNvPr>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a:extLst>
                <a:ext uri="{FF2B5EF4-FFF2-40B4-BE49-F238E27FC236}">
                  <a16:creationId xmlns:a16="http://schemas.microsoft.com/office/drawing/2014/main" id="{B9D8B727-7179-ABCF-4B85-700826DD7EBD}"/>
                </a:ext>
              </a:extLst>
            </p:cNvPr>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a:extLst>
                <a:ext uri="{FF2B5EF4-FFF2-40B4-BE49-F238E27FC236}">
                  <a16:creationId xmlns:a16="http://schemas.microsoft.com/office/drawing/2014/main" id="{77411D51-E271-35C2-EC89-6754A2038F3D}"/>
                </a:ext>
              </a:extLst>
            </p:cNvPr>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a:extLst>
                <a:ext uri="{FF2B5EF4-FFF2-40B4-BE49-F238E27FC236}">
                  <a16:creationId xmlns:a16="http://schemas.microsoft.com/office/drawing/2014/main" id="{9CD90656-C109-09D0-CA20-E3B4C36B1D9C}"/>
                </a:ext>
              </a:extLst>
            </p:cNvPr>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a:extLst>
                <a:ext uri="{FF2B5EF4-FFF2-40B4-BE49-F238E27FC236}">
                  <a16:creationId xmlns:a16="http://schemas.microsoft.com/office/drawing/2014/main" id="{E1D5AA79-F8DC-CB32-0242-733FF045F0C0}"/>
                </a:ext>
              </a:extLst>
            </p:cNvPr>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a:extLst>
                <a:ext uri="{FF2B5EF4-FFF2-40B4-BE49-F238E27FC236}">
                  <a16:creationId xmlns:a16="http://schemas.microsoft.com/office/drawing/2014/main" id="{D4F96AAA-6072-6902-AAF8-16F044D50742}"/>
                </a:ext>
              </a:extLst>
            </p:cNvPr>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a:extLst>
                <a:ext uri="{FF2B5EF4-FFF2-40B4-BE49-F238E27FC236}">
                  <a16:creationId xmlns:a16="http://schemas.microsoft.com/office/drawing/2014/main" id="{686D5E4E-0F87-0120-AD97-16B23B4C9F2C}"/>
                </a:ext>
              </a:extLst>
            </p:cNvPr>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a:extLst>
                <a:ext uri="{FF2B5EF4-FFF2-40B4-BE49-F238E27FC236}">
                  <a16:creationId xmlns:a16="http://schemas.microsoft.com/office/drawing/2014/main" id="{996DCD06-735E-4F17-F108-EE496C47D1DD}"/>
                </a:ext>
              </a:extLst>
            </p:cNvPr>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a:extLst>
                <a:ext uri="{FF2B5EF4-FFF2-40B4-BE49-F238E27FC236}">
                  <a16:creationId xmlns:a16="http://schemas.microsoft.com/office/drawing/2014/main" id="{7FF4C230-0868-B755-CA0F-CAB6B55127FE}"/>
                </a:ext>
              </a:extLst>
            </p:cNvPr>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3331994726"/>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485B67-0B54-27DE-4301-8565B625840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B6FCE724-EDFE-57F1-4F32-DD97AB542F10}"/>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一、免征与减征优惠</a:t>
            </a:r>
            <a:endParaRPr lang="en-US" altLang="zh-CN" sz="2000" b="1" dirty="0">
              <a:solidFill>
                <a:schemeClr val="tx1">
                  <a:lumMod val="65000"/>
                  <a:lumOff val="35000"/>
                </a:schemeClr>
              </a:solidFill>
              <a:latin typeface="+mn-ea"/>
            </a:endParaRPr>
          </a:p>
        </p:txBody>
      </p:sp>
      <p:sp>
        <p:nvSpPr>
          <p:cNvPr id="2" name="TextBox 42">
            <a:extLst>
              <a:ext uri="{FF2B5EF4-FFF2-40B4-BE49-F238E27FC236}">
                <a16:creationId xmlns:a16="http://schemas.microsoft.com/office/drawing/2014/main" id="{C21DCBA3-7B03-CC17-37B5-9A87E29D93B3}"/>
              </a:ext>
            </a:extLst>
          </p:cNvPr>
          <p:cNvSpPr txBox="1">
            <a:spLocks/>
          </p:cNvSpPr>
          <p:nvPr/>
        </p:nvSpPr>
        <p:spPr>
          <a:xfrm>
            <a:off x="612001" y="972002"/>
            <a:ext cx="7920012" cy="2877326"/>
          </a:xfrm>
          <a:prstGeom prst="rect">
            <a:avLst/>
          </a:prstGeom>
          <a:noFill/>
        </p:spPr>
        <p:txBody>
          <a:bodyPr wrap="square" lIns="0" tIns="0" rIns="0" bIns="0" rtlCol="0">
            <a:spAutoFit/>
          </a:bodyPr>
          <a:lstStyle/>
          <a:p>
            <a:pPr algn="just">
              <a:lnSpc>
                <a:spcPct val="120000"/>
              </a:lnSpc>
              <a:spcAft>
                <a:spcPts val="600"/>
              </a:spcAft>
            </a:pPr>
            <a:r>
              <a:rPr lang="zh-CN" altLang="en-US" sz="1600" b="1" kern="100" dirty="0">
                <a:latin typeface="+mn-ea"/>
                <a:cs typeface="Times New Roman" panose="02020603050405020304" pitchFamily="18" charset="0"/>
              </a:rPr>
              <a:t>（一）从事农、林、牧、渔业项目的所得</a:t>
            </a:r>
          </a:p>
          <a:p>
            <a:pPr algn="just">
              <a:lnSpc>
                <a:spcPct val="120000"/>
              </a:lnSpc>
              <a:spcAft>
                <a:spcPts val="600"/>
              </a:spcAft>
            </a:pPr>
            <a:r>
              <a:rPr lang="zh-CN" altLang="en-US" sz="1600" kern="100" dirty="0">
                <a:latin typeface="+mn-ea"/>
                <a:cs typeface="Times New Roman" panose="02020603050405020304" pitchFamily="18" charset="0"/>
              </a:rPr>
              <a:t>企业从事农、林、牧、渔业项目的所得，包括免征和减征两部分。</a:t>
            </a:r>
          </a:p>
          <a:p>
            <a:pPr algn="just">
              <a:lnSpc>
                <a:spcPct val="120000"/>
              </a:lnSpc>
              <a:spcAft>
                <a:spcPts val="600"/>
              </a:spcAft>
            </a:pP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企业从事下列项目的所得，免征企业所得税：</a:t>
            </a:r>
          </a:p>
          <a:p>
            <a:pPr algn="just">
              <a:lnSpc>
                <a:spcPct val="120000"/>
              </a:lnSpc>
              <a:spcAft>
                <a:spcPts val="600"/>
              </a:spcAft>
            </a:pPr>
            <a:r>
              <a:rPr lang="zh-CN" altLang="en-US" sz="1600" kern="100" dirty="0">
                <a:latin typeface="+mn-ea"/>
                <a:cs typeface="Times New Roman" panose="02020603050405020304" pitchFamily="18" charset="0"/>
              </a:rPr>
              <a:t>（</a:t>
            </a: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）蔬菜、谷物、薯类、油料、豆类、棉花、麻类、糖料、水果、坚果的种植。</a:t>
            </a:r>
          </a:p>
          <a:p>
            <a:pPr algn="just">
              <a:lnSpc>
                <a:spcPct val="120000"/>
              </a:lnSpc>
              <a:spcAft>
                <a:spcPts val="600"/>
              </a:spcAft>
            </a:pPr>
            <a:r>
              <a:rPr lang="zh-CN" altLang="en-US" sz="1600" kern="100" dirty="0">
                <a:latin typeface="+mn-ea"/>
                <a:cs typeface="Times New Roman" panose="02020603050405020304" pitchFamily="18" charset="0"/>
              </a:rPr>
              <a:t>（</a:t>
            </a: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）农作物新品种的选育。</a:t>
            </a:r>
          </a:p>
          <a:p>
            <a:pPr algn="just">
              <a:lnSpc>
                <a:spcPct val="120000"/>
              </a:lnSpc>
              <a:spcAft>
                <a:spcPts val="600"/>
              </a:spcAft>
            </a:pPr>
            <a:r>
              <a:rPr lang="zh-CN" altLang="en-US" sz="1600" kern="100" dirty="0">
                <a:latin typeface="+mn-ea"/>
                <a:cs typeface="Times New Roman" panose="02020603050405020304" pitchFamily="18" charset="0"/>
              </a:rPr>
              <a:t>（</a:t>
            </a: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）中药材的种植。</a:t>
            </a:r>
          </a:p>
          <a:p>
            <a:pPr algn="just">
              <a:lnSpc>
                <a:spcPct val="120000"/>
              </a:lnSpc>
              <a:spcAft>
                <a:spcPts val="600"/>
              </a:spcAft>
            </a:pPr>
            <a:r>
              <a:rPr lang="zh-CN" altLang="en-US" sz="1600" kern="100" dirty="0">
                <a:latin typeface="+mn-ea"/>
                <a:cs typeface="Times New Roman" panose="02020603050405020304" pitchFamily="18" charset="0"/>
              </a:rPr>
              <a:t>（</a:t>
            </a:r>
            <a:r>
              <a:rPr lang="en-US" altLang="zh-CN" sz="1600" kern="100" dirty="0">
                <a:latin typeface="+mn-ea"/>
                <a:cs typeface="Times New Roman" panose="02020603050405020304" pitchFamily="18" charset="0"/>
              </a:rPr>
              <a:t>4</a:t>
            </a:r>
            <a:r>
              <a:rPr lang="zh-CN" altLang="en-US" sz="1600" kern="100" dirty="0">
                <a:latin typeface="+mn-ea"/>
                <a:cs typeface="Times New Roman" panose="02020603050405020304" pitchFamily="18" charset="0"/>
              </a:rPr>
              <a:t>）林木的培育和种植，</a:t>
            </a:r>
          </a:p>
          <a:p>
            <a:pPr algn="just">
              <a:lnSpc>
                <a:spcPct val="120000"/>
              </a:lnSpc>
              <a:spcAft>
                <a:spcPts val="600"/>
              </a:spcAft>
            </a:pPr>
            <a:r>
              <a:rPr lang="zh-CN" altLang="en-US" sz="1600" kern="100" dirty="0">
                <a:latin typeface="+mn-ea"/>
                <a:cs typeface="Times New Roman" panose="02020603050405020304" pitchFamily="18" charset="0"/>
              </a:rPr>
              <a:t>（</a:t>
            </a:r>
            <a:r>
              <a:rPr lang="en-US" altLang="zh-CN" sz="1600" kern="100" dirty="0">
                <a:latin typeface="+mn-ea"/>
                <a:cs typeface="Times New Roman" panose="02020603050405020304" pitchFamily="18" charset="0"/>
              </a:rPr>
              <a:t>5</a:t>
            </a:r>
            <a:r>
              <a:rPr lang="zh-CN" altLang="en-US" sz="1600" kern="100" dirty="0">
                <a:latin typeface="+mn-ea"/>
                <a:cs typeface="Times New Roman" panose="02020603050405020304" pitchFamily="18" charset="0"/>
              </a:rPr>
              <a:t>）牲畜、家禽的饲养。</a:t>
            </a:r>
          </a:p>
        </p:txBody>
      </p:sp>
    </p:spTree>
    <p:extLst>
      <p:ext uri="{BB962C8B-B14F-4D97-AF65-F5344CB8AC3E}">
        <p14:creationId xmlns:p14="http://schemas.microsoft.com/office/powerpoint/2010/main" val="378731156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23BCFF-AC20-488B-D568-B0884E6DE5F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184149F-8477-7561-7639-AF922897CB2C}"/>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一、免征与减征优惠</a:t>
            </a:r>
            <a:endParaRPr lang="en-US" altLang="zh-CN" sz="2000" b="1" dirty="0">
              <a:solidFill>
                <a:schemeClr val="tx1">
                  <a:lumMod val="65000"/>
                  <a:lumOff val="35000"/>
                </a:schemeClr>
              </a:solidFill>
              <a:latin typeface="+mn-ea"/>
            </a:endParaRPr>
          </a:p>
        </p:txBody>
      </p:sp>
      <p:sp>
        <p:nvSpPr>
          <p:cNvPr id="2" name="TextBox 42">
            <a:extLst>
              <a:ext uri="{FF2B5EF4-FFF2-40B4-BE49-F238E27FC236}">
                <a16:creationId xmlns:a16="http://schemas.microsoft.com/office/drawing/2014/main" id="{D15BEBE5-C1C9-EA3D-44F5-D24374AD195C}"/>
              </a:ext>
            </a:extLst>
          </p:cNvPr>
          <p:cNvSpPr txBox="1">
            <a:spLocks/>
          </p:cNvSpPr>
          <p:nvPr/>
        </p:nvSpPr>
        <p:spPr>
          <a:xfrm>
            <a:off x="612001" y="972002"/>
            <a:ext cx="7920012" cy="1310743"/>
          </a:xfrm>
          <a:prstGeom prst="rect">
            <a:avLst/>
          </a:prstGeom>
          <a:noFill/>
        </p:spPr>
        <p:txBody>
          <a:bodyPr wrap="square" lIns="0" tIns="0" rIns="0" bIns="0" rtlCol="0">
            <a:spAutoFit/>
          </a:bodyPr>
          <a:lstStyle/>
          <a:p>
            <a:pPr algn="just">
              <a:lnSpc>
                <a:spcPct val="120000"/>
              </a:lnSpc>
              <a:spcAft>
                <a:spcPts val="600"/>
              </a:spcAft>
            </a:pPr>
            <a:r>
              <a:rPr lang="zh-CN" altLang="en-US" sz="1600" kern="100" dirty="0">
                <a:latin typeface="+mn-ea"/>
                <a:cs typeface="Times New Roman" panose="02020603050405020304" pitchFamily="18" charset="0"/>
              </a:rPr>
              <a:t>（</a:t>
            </a:r>
            <a:r>
              <a:rPr lang="en-US" altLang="zh-CN" sz="1600" kern="100" dirty="0">
                <a:latin typeface="+mn-ea"/>
                <a:cs typeface="Times New Roman" panose="02020603050405020304" pitchFamily="18" charset="0"/>
              </a:rPr>
              <a:t>6</a:t>
            </a:r>
            <a:r>
              <a:rPr lang="zh-CN" altLang="en-US" sz="1600" kern="100" dirty="0">
                <a:latin typeface="+mn-ea"/>
                <a:cs typeface="Times New Roman" panose="02020603050405020304" pitchFamily="18" charset="0"/>
              </a:rPr>
              <a:t>）林产品的采集。</a:t>
            </a:r>
          </a:p>
          <a:p>
            <a:pPr algn="just">
              <a:lnSpc>
                <a:spcPct val="120000"/>
              </a:lnSpc>
              <a:spcAft>
                <a:spcPts val="600"/>
              </a:spcAft>
            </a:pPr>
            <a:r>
              <a:rPr lang="zh-CN" altLang="en-US" sz="1600" kern="100" dirty="0">
                <a:latin typeface="+mn-ea"/>
                <a:cs typeface="Times New Roman" panose="02020603050405020304" pitchFamily="18" charset="0"/>
              </a:rPr>
              <a:t>（</a:t>
            </a:r>
            <a:r>
              <a:rPr lang="en-US" altLang="zh-CN" sz="1600" kern="100" dirty="0">
                <a:latin typeface="+mn-ea"/>
                <a:cs typeface="Times New Roman" panose="02020603050405020304" pitchFamily="18" charset="0"/>
              </a:rPr>
              <a:t>7</a:t>
            </a:r>
            <a:r>
              <a:rPr lang="zh-CN" altLang="en-US" sz="1600" kern="100" dirty="0">
                <a:latin typeface="+mn-ea"/>
                <a:cs typeface="Times New Roman" panose="02020603050405020304" pitchFamily="18" charset="0"/>
              </a:rPr>
              <a:t>）灌溉、农产品初加工、兽医、农技推广、农机作业和维修等农、林、牧、渔服务业项目。</a:t>
            </a:r>
          </a:p>
          <a:p>
            <a:pPr algn="just">
              <a:lnSpc>
                <a:spcPct val="120000"/>
              </a:lnSpc>
              <a:spcAft>
                <a:spcPts val="600"/>
              </a:spcAft>
            </a:pPr>
            <a:r>
              <a:rPr lang="zh-CN" altLang="en-US" sz="1600" kern="100" dirty="0">
                <a:latin typeface="+mn-ea"/>
                <a:cs typeface="Times New Roman" panose="02020603050405020304" pitchFamily="18" charset="0"/>
              </a:rPr>
              <a:t>（</a:t>
            </a:r>
            <a:r>
              <a:rPr lang="en-US" altLang="zh-CN" sz="1600" kern="100" dirty="0">
                <a:latin typeface="+mn-ea"/>
                <a:cs typeface="Times New Roman" panose="02020603050405020304" pitchFamily="18" charset="0"/>
              </a:rPr>
              <a:t>8</a:t>
            </a:r>
            <a:r>
              <a:rPr lang="zh-CN" altLang="en-US" sz="1600" kern="100" dirty="0">
                <a:latin typeface="+mn-ea"/>
                <a:cs typeface="Times New Roman" panose="02020603050405020304" pitchFamily="18" charset="0"/>
              </a:rPr>
              <a:t>）远洋捕捞</a:t>
            </a:r>
          </a:p>
        </p:txBody>
      </p:sp>
    </p:spTree>
    <p:extLst>
      <p:ext uri="{BB962C8B-B14F-4D97-AF65-F5344CB8AC3E}">
        <p14:creationId xmlns:p14="http://schemas.microsoft.com/office/powerpoint/2010/main" val="277631084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3CB233-260D-54C6-331A-96F109C04E7E}"/>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C994736-9F97-EE19-A6ED-4E403A659518}"/>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一、免征与减征优惠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2E340FC-75A9-D1C0-0D0D-B41713CF87AE}"/>
              </a:ext>
            </a:extLst>
          </p:cNvPr>
          <p:cNvSpPr txBox="1">
            <a:spLocks/>
          </p:cNvSpPr>
          <p:nvPr/>
        </p:nvSpPr>
        <p:spPr>
          <a:xfrm>
            <a:off x="612001" y="972002"/>
            <a:ext cx="7920012" cy="2865015"/>
          </a:xfrm>
          <a:prstGeom prst="rect">
            <a:avLst/>
          </a:prstGeom>
          <a:noFill/>
        </p:spPr>
        <p:txBody>
          <a:bodyPr wrap="square" lIns="0" tIns="0" rIns="0" bIns="0" rtlCol="0">
            <a:spAutoFit/>
          </a:bodyPr>
          <a:lstStyle/>
          <a:p>
            <a:pPr algn="just">
              <a:lnSpc>
                <a:spcPct val="120000"/>
              </a:lnSpc>
              <a:spcAft>
                <a:spcPts val="600"/>
              </a:spcAft>
            </a:pPr>
            <a:r>
              <a:rPr lang="zh-CN" altLang="en-US" sz="1600" b="1" kern="100" dirty="0">
                <a:latin typeface="+mn-ea"/>
                <a:cs typeface="Times New Roman" panose="02020603050405020304" pitchFamily="18" charset="0"/>
              </a:rPr>
              <a:t>（二）从事符合条件的环境保护、节能节水项目的所得</a:t>
            </a:r>
            <a:endParaRPr lang="en-US" altLang="zh-CN" sz="1600" b="1" kern="100" dirty="0">
              <a:latin typeface="+mn-ea"/>
              <a:cs typeface="Times New Roman" panose="02020603050405020304" pitchFamily="18" charset="0"/>
            </a:endParaRPr>
          </a:p>
          <a:p>
            <a:pPr>
              <a:lnSpc>
                <a:spcPct val="120000"/>
              </a:lnSpc>
              <a:spcAft>
                <a:spcPts val="600"/>
              </a:spcAft>
            </a:pPr>
            <a:r>
              <a:rPr lang="zh-CN" altLang="en-US" sz="1600" kern="100" dirty="0">
                <a:latin typeface="+mn-ea"/>
                <a:cs typeface="Times New Roman" panose="02020603050405020304" pitchFamily="18" charset="0"/>
              </a:rPr>
              <a:t>环境保护、节能节水项目的所得，自项目取得第一笔生产经营收入所属纳税年度起享受企业所得税“三免三减半”优惠。</a:t>
            </a:r>
          </a:p>
          <a:p>
            <a:pPr>
              <a:lnSpc>
                <a:spcPct val="120000"/>
              </a:lnSpc>
              <a:spcAft>
                <a:spcPts val="600"/>
              </a:spcAft>
            </a:pPr>
            <a:r>
              <a:rPr lang="zh-CN" altLang="en-US" sz="1600" kern="100" dirty="0">
                <a:latin typeface="+mn-ea"/>
                <a:cs typeface="Times New Roman" panose="02020603050405020304" pitchFamily="18" charset="0"/>
              </a:rPr>
              <a:t>符合条件的环境保护、节能节水项目，包括公共污水处理、公共垃圾处理、沼气综合开发利用、节能减排技术改造、海水淡化等。项目的具体条件和范围由国务院财政、税务主管部门商国务院有关部门制定，报国务院批准后公布施行。</a:t>
            </a:r>
          </a:p>
          <a:p>
            <a:pPr>
              <a:lnSpc>
                <a:spcPct val="120000"/>
              </a:lnSpc>
              <a:spcAft>
                <a:spcPts val="600"/>
              </a:spcAft>
            </a:pPr>
            <a:r>
              <a:rPr lang="zh-CN" altLang="en-US" sz="1600" kern="100" dirty="0">
                <a:latin typeface="+mn-ea"/>
                <a:cs typeface="Times New Roman" panose="02020603050405020304" pitchFamily="18" charset="0"/>
              </a:rPr>
              <a:t>但是以上规定享受减免税优惠的项目，在减免税期限内转让的，受让方自受让之日起，可以在剩余期限内享受规定的减免税优惠：减免税期限届满后转让的，受让方不得就该项目重复享受减免税优惠。</a:t>
            </a:r>
          </a:p>
        </p:txBody>
      </p:sp>
    </p:spTree>
    <p:extLst>
      <p:ext uri="{BB962C8B-B14F-4D97-AF65-F5344CB8AC3E}">
        <p14:creationId xmlns:p14="http://schemas.microsoft.com/office/powerpoint/2010/main" val="401417008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951E31-CC91-BD62-7ADB-922118BCDD7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A7D25C0-CDEF-B0CF-7FCE-5E47F2AD058A}"/>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一、免征与减征优惠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F4634E2-8520-7F5F-D5A4-33448E8C13AC}"/>
              </a:ext>
            </a:extLst>
          </p:cNvPr>
          <p:cNvSpPr txBox="1">
            <a:spLocks/>
          </p:cNvSpPr>
          <p:nvPr/>
        </p:nvSpPr>
        <p:spPr>
          <a:xfrm>
            <a:off x="612001" y="972002"/>
            <a:ext cx="7920012" cy="3672544"/>
          </a:xfrm>
          <a:prstGeom prst="rect">
            <a:avLst/>
          </a:prstGeom>
          <a:noFill/>
        </p:spPr>
        <p:txBody>
          <a:bodyPr wrap="square" lIns="0" tIns="0" rIns="0" bIns="0" rtlCol="0">
            <a:spAutoFit/>
          </a:bodyPr>
          <a:lstStyle/>
          <a:p>
            <a:pPr algn="just">
              <a:lnSpc>
                <a:spcPct val="120000"/>
              </a:lnSpc>
              <a:spcAft>
                <a:spcPts val="600"/>
              </a:spcAft>
            </a:pPr>
            <a:r>
              <a:rPr lang="zh-CN" altLang="en-US" sz="1600" b="1" kern="100" dirty="0">
                <a:latin typeface="+mn-ea"/>
                <a:cs typeface="Times New Roman" panose="02020603050405020304" pitchFamily="18" charset="0"/>
              </a:rPr>
              <a:t>（三）符合条件的技术转让所得</a:t>
            </a:r>
            <a:endParaRPr lang="en-US" altLang="zh-CN" sz="1600" b="1" kern="100" dirty="0">
              <a:latin typeface="+mn-ea"/>
              <a:cs typeface="Times New Roman" panose="02020603050405020304" pitchFamily="18" charset="0"/>
            </a:endParaRPr>
          </a:p>
          <a:p>
            <a:pPr>
              <a:lnSpc>
                <a:spcPct val="120000"/>
              </a:lnSpc>
              <a:spcAft>
                <a:spcPts val="600"/>
              </a:spcAft>
            </a:pP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企业所得税法</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所称符合条件的技术转让所得免征、减征企业所得税，是指一个纳税年度内，居民企业转让技术所得不超过</a:t>
            </a:r>
            <a:r>
              <a:rPr lang="en-US" altLang="zh-CN" sz="1600" kern="100" dirty="0">
                <a:latin typeface="+mn-ea"/>
                <a:cs typeface="Times New Roman" panose="02020603050405020304" pitchFamily="18" charset="0"/>
              </a:rPr>
              <a:t>500</a:t>
            </a:r>
            <a:r>
              <a:rPr lang="zh-CN" altLang="en-US" sz="1600" kern="100" dirty="0">
                <a:latin typeface="+mn-ea"/>
                <a:cs typeface="Times New Roman" panose="02020603050405020304" pitchFamily="18" charset="0"/>
              </a:rPr>
              <a:t>万元的部分，免征企业所得税；超过</a:t>
            </a:r>
            <a:r>
              <a:rPr lang="en-US" altLang="zh-CN" sz="1600" kern="100" dirty="0">
                <a:latin typeface="+mn-ea"/>
                <a:cs typeface="Times New Roman" panose="02020603050405020304" pitchFamily="18" charset="0"/>
              </a:rPr>
              <a:t>500</a:t>
            </a:r>
            <a:r>
              <a:rPr lang="zh-CN" altLang="en-US" sz="1600" kern="100" dirty="0">
                <a:latin typeface="+mn-ea"/>
                <a:cs typeface="Times New Roman" panose="02020603050405020304" pitchFamily="18" charset="0"/>
              </a:rPr>
              <a:t>万元的部分，减半征收企业所得税。</a:t>
            </a:r>
          </a:p>
          <a:p>
            <a:pPr>
              <a:lnSpc>
                <a:spcPct val="120000"/>
              </a:lnSpc>
              <a:spcAft>
                <a:spcPts val="600"/>
              </a:spcAft>
            </a:pP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技术转让中所称技术的范围，包括居民企业转让专利技术、计算机软件著作权集成电路布图设计权、植物新品种、生物医药新品种、</a:t>
            </a:r>
            <a:r>
              <a:rPr lang="en-US" altLang="zh-CN" sz="1600" kern="100" dirty="0">
                <a:latin typeface="+mn-ea"/>
                <a:cs typeface="Times New Roman" panose="02020603050405020304" pitchFamily="18" charset="0"/>
              </a:rPr>
              <a:t>5</a:t>
            </a:r>
            <a:r>
              <a:rPr lang="zh-CN" altLang="en-US" sz="1600" kern="100" dirty="0">
                <a:latin typeface="+mn-ea"/>
                <a:cs typeface="Times New Roman" panose="02020603050405020304" pitchFamily="18" charset="0"/>
              </a:rPr>
              <a:t>年（含）以上非独占许可使用权，以及财政部和国家税务总局确定的其他技术。</a:t>
            </a:r>
          </a:p>
          <a:p>
            <a:pPr>
              <a:lnSpc>
                <a:spcPct val="120000"/>
              </a:lnSpc>
              <a:spcAft>
                <a:spcPts val="600"/>
              </a:spcAft>
            </a:pP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符合条件的技术转让所得的计算方法如下：</a:t>
            </a:r>
          </a:p>
          <a:p>
            <a:pPr>
              <a:lnSpc>
                <a:spcPct val="120000"/>
              </a:lnSpc>
              <a:spcAft>
                <a:spcPts val="600"/>
              </a:spcAft>
            </a:pPr>
            <a:r>
              <a:rPr lang="zh-CN" altLang="en-US" sz="1600" b="1" kern="100" dirty="0">
                <a:latin typeface="+mn-ea"/>
                <a:cs typeface="Times New Roman" panose="02020603050405020304" pitchFamily="18" charset="0"/>
              </a:rPr>
              <a:t>技术转让所得</a:t>
            </a:r>
            <a:r>
              <a:rPr lang="en-US" altLang="zh-CN" sz="1600" b="1" kern="100" dirty="0">
                <a:latin typeface="+mn-ea"/>
                <a:cs typeface="Times New Roman" panose="02020603050405020304" pitchFamily="18" charset="0"/>
              </a:rPr>
              <a:t>=</a:t>
            </a:r>
            <a:r>
              <a:rPr lang="zh-CN" altLang="en-US" sz="1600" b="1" kern="100" dirty="0">
                <a:latin typeface="+mn-ea"/>
                <a:cs typeface="Times New Roman" panose="02020603050405020304" pitchFamily="18" charset="0"/>
              </a:rPr>
              <a:t>技术转让收入－技术转让成本－相关税费</a:t>
            </a:r>
          </a:p>
          <a:p>
            <a:pPr>
              <a:lnSpc>
                <a:spcPct val="120000"/>
              </a:lnSpc>
              <a:spcAft>
                <a:spcPts val="600"/>
              </a:spcAft>
            </a:pPr>
            <a:r>
              <a:rPr lang="zh-CN" altLang="en-US" sz="1600" b="1" kern="100" dirty="0">
                <a:latin typeface="+mn-ea"/>
                <a:cs typeface="Times New Roman" panose="02020603050405020304" pitchFamily="18" charset="0"/>
              </a:rPr>
              <a:t>或：技术转让所得</a:t>
            </a:r>
            <a:r>
              <a:rPr lang="en-US" altLang="zh-CN" sz="1600" b="1" kern="100" dirty="0">
                <a:latin typeface="+mn-ea"/>
                <a:cs typeface="Times New Roman" panose="02020603050405020304" pitchFamily="18" charset="0"/>
              </a:rPr>
              <a:t>=</a:t>
            </a:r>
            <a:r>
              <a:rPr lang="zh-CN" altLang="en-US" sz="1600" b="1" kern="100" dirty="0">
                <a:latin typeface="+mn-ea"/>
                <a:cs typeface="Times New Roman" panose="02020603050405020304" pitchFamily="18" charset="0"/>
              </a:rPr>
              <a:t>技术转让收入－无形资产摊销费用－相关税费－应分摊期间费用</a:t>
            </a:r>
          </a:p>
          <a:p>
            <a:pPr>
              <a:lnSpc>
                <a:spcPct val="120000"/>
              </a:lnSpc>
              <a:spcAft>
                <a:spcPts val="600"/>
              </a:spcAft>
            </a:pPr>
            <a:endParaRPr lang="zh-CN" altLang="en-US" sz="1600" kern="100" dirty="0">
              <a:latin typeface="宋体" panose="02010600030101010101" pitchFamily="2" charset="-122"/>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0273328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92B523-AAF3-4DBF-C57D-E924A24ED06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0F7DF15-F15D-D67E-28CE-2C6A9F0077D0}"/>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二、高新技术企业优惠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53515F1-8FC3-C897-38C8-308DB1428C46}"/>
              </a:ext>
            </a:extLst>
          </p:cNvPr>
          <p:cNvSpPr txBox="1">
            <a:spLocks/>
          </p:cNvSpPr>
          <p:nvPr/>
        </p:nvSpPr>
        <p:spPr>
          <a:xfrm>
            <a:off x="612001" y="972002"/>
            <a:ext cx="7920012" cy="3686778"/>
          </a:xfrm>
          <a:prstGeom prst="rect">
            <a:avLst/>
          </a:prstGeom>
          <a:noFill/>
        </p:spPr>
        <p:txBody>
          <a:bodyPr wrap="square" lIns="0" tIns="0" rIns="0" bIns="0" rtlCol="0">
            <a:spAutoFit/>
          </a:bodyPr>
          <a:lstStyle/>
          <a:p>
            <a:pPr algn="just">
              <a:lnSpc>
                <a:spcPct val="120000"/>
              </a:lnSpc>
              <a:spcAft>
                <a:spcPts val="600"/>
              </a:spcAft>
            </a:pPr>
            <a:r>
              <a:rPr lang="zh-CN" altLang="en-US" sz="1600" b="1" kern="100" dirty="0">
                <a:latin typeface="+mn-ea"/>
                <a:cs typeface="Times New Roman" panose="02020603050405020304" pitchFamily="18" charset="0"/>
              </a:rPr>
              <a:t>（三）符合条件的技术转让所得</a:t>
            </a:r>
            <a:endParaRPr lang="en-US" altLang="zh-CN" sz="1600" b="1" kern="100" dirty="0">
              <a:latin typeface="+mn-ea"/>
              <a:cs typeface="Times New Roman" panose="02020603050405020304" pitchFamily="18" charset="0"/>
            </a:endParaRPr>
          </a:p>
          <a:p>
            <a:pPr>
              <a:lnSpc>
                <a:spcPct val="120000"/>
              </a:lnSpc>
              <a:spcAft>
                <a:spcPts val="600"/>
              </a:spcAft>
            </a:pPr>
            <a:r>
              <a:rPr lang="zh-CN" altLang="en-US" sz="1600" kern="100" dirty="0">
                <a:latin typeface="+mn-ea"/>
                <a:cs typeface="Times New Roman" panose="02020603050405020304" pitchFamily="18" charset="0"/>
              </a:rPr>
              <a:t>国家需要重点扶持的高新技术企业减按</a:t>
            </a:r>
            <a:r>
              <a:rPr lang="en-US" altLang="zh-CN" sz="1600" kern="100" dirty="0">
                <a:latin typeface="+mn-ea"/>
                <a:cs typeface="Times New Roman" panose="02020603050405020304" pitchFamily="18" charset="0"/>
              </a:rPr>
              <a:t>15%</a:t>
            </a:r>
            <a:r>
              <a:rPr lang="zh-CN" altLang="en-US" sz="1600" kern="100" dirty="0">
                <a:latin typeface="+mn-ea"/>
                <a:cs typeface="Times New Roman" panose="02020603050405020304" pitchFamily="18" charset="0"/>
              </a:rPr>
              <a:t>的税率征收企业所得税。国家需要重点扶持的高新技术企业，是指拥有核心自主知识产权，并同时符合下列条件的企业：</a:t>
            </a:r>
          </a:p>
          <a:p>
            <a:pPr>
              <a:lnSpc>
                <a:spcPct val="120000"/>
              </a:lnSpc>
              <a:spcAft>
                <a:spcPts val="600"/>
              </a:spcAft>
            </a:pP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企业申请认定时须注册成立一年以上。</a:t>
            </a:r>
          </a:p>
          <a:p>
            <a:pPr>
              <a:lnSpc>
                <a:spcPct val="120000"/>
              </a:lnSpc>
              <a:spcAft>
                <a:spcPts val="600"/>
              </a:spcAft>
            </a:pP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企业通过自主研发、受让、受赠、并购等方式，获得对其主要产品（服务）在技术上发挥核心支持作用的知识产权的所有权。</a:t>
            </a:r>
          </a:p>
          <a:p>
            <a:pPr>
              <a:lnSpc>
                <a:spcPct val="120000"/>
              </a:lnSpc>
              <a:spcAft>
                <a:spcPts val="600"/>
              </a:spcAft>
            </a:pP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对企业主要产品（服务）发挥核心支持作用的技术属于</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国家重点支持的高新技术领域</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规定的范围</a:t>
            </a:r>
          </a:p>
          <a:p>
            <a:pPr>
              <a:lnSpc>
                <a:spcPct val="120000"/>
              </a:lnSpc>
              <a:spcAft>
                <a:spcPts val="600"/>
              </a:spcAft>
            </a:pPr>
            <a:r>
              <a:rPr lang="en-US" altLang="zh-CN" sz="1600" kern="100" dirty="0">
                <a:latin typeface="+mn-ea"/>
                <a:cs typeface="Times New Roman" panose="02020603050405020304" pitchFamily="18" charset="0"/>
              </a:rPr>
              <a:t>4.</a:t>
            </a:r>
            <a:r>
              <a:rPr lang="zh-CN" altLang="en-US" sz="1600" kern="100" dirty="0">
                <a:latin typeface="+mn-ea"/>
                <a:cs typeface="Times New Roman" panose="02020603050405020304" pitchFamily="18" charset="0"/>
              </a:rPr>
              <a:t>企业从事研发和相关技术创新活动的科技人员占企业当年职工总数的比例不低于</a:t>
            </a:r>
            <a:r>
              <a:rPr lang="en-US" altLang="zh-CN" sz="1600" kern="100" dirty="0">
                <a:latin typeface="+mn-ea"/>
                <a:cs typeface="Times New Roman" panose="02020603050405020304" pitchFamily="18" charset="0"/>
              </a:rPr>
              <a:t>10%</a:t>
            </a:r>
            <a:r>
              <a:rPr lang="zh-CN" altLang="en-US" sz="1600" kern="100" dirty="0">
                <a:latin typeface="+mn-ea"/>
                <a:cs typeface="Times New Roman" panose="02020603050405020304" pitchFamily="18" charset="0"/>
              </a:rPr>
              <a:t>。</a:t>
            </a:r>
          </a:p>
          <a:p>
            <a:pPr>
              <a:lnSpc>
                <a:spcPct val="120000"/>
              </a:lnSpc>
              <a:spcAft>
                <a:spcPts val="600"/>
              </a:spcAft>
            </a:pPr>
            <a:r>
              <a:rPr lang="en-US" altLang="zh-CN" sz="1600" kern="100" dirty="0">
                <a:latin typeface="+mn-ea"/>
                <a:cs typeface="Times New Roman" panose="02020603050405020304" pitchFamily="18" charset="0"/>
              </a:rPr>
              <a:t>5.</a:t>
            </a:r>
            <a:r>
              <a:rPr lang="zh-CN" altLang="en-US" sz="1600" kern="100" dirty="0">
                <a:latin typeface="+mn-ea"/>
                <a:cs typeface="Times New Roman" panose="02020603050405020304" pitchFamily="18" charset="0"/>
              </a:rPr>
              <a:t>企业近</a:t>
            </a: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个会计年度（实际经营期不满</a:t>
            </a: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年的按实际经营时间计算，下同）的研究开发费用总额占同期销售收入总额的比例符合如下要求：</a:t>
            </a:r>
          </a:p>
        </p:txBody>
      </p:sp>
    </p:spTree>
    <p:extLst>
      <p:ext uri="{BB962C8B-B14F-4D97-AF65-F5344CB8AC3E}">
        <p14:creationId xmlns:p14="http://schemas.microsoft.com/office/powerpoint/2010/main" val="348094085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728FA9-1E20-FB23-D87B-0AF2B55F9C5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74EE2A94-26F5-0822-08E9-74DAC3C48BD3}"/>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二、高新技术企业优惠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282101F-51DB-5325-8B13-790E771FF427}"/>
              </a:ext>
            </a:extLst>
          </p:cNvPr>
          <p:cNvSpPr txBox="1">
            <a:spLocks/>
          </p:cNvSpPr>
          <p:nvPr/>
        </p:nvSpPr>
        <p:spPr>
          <a:xfrm>
            <a:off x="612001" y="972002"/>
            <a:ext cx="7920012" cy="3530967"/>
          </a:xfrm>
          <a:prstGeom prst="rect">
            <a:avLst/>
          </a:prstGeom>
          <a:noFill/>
        </p:spPr>
        <p:txBody>
          <a:bodyPr wrap="square" lIns="0" tIns="0" rIns="0" bIns="0" rtlCol="0">
            <a:spAutoFit/>
          </a:bodyPr>
          <a:lstStyle/>
          <a:p>
            <a:pPr>
              <a:lnSpc>
                <a:spcPct val="120000"/>
              </a:lnSpc>
              <a:spcAft>
                <a:spcPts val="600"/>
              </a:spcAft>
            </a:pPr>
            <a:r>
              <a:rPr lang="zh-CN" altLang="en-US" sz="1600" kern="100" dirty="0">
                <a:latin typeface="+mn-ea"/>
                <a:cs typeface="Times New Roman" panose="02020603050405020304" pitchFamily="18" charset="0"/>
              </a:rPr>
              <a:t>（</a:t>
            </a: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）最近一年销售收入小于</a:t>
            </a:r>
            <a:r>
              <a:rPr lang="en-US" altLang="zh-CN" sz="1600" kern="100" dirty="0">
                <a:latin typeface="+mn-ea"/>
                <a:cs typeface="Times New Roman" panose="02020603050405020304" pitchFamily="18" charset="0"/>
              </a:rPr>
              <a:t>5 000</a:t>
            </a:r>
            <a:r>
              <a:rPr lang="zh-CN" altLang="en-US" sz="1600" kern="100" dirty="0">
                <a:latin typeface="+mn-ea"/>
                <a:cs typeface="Times New Roman" panose="02020603050405020304" pitchFamily="18" charset="0"/>
              </a:rPr>
              <a:t>万元（含）的企业，比例不低于</a:t>
            </a:r>
            <a:r>
              <a:rPr lang="en-US" altLang="zh-CN" sz="1600" kern="100" dirty="0">
                <a:latin typeface="+mn-ea"/>
                <a:cs typeface="Times New Roman" panose="02020603050405020304" pitchFamily="18" charset="0"/>
              </a:rPr>
              <a:t>5%</a:t>
            </a:r>
            <a:r>
              <a:rPr lang="zh-CN" altLang="en-US" sz="1600" kern="100" dirty="0">
                <a:latin typeface="+mn-ea"/>
                <a:cs typeface="Times New Roman" panose="02020603050405020304" pitchFamily="18" charset="0"/>
              </a:rPr>
              <a:t>。</a:t>
            </a:r>
          </a:p>
          <a:p>
            <a:pPr>
              <a:lnSpc>
                <a:spcPct val="120000"/>
              </a:lnSpc>
              <a:spcAft>
                <a:spcPts val="600"/>
              </a:spcAft>
            </a:pPr>
            <a:r>
              <a:rPr lang="zh-CN" altLang="en-US" sz="1600" kern="100" dirty="0">
                <a:latin typeface="+mn-ea"/>
                <a:cs typeface="Times New Roman" panose="02020603050405020304" pitchFamily="18" charset="0"/>
              </a:rPr>
              <a:t>（</a:t>
            </a: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）最近一年销售收入在</a:t>
            </a:r>
            <a:r>
              <a:rPr lang="en-US" altLang="zh-CN" sz="1600" kern="100" dirty="0">
                <a:latin typeface="+mn-ea"/>
                <a:cs typeface="Times New Roman" panose="02020603050405020304" pitchFamily="18" charset="0"/>
              </a:rPr>
              <a:t>5 000</a:t>
            </a:r>
            <a:r>
              <a:rPr lang="zh-CN" altLang="en-US" sz="1600" kern="100" dirty="0">
                <a:latin typeface="+mn-ea"/>
                <a:cs typeface="Times New Roman" panose="02020603050405020304" pitchFamily="18" charset="0"/>
              </a:rPr>
              <a:t>万元至</a:t>
            </a: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亿元（含）的企业，比例不低于</a:t>
            </a:r>
            <a:r>
              <a:rPr lang="en-US" altLang="zh-CN" sz="1600" kern="100" dirty="0">
                <a:latin typeface="+mn-ea"/>
                <a:cs typeface="Times New Roman" panose="02020603050405020304" pitchFamily="18" charset="0"/>
              </a:rPr>
              <a:t>4%</a:t>
            </a:r>
            <a:r>
              <a:rPr lang="zh-CN" altLang="en-US" sz="1600" kern="100" dirty="0">
                <a:latin typeface="+mn-ea"/>
                <a:cs typeface="Times New Roman" panose="02020603050405020304" pitchFamily="18" charset="0"/>
              </a:rPr>
              <a:t>。</a:t>
            </a:r>
          </a:p>
          <a:p>
            <a:pPr>
              <a:lnSpc>
                <a:spcPct val="120000"/>
              </a:lnSpc>
              <a:spcAft>
                <a:spcPts val="600"/>
              </a:spcAft>
            </a:pPr>
            <a:r>
              <a:rPr lang="zh-CN" altLang="en-US" sz="1600" kern="100" dirty="0">
                <a:latin typeface="+mn-ea"/>
                <a:cs typeface="Times New Roman" panose="02020603050405020304" pitchFamily="18" charset="0"/>
              </a:rPr>
              <a:t>（</a:t>
            </a: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）最近一年销售收入在</a:t>
            </a: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亿元以上的企业，比例不低于</a:t>
            </a: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a:t>
            </a:r>
          </a:p>
          <a:p>
            <a:pPr>
              <a:lnSpc>
                <a:spcPct val="120000"/>
              </a:lnSpc>
              <a:spcAft>
                <a:spcPts val="600"/>
              </a:spcAft>
            </a:pPr>
            <a:r>
              <a:rPr lang="zh-CN" altLang="en-US" sz="1600" kern="100" dirty="0">
                <a:latin typeface="+mn-ea"/>
                <a:cs typeface="Times New Roman" panose="02020603050405020304" pitchFamily="18" charset="0"/>
              </a:rPr>
              <a:t>其中，企业在中国境内发生的研究开发费用总额占全部研究开发费用总额的比例不低于</a:t>
            </a:r>
            <a:r>
              <a:rPr lang="en-US" altLang="zh-CN" sz="1600" kern="100" dirty="0">
                <a:latin typeface="+mn-ea"/>
                <a:cs typeface="Times New Roman" panose="02020603050405020304" pitchFamily="18" charset="0"/>
              </a:rPr>
              <a:t>60%</a:t>
            </a:r>
            <a:r>
              <a:rPr lang="zh-CN" altLang="en-US" sz="1600" kern="100" dirty="0">
                <a:latin typeface="+mn-ea"/>
                <a:cs typeface="Times New Roman" panose="02020603050405020304" pitchFamily="18" charset="0"/>
              </a:rPr>
              <a:t>。</a:t>
            </a:r>
          </a:p>
          <a:p>
            <a:pPr>
              <a:lnSpc>
                <a:spcPct val="120000"/>
              </a:lnSpc>
              <a:spcAft>
                <a:spcPts val="600"/>
              </a:spcAft>
            </a:pPr>
            <a:r>
              <a:rPr lang="en-US" altLang="zh-CN" sz="1600" kern="100" dirty="0">
                <a:latin typeface="+mn-ea"/>
                <a:cs typeface="Times New Roman" panose="02020603050405020304" pitchFamily="18" charset="0"/>
              </a:rPr>
              <a:t>6.</a:t>
            </a:r>
            <a:r>
              <a:rPr lang="zh-CN" altLang="en-US" sz="1600" kern="100" dirty="0">
                <a:latin typeface="+mn-ea"/>
                <a:cs typeface="Times New Roman" panose="02020603050405020304" pitchFamily="18" charset="0"/>
              </a:rPr>
              <a:t>近一年高新技术产品（服务）收入占企业同期总收入的比例不低于</a:t>
            </a:r>
            <a:r>
              <a:rPr lang="en-US" altLang="zh-CN" sz="1600" kern="100" dirty="0">
                <a:latin typeface="+mn-ea"/>
                <a:cs typeface="Times New Roman" panose="02020603050405020304" pitchFamily="18" charset="0"/>
              </a:rPr>
              <a:t>60%</a:t>
            </a:r>
            <a:r>
              <a:rPr lang="zh-CN" altLang="en-US" sz="1600" kern="100" dirty="0">
                <a:latin typeface="+mn-ea"/>
                <a:cs typeface="Times New Roman" panose="02020603050405020304" pitchFamily="18" charset="0"/>
              </a:rPr>
              <a:t>。</a:t>
            </a:r>
          </a:p>
          <a:p>
            <a:pPr>
              <a:lnSpc>
                <a:spcPct val="120000"/>
              </a:lnSpc>
              <a:spcAft>
                <a:spcPts val="600"/>
              </a:spcAft>
            </a:pPr>
            <a:r>
              <a:rPr lang="en-US" altLang="zh-CN" sz="1600" kern="100" dirty="0">
                <a:latin typeface="+mn-ea"/>
                <a:cs typeface="Times New Roman" panose="02020603050405020304" pitchFamily="18" charset="0"/>
              </a:rPr>
              <a:t>7.</a:t>
            </a:r>
            <a:r>
              <a:rPr lang="zh-CN" altLang="en-US" sz="1600" kern="100" dirty="0">
                <a:latin typeface="+mn-ea"/>
                <a:cs typeface="Times New Roman" panose="02020603050405020304" pitchFamily="18" charset="0"/>
              </a:rPr>
              <a:t>企业创新能力评价应达到相应要求。</a:t>
            </a:r>
          </a:p>
          <a:p>
            <a:pPr>
              <a:lnSpc>
                <a:spcPct val="120000"/>
              </a:lnSpc>
              <a:spcAft>
                <a:spcPts val="600"/>
              </a:spcAft>
            </a:pPr>
            <a:r>
              <a:rPr lang="en-US" altLang="zh-CN" sz="1600" kern="100" dirty="0">
                <a:latin typeface="+mn-ea"/>
                <a:cs typeface="Times New Roman" panose="02020603050405020304" pitchFamily="18" charset="0"/>
              </a:rPr>
              <a:t>8.</a:t>
            </a:r>
            <a:r>
              <a:rPr lang="zh-CN" altLang="en-US" sz="1600" kern="100" dirty="0">
                <a:latin typeface="+mn-ea"/>
                <a:cs typeface="Times New Roman" panose="02020603050405020304" pitchFamily="18" charset="0"/>
              </a:rPr>
              <a:t>企业申请认定前一年内未发生重大安全、重大质量事故或严重环境违法行为。</a:t>
            </a:r>
          </a:p>
          <a:p>
            <a:pPr>
              <a:lnSpc>
                <a:spcPct val="120000"/>
              </a:lnSpc>
              <a:spcAft>
                <a:spcPts val="600"/>
              </a:spcAft>
            </a:pPr>
            <a:endParaRPr lang="zh-CN" altLang="en-US" sz="1600" kern="100" dirty="0">
              <a:latin typeface="+mn-ea"/>
              <a:cs typeface="Times New Roman" panose="02020603050405020304" pitchFamily="18" charset="0"/>
            </a:endParaRPr>
          </a:p>
          <a:p>
            <a:pPr>
              <a:lnSpc>
                <a:spcPct val="120000"/>
              </a:lnSpc>
              <a:spcAft>
                <a:spcPts val="600"/>
              </a:spcAft>
            </a:pPr>
            <a:endParaRPr lang="zh-CN" altLang="en-US" sz="1600" kern="100" dirty="0">
              <a:latin typeface="宋体" panose="02010600030101010101" pitchFamily="2" charset="-122"/>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1138937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A71F6C-46E7-4E26-590D-77D72CB8B56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DFB6357-C2B9-EE7B-A4E2-DEE5D9908611}"/>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三、技术先进型服务企业优惠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E3D9616-D4F5-6655-0865-2183B0E7EAEF}"/>
              </a:ext>
            </a:extLst>
          </p:cNvPr>
          <p:cNvSpPr txBox="1">
            <a:spLocks/>
          </p:cNvSpPr>
          <p:nvPr/>
        </p:nvSpPr>
        <p:spPr>
          <a:xfrm>
            <a:off x="612001" y="972002"/>
            <a:ext cx="7920012" cy="4136132"/>
          </a:xfrm>
          <a:prstGeom prst="rect">
            <a:avLst/>
          </a:prstGeom>
          <a:noFill/>
        </p:spPr>
        <p:txBody>
          <a:bodyPr wrap="square" lIns="0" tIns="0" rIns="0" bIns="0" rtlCol="0">
            <a:spAutoFit/>
          </a:bodyPr>
          <a:lstStyle/>
          <a:p>
            <a:pPr>
              <a:lnSpc>
                <a:spcPct val="120000"/>
              </a:lnSpc>
              <a:spcAft>
                <a:spcPts val="600"/>
              </a:spcAft>
            </a:pPr>
            <a:r>
              <a:rPr lang="zh-CN" altLang="en-US" sz="1600" b="1" kern="100" dirty="0">
                <a:latin typeface="+mn-ea"/>
                <a:cs typeface="Times New Roman" panose="02020603050405020304" pitchFamily="18" charset="0"/>
              </a:rPr>
              <a:t>（一）技术先进型服务企业的优惠税率</a:t>
            </a:r>
          </a:p>
          <a:p>
            <a:pPr>
              <a:lnSpc>
                <a:spcPct val="120000"/>
              </a:lnSpc>
              <a:spcAft>
                <a:spcPts val="600"/>
              </a:spcAft>
            </a:pPr>
            <a:r>
              <a:rPr lang="zh-CN" altLang="en-US" sz="1600" kern="100" dirty="0">
                <a:latin typeface="+mn-ea"/>
                <a:cs typeface="Times New Roman" panose="02020603050405020304" pitchFamily="18" charset="0"/>
              </a:rPr>
              <a:t>自</a:t>
            </a:r>
            <a:r>
              <a:rPr lang="en-US" altLang="zh-CN" sz="1600" kern="100" dirty="0">
                <a:latin typeface="+mn-ea"/>
                <a:cs typeface="Times New Roman" panose="02020603050405020304" pitchFamily="18" charset="0"/>
              </a:rPr>
              <a:t>2017</a:t>
            </a:r>
            <a:r>
              <a:rPr lang="zh-CN" altLang="en-US" sz="1600" kern="100" dirty="0">
                <a:latin typeface="+mn-ea"/>
                <a:cs typeface="Times New Roman" panose="02020603050405020304" pitchFamily="18" charset="0"/>
              </a:rPr>
              <a:t>年</a:t>
            </a: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月</a:t>
            </a: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日起，在全国范围内对经认定的技术先进型服务企业，减按</a:t>
            </a:r>
            <a:r>
              <a:rPr lang="en-US" altLang="zh-CN" sz="1600" kern="100" dirty="0">
                <a:latin typeface="+mn-ea"/>
                <a:cs typeface="Times New Roman" panose="02020603050405020304" pitchFamily="18" charset="0"/>
              </a:rPr>
              <a:t>15%</a:t>
            </a:r>
            <a:r>
              <a:rPr lang="zh-CN" altLang="en-US" sz="1600" kern="100" dirty="0">
                <a:latin typeface="+mn-ea"/>
                <a:cs typeface="Times New Roman" panose="02020603050405020304" pitchFamily="18" charset="0"/>
              </a:rPr>
              <a:t>的税率征收企业所得税。</a:t>
            </a:r>
          </a:p>
          <a:p>
            <a:pPr>
              <a:lnSpc>
                <a:spcPct val="120000"/>
              </a:lnSpc>
              <a:spcAft>
                <a:spcPts val="600"/>
              </a:spcAft>
            </a:pPr>
            <a:r>
              <a:rPr lang="zh-CN" altLang="en-US" sz="1600" b="1" kern="100" dirty="0">
                <a:latin typeface="+mn-ea"/>
                <a:cs typeface="Times New Roman" panose="02020603050405020304" pitchFamily="18" charset="0"/>
              </a:rPr>
              <a:t>（二）技术先进型服务企业的条件</a:t>
            </a:r>
          </a:p>
          <a:p>
            <a:pPr>
              <a:lnSpc>
                <a:spcPct val="120000"/>
              </a:lnSpc>
              <a:spcAft>
                <a:spcPts val="600"/>
              </a:spcAft>
            </a:pPr>
            <a:r>
              <a:rPr lang="zh-CN" altLang="en-US" sz="1600" kern="100" dirty="0">
                <a:latin typeface="+mn-ea"/>
                <a:cs typeface="Times New Roman" panose="02020603050405020304" pitchFamily="18" charset="0"/>
              </a:rPr>
              <a:t>享受符合规定的企业所得税优惠政策的技术先进型服务企业必须同时符合以下条件</a:t>
            </a:r>
          </a:p>
          <a:p>
            <a:pPr>
              <a:lnSpc>
                <a:spcPct val="120000"/>
              </a:lnSpc>
              <a:spcAft>
                <a:spcPts val="600"/>
              </a:spcAft>
            </a:pP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在中国境内（不包括港、澳、台地区）注册的法人企业。</a:t>
            </a:r>
          </a:p>
          <a:p>
            <a:pPr>
              <a:lnSpc>
                <a:spcPct val="120000"/>
              </a:lnSpc>
              <a:spcAft>
                <a:spcPts val="600"/>
              </a:spcAft>
            </a:pP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从事</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技术先进型服务业务认定范围（试行）</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中的一种或多种技术先进型服务业务，采用先进技术或具备较强的研发能力。</a:t>
            </a:r>
          </a:p>
          <a:p>
            <a:pPr>
              <a:lnSpc>
                <a:spcPct val="120000"/>
              </a:lnSpc>
              <a:spcAft>
                <a:spcPts val="600"/>
              </a:spcAft>
            </a:pP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具有大专以上学历的员工占企业职工总数的</a:t>
            </a:r>
            <a:r>
              <a:rPr lang="en-US" altLang="zh-CN" sz="1600" kern="100" dirty="0">
                <a:latin typeface="+mn-ea"/>
                <a:cs typeface="Times New Roman" panose="02020603050405020304" pitchFamily="18" charset="0"/>
              </a:rPr>
              <a:t>50%</a:t>
            </a:r>
            <a:r>
              <a:rPr lang="zh-CN" altLang="en-US" sz="1600" kern="100" dirty="0">
                <a:latin typeface="+mn-ea"/>
                <a:cs typeface="Times New Roman" panose="02020603050405020304" pitchFamily="18" charset="0"/>
              </a:rPr>
              <a:t>以上。</a:t>
            </a:r>
          </a:p>
          <a:p>
            <a:pPr>
              <a:lnSpc>
                <a:spcPct val="120000"/>
              </a:lnSpc>
              <a:spcAft>
                <a:spcPts val="600"/>
              </a:spcAft>
            </a:pPr>
            <a:r>
              <a:rPr lang="en-US" altLang="zh-CN" sz="1600" kern="100" dirty="0">
                <a:latin typeface="+mn-ea"/>
                <a:cs typeface="Times New Roman" panose="02020603050405020304" pitchFamily="18" charset="0"/>
              </a:rPr>
              <a:t>4.</a:t>
            </a:r>
            <a:r>
              <a:rPr lang="zh-CN" altLang="en-US" sz="1600" kern="100" dirty="0">
                <a:latin typeface="+mn-ea"/>
                <a:cs typeface="Times New Roman" panose="02020603050405020304" pitchFamily="18" charset="0"/>
              </a:rPr>
              <a:t>从事</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技术先进型服务业务认定范围（试行）</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中的技术先进型服务业务取得的收入占企业当年总收入的</a:t>
            </a:r>
            <a:r>
              <a:rPr lang="en-US" altLang="zh-CN" sz="1600" kern="100" dirty="0">
                <a:latin typeface="+mn-ea"/>
                <a:cs typeface="Times New Roman" panose="02020603050405020304" pitchFamily="18" charset="0"/>
              </a:rPr>
              <a:t>50%</a:t>
            </a:r>
            <a:r>
              <a:rPr lang="zh-CN" altLang="en-US" sz="1600" kern="100" dirty="0">
                <a:latin typeface="+mn-ea"/>
                <a:cs typeface="Times New Roman" panose="02020603050405020304" pitchFamily="18" charset="0"/>
              </a:rPr>
              <a:t>以上。</a:t>
            </a:r>
            <a:endParaRPr lang="en-US" altLang="zh-CN" sz="1600" kern="100" dirty="0">
              <a:latin typeface="+mn-ea"/>
              <a:cs typeface="Times New Roman" panose="02020603050405020304" pitchFamily="18" charset="0"/>
            </a:endParaRPr>
          </a:p>
          <a:p>
            <a:pPr>
              <a:lnSpc>
                <a:spcPct val="120000"/>
              </a:lnSpc>
              <a:spcAft>
                <a:spcPts val="600"/>
              </a:spcAft>
            </a:pPr>
            <a:r>
              <a:rPr lang="en-US" altLang="zh-CN" sz="1600" kern="100" dirty="0">
                <a:latin typeface="+mn-ea"/>
                <a:cs typeface="Times New Roman" panose="02020603050405020304" pitchFamily="18" charset="0"/>
              </a:rPr>
              <a:t>5.</a:t>
            </a:r>
            <a:r>
              <a:rPr lang="zh-CN" altLang="en-US" sz="1600" kern="100" dirty="0">
                <a:latin typeface="+mn-ea"/>
                <a:cs typeface="Times New Roman" panose="02020603050405020304" pitchFamily="18" charset="0"/>
              </a:rPr>
              <a:t>从事离岸服务外包业务取得的收入不低于企业当年总收入的</a:t>
            </a:r>
            <a:r>
              <a:rPr lang="en-US" altLang="zh-CN" sz="1600" kern="100" dirty="0">
                <a:latin typeface="+mn-ea"/>
                <a:cs typeface="Times New Roman" panose="02020603050405020304" pitchFamily="18" charset="0"/>
              </a:rPr>
              <a:t>35%</a:t>
            </a:r>
            <a:r>
              <a:rPr lang="zh-CN" altLang="en-US" sz="1600" kern="100" dirty="0">
                <a:latin typeface="+mn-ea"/>
                <a:cs typeface="Times New Roman" panose="02020603050405020304" pitchFamily="18" charset="0"/>
              </a:rPr>
              <a:t>。</a:t>
            </a:r>
          </a:p>
        </p:txBody>
      </p:sp>
    </p:spTree>
    <p:extLst>
      <p:ext uri="{BB962C8B-B14F-4D97-AF65-F5344CB8AC3E}">
        <p14:creationId xmlns:p14="http://schemas.microsoft.com/office/powerpoint/2010/main" val="60061389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720645" y="299722"/>
            <a:ext cx="5289755"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一、纳税义务人</a:t>
            </a:r>
            <a:endParaRPr lang="en-US" altLang="zh-CN" sz="2000" b="1" dirty="0">
              <a:solidFill>
                <a:schemeClr val="tx1">
                  <a:lumMod val="65000"/>
                  <a:lumOff val="35000"/>
                </a:schemeClr>
              </a:solidFill>
              <a:latin typeface="+mn-ea"/>
            </a:endParaRPr>
          </a:p>
        </p:txBody>
      </p:sp>
      <p:sp>
        <p:nvSpPr>
          <p:cNvPr id="43" name="TextBox 42"/>
          <p:cNvSpPr txBox="1">
            <a:spLocks/>
          </p:cNvSpPr>
          <p:nvPr/>
        </p:nvSpPr>
        <p:spPr>
          <a:xfrm>
            <a:off x="612001" y="972002"/>
            <a:ext cx="7920012" cy="4868640"/>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（一）居民企业</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居民企业，是指依法在中国境内成立，或者依照外国（地区）法律成立但实际管理机构在中国境内的企业。这里的企业包括企业、事业单位、社会团体以及其他取得收入的组织。由于我国的一些社会团体组织、事业单位在完成国家事业计划的过程中，开展多种经营和有偿服务活动，取得除财政部门各项拨款、财政部和国家物价部门批准的各项规费收入以外的经营收入，具有了经营的特点，应当视同企业纳入征税范围。其中实际管理机构，是指对企业的生产经营、人员、账务、财产等实施实质性全面管理和控制的机构。</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（二）非居民企业</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非居民企业，是指依照外国（地区）法律成立且实际管理机构不在中国境内，但在中国境内设立机构、场所的，或者在中国境内未设立机构、场所，但有来源于中国境内所得的企业。</a:t>
            </a: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0D1217-2BF4-C314-36EA-088BA723371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C31BF77-D178-6A98-D4A6-BAF10FE03CE3}"/>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四、小型微利企业优惠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E870BD9B-16A5-DC6F-1099-2C76827F3422}"/>
              </a:ext>
            </a:extLst>
          </p:cNvPr>
          <p:cNvSpPr txBox="1">
            <a:spLocks/>
          </p:cNvSpPr>
          <p:nvPr/>
        </p:nvSpPr>
        <p:spPr>
          <a:xfrm>
            <a:off x="612001" y="972002"/>
            <a:ext cx="7920012" cy="3314369"/>
          </a:xfrm>
          <a:prstGeom prst="rect">
            <a:avLst/>
          </a:prstGeom>
          <a:noFill/>
        </p:spPr>
        <p:txBody>
          <a:bodyPr wrap="square" lIns="0" tIns="0" rIns="0" bIns="0" rtlCol="0">
            <a:spAutoFit/>
          </a:bodyPr>
          <a:lstStyle/>
          <a:p>
            <a:pPr>
              <a:lnSpc>
                <a:spcPct val="120000"/>
              </a:lnSpc>
              <a:spcAft>
                <a:spcPts val="600"/>
              </a:spcAft>
            </a:pPr>
            <a:r>
              <a:rPr lang="zh-CN" altLang="en-US" sz="1600" b="1" kern="100" dirty="0">
                <a:latin typeface="+mn-ea"/>
                <a:cs typeface="Times New Roman" panose="02020603050405020304" pitchFamily="18" charset="0"/>
              </a:rPr>
              <a:t>（一）小型微利企业</a:t>
            </a:r>
            <a:r>
              <a:rPr lang="en-US" altLang="zh-CN" sz="1600" b="1" kern="100" dirty="0">
                <a:latin typeface="+mn-ea"/>
                <a:cs typeface="Times New Roman" panose="02020603050405020304" pitchFamily="18" charset="0"/>
              </a:rPr>
              <a:t>2023</a:t>
            </a:r>
            <a:r>
              <a:rPr lang="zh-CN" altLang="en-US" sz="1600" b="1" kern="100" dirty="0">
                <a:latin typeface="+mn-ea"/>
                <a:cs typeface="Times New Roman" panose="02020603050405020304" pitchFamily="18" charset="0"/>
              </a:rPr>
              <a:t>年</a:t>
            </a:r>
            <a:r>
              <a:rPr lang="en-US" altLang="zh-CN" sz="1600" b="1" kern="100" dirty="0">
                <a:latin typeface="+mn-ea"/>
                <a:cs typeface="Times New Roman" panose="02020603050405020304" pitchFamily="18" charset="0"/>
              </a:rPr>
              <a:t>1</a:t>
            </a:r>
            <a:r>
              <a:rPr lang="zh-CN" altLang="en-US" sz="1600" b="1" kern="100" dirty="0">
                <a:latin typeface="+mn-ea"/>
                <a:cs typeface="Times New Roman" panose="02020603050405020304" pitchFamily="18" charset="0"/>
              </a:rPr>
              <a:t>月</a:t>
            </a:r>
            <a:r>
              <a:rPr lang="en-US" altLang="zh-CN" sz="1600" b="1" kern="100" dirty="0">
                <a:latin typeface="+mn-ea"/>
                <a:cs typeface="Times New Roman" panose="02020603050405020304" pitchFamily="18" charset="0"/>
              </a:rPr>
              <a:t>1</a:t>
            </a:r>
            <a:r>
              <a:rPr lang="zh-CN" altLang="en-US" sz="1600" b="1" kern="100" dirty="0">
                <a:latin typeface="+mn-ea"/>
                <a:cs typeface="Times New Roman" panose="02020603050405020304" pitchFamily="18" charset="0"/>
              </a:rPr>
              <a:t>日至</a:t>
            </a:r>
            <a:r>
              <a:rPr lang="en-US" altLang="zh-CN" sz="1600" b="1" kern="100" dirty="0">
                <a:latin typeface="+mn-ea"/>
                <a:cs typeface="Times New Roman" panose="02020603050405020304" pitchFamily="18" charset="0"/>
              </a:rPr>
              <a:t>2027</a:t>
            </a:r>
            <a:r>
              <a:rPr lang="zh-CN" altLang="en-US" sz="1600" b="1" kern="100" dirty="0">
                <a:latin typeface="+mn-ea"/>
                <a:cs typeface="Times New Roman" panose="02020603050405020304" pitchFamily="18" charset="0"/>
              </a:rPr>
              <a:t>年</a:t>
            </a:r>
            <a:r>
              <a:rPr lang="en-US" altLang="zh-CN" sz="1600" b="1" kern="100" dirty="0">
                <a:latin typeface="+mn-ea"/>
                <a:cs typeface="Times New Roman" panose="02020603050405020304" pitchFamily="18" charset="0"/>
              </a:rPr>
              <a:t>12</a:t>
            </a:r>
            <a:r>
              <a:rPr lang="zh-CN" altLang="en-US" sz="1600" b="1" kern="100" dirty="0">
                <a:latin typeface="+mn-ea"/>
                <a:cs typeface="Times New Roman" panose="02020603050405020304" pitchFamily="18" charset="0"/>
              </a:rPr>
              <a:t>月</a:t>
            </a:r>
            <a:r>
              <a:rPr lang="en-US" altLang="zh-CN" sz="1600" b="1" kern="100" dirty="0">
                <a:latin typeface="+mn-ea"/>
                <a:cs typeface="Times New Roman" panose="02020603050405020304" pitchFamily="18" charset="0"/>
              </a:rPr>
              <a:t>31</a:t>
            </a:r>
            <a:r>
              <a:rPr lang="zh-CN" altLang="en-US" sz="1600" b="1" kern="100" dirty="0">
                <a:latin typeface="+mn-ea"/>
                <a:cs typeface="Times New Roman" panose="02020603050405020304" pitchFamily="18" charset="0"/>
              </a:rPr>
              <a:t>日优惠政策</a:t>
            </a:r>
          </a:p>
          <a:p>
            <a:pPr>
              <a:lnSpc>
                <a:spcPct val="120000"/>
              </a:lnSpc>
              <a:spcAft>
                <a:spcPts val="600"/>
              </a:spcAft>
            </a:pP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对小型微利企业减按</a:t>
            </a:r>
            <a:r>
              <a:rPr lang="en-US" altLang="zh-CN" sz="1600" kern="100" dirty="0">
                <a:latin typeface="+mn-ea"/>
                <a:cs typeface="Times New Roman" panose="02020603050405020304" pitchFamily="18" charset="0"/>
              </a:rPr>
              <a:t>25%</a:t>
            </a:r>
            <a:r>
              <a:rPr lang="zh-CN" altLang="en-US" sz="1600" kern="100" dirty="0">
                <a:latin typeface="+mn-ea"/>
                <a:cs typeface="Times New Roman" panose="02020603050405020304" pitchFamily="18" charset="0"/>
              </a:rPr>
              <a:t>计算应纳税所得额，按</a:t>
            </a:r>
            <a:r>
              <a:rPr lang="en-US" altLang="zh-CN" sz="1600" kern="100" dirty="0">
                <a:latin typeface="+mn-ea"/>
                <a:cs typeface="Times New Roman" panose="02020603050405020304" pitchFamily="18" charset="0"/>
              </a:rPr>
              <a:t>20%</a:t>
            </a:r>
            <a:r>
              <a:rPr lang="zh-CN" altLang="en-US" sz="1600" kern="100" dirty="0">
                <a:latin typeface="+mn-ea"/>
                <a:cs typeface="Times New Roman" panose="02020603050405020304" pitchFamily="18" charset="0"/>
              </a:rPr>
              <a:t>的税率缴纳企业所得税。</a:t>
            </a:r>
          </a:p>
          <a:p>
            <a:pPr>
              <a:lnSpc>
                <a:spcPct val="120000"/>
              </a:lnSpc>
              <a:spcAft>
                <a:spcPts val="600"/>
              </a:spcAft>
            </a:pP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小型微利企业是指从事国家非限制和禁止行业，且同时符合年度应纳税所得额不超过</a:t>
            </a:r>
            <a:r>
              <a:rPr lang="en-US" altLang="zh-CN" sz="1600" kern="100" dirty="0">
                <a:latin typeface="+mn-ea"/>
                <a:cs typeface="Times New Roman" panose="02020603050405020304" pitchFamily="18" charset="0"/>
              </a:rPr>
              <a:t>300</a:t>
            </a:r>
            <a:r>
              <a:rPr lang="zh-CN" altLang="en-US" sz="1600" kern="100" dirty="0">
                <a:latin typeface="+mn-ea"/>
                <a:cs typeface="Times New Roman" panose="02020603050405020304" pitchFamily="18" charset="0"/>
              </a:rPr>
              <a:t>万元、从业人数不超过</a:t>
            </a:r>
            <a:r>
              <a:rPr lang="en-US" altLang="zh-CN" sz="1600" kern="100" dirty="0">
                <a:latin typeface="+mn-ea"/>
                <a:cs typeface="Times New Roman" panose="02020603050405020304" pitchFamily="18" charset="0"/>
              </a:rPr>
              <a:t>300</a:t>
            </a:r>
            <a:r>
              <a:rPr lang="zh-CN" altLang="en-US" sz="1600" kern="100" dirty="0">
                <a:latin typeface="+mn-ea"/>
                <a:cs typeface="Times New Roman" panose="02020603050405020304" pitchFamily="18" charset="0"/>
              </a:rPr>
              <a:t>人、资产总额不超过</a:t>
            </a:r>
            <a:r>
              <a:rPr lang="en-US" altLang="zh-CN" sz="1600" kern="100" dirty="0">
                <a:latin typeface="+mn-ea"/>
                <a:cs typeface="Times New Roman" panose="02020603050405020304" pitchFamily="18" charset="0"/>
              </a:rPr>
              <a:t>5 000</a:t>
            </a:r>
            <a:r>
              <a:rPr lang="zh-CN" altLang="en-US" sz="1600" kern="100" dirty="0">
                <a:latin typeface="+mn-ea"/>
                <a:cs typeface="Times New Roman" panose="02020603050405020304" pitchFamily="18" charset="0"/>
              </a:rPr>
              <a:t>万元三个条件的企业。从业人数，包括与企业建立劳动关系的职工人数和企业接受的劳务派遣用工人数所称从业人数和资产总额指标，应按企业全年的季度平均值确定。具体计算公式如下：</a:t>
            </a:r>
          </a:p>
          <a:p>
            <a:pPr>
              <a:lnSpc>
                <a:spcPct val="120000"/>
              </a:lnSpc>
              <a:spcAft>
                <a:spcPts val="600"/>
              </a:spcAft>
            </a:pPr>
            <a:r>
              <a:rPr lang="zh-CN" altLang="en-US" sz="1600" b="1" kern="100" dirty="0">
                <a:latin typeface="+mn-ea"/>
                <a:cs typeface="Times New Roman" panose="02020603050405020304" pitchFamily="18" charset="0"/>
              </a:rPr>
              <a:t>季度平均值</a:t>
            </a:r>
            <a:r>
              <a:rPr lang="en-US" altLang="zh-CN" sz="1600" b="1" kern="100" dirty="0">
                <a:latin typeface="+mn-ea"/>
                <a:cs typeface="Times New Roman" panose="02020603050405020304" pitchFamily="18" charset="0"/>
              </a:rPr>
              <a:t>=</a:t>
            </a:r>
            <a:r>
              <a:rPr lang="zh-CN" altLang="en-US" sz="1600" b="1" kern="100" dirty="0">
                <a:latin typeface="+mn-ea"/>
                <a:cs typeface="Times New Roman" panose="02020603050405020304" pitchFamily="18" charset="0"/>
              </a:rPr>
              <a:t>（季初值</a:t>
            </a:r>
            <a:r>
              <a:rPr lang="en-US" altLang="zh-CN" sz="1600" b="1" kern="100" dirty="0">
                <a:latin typeface="+mn-ea"/>
                <a:cs typeface="Times New Roman" panose="02020603050405020304" pitchFamily="18" charset="0"/>
              </a:rPr>
              <a:t>+</a:t>
            </a:r>
            <a:r>
              <a:rPr lang="zh-CN" altLang="en-US" sz="1600" b="1" kern="100" dirty="0">
                <a:latin typeface="+mn-ea"/>
                <a:cs typeface="Times New Roman" panose="02020603050405020304" pitchFamily="18" charset="0"/>
              </a:rPr>
              <a:t>季末值）</a:t>
            </a:r>
            <a:r>
              <a:rPr lang="en-US" altLang="zh-CN" sz="1600" b="1" kern="100" dirty="0">
                <a:latin typeface="+mn-ea"/>
                <a:cs typeface="Times New Roman" panose="02020603050405020304" pitchFamily="18" charset="0"/>
              </a:rPr>
              <a:t>÷2</a:t>
            </a:r>
          </a:p>
          <a:p>
            <a:pPr>
              <a:lnSpc>
                <a:spcPct val="120000"/>
              </a:lnSpc>
              <a:spcAft>
                <a:spcPts val="600"/>
              </a:spcAft>
            </a:pPr>
            <a:r>
              <a:rPr lang="zh-CN" altLang="en-US" sz="1600" b="1" kern="100" dirty="0">
                <a:latin typeface="+mn-ea"/>
                <a:cs typeface="Times New Roman" panose="02020603050405020304" pitchFamily="18" charset="0"/>
              </a:rPr>
              <a:t>全年季度平均值</a:t>
            </a:r>
            <a:r>
              <a:rPr lang="en-US" altLang="zh-CN" sz="1600" b="1" kern="100" dirty="0">
                <a:latin typeface="+mn-ea"/>
                <a:cs typeface="Times New Roman" panose="02020603050405020304" pitchFamily="18" charset="0"/>
              </a:rPr>
              <a:t>=</a:t>
            </a:r>
            <a:r>
              <a:rPr lang="zh-CN" altLang="en-US" sz="1600" b="1" kern="100" dirty="0">
                <a:latin typeface="+mn-ea"/>
                <a:cs typeface="Times New Roman" panose="02020603050405020304" pitchFamily="18" charset="0"/>
              </a:rPr>
              <a:t>全年各季度平均值之和</a:t>
            </a:r>
            <a:r>
              <a:rPr lang="en-US" altLang="zh-CN" sz="1600" b="1" kern="100" dirty="0">
                <a:latin typeface="+mn-ea"/>
                <a:cs typeface="Times New Roman" panose="02020603050405020304" pitchFamily="18" charset="0"/>
              </a:rPr>
              <a:t>÷4</a:t>
            </a:r>
          </a:p>
          <a:p>
            <a:pPr>
              <a:lnSpc>
                <a:spcPct val="120000"/>
              </a:lnSpc>
              <a:spcAft>
                <a:spcPts val="600"/>
              </a:spcAft>
            </a:pPr>
            <a:r>
              <a:rPr lang="zh-CN" altLang="en-US" sz="1600" kern="100" dirty="0">
                <a:latin typeface="+mn-ea"/>
                <a:cs typeface="Times New Roman" panose="02020603050405020304" pitchFamily="18" charset="0"/>
              </a:rPr>
              <a:t>年度中间开业或者终止经营活动的，以其实际经营期作为一个纳税年度确定上述相关指标。</a:t>
            </a:r>
          </a:p>
        </p:txBody>
      </p:sp>
    </p:spTree>
    <p:extLst>
      <p:ext uri="{BB962C8B-B14F-4D97-AF65-F5344CB8AC3E}">
        <p14:creationId xmlns:p14="http://schemas.microsoft.com/office/powerpoint/2010/main" val="371036175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9FF9BE-6A4A-2753-8365-7B5879EB3E7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08C2063-5A97-BB08-04AC-4DE0054E6B7C}"/>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五、加计扣除优惠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9797791-0B56-C03C-6F07-0E5ED1B5BBC6}"/>
              </a:ext>
            </a:extLst>
          </p:cNvPr>
          <p:cNvSpPr txBox="1">
            <a:spLocks/>
          </p:cNvSpPr>
          <p:nvPr/>
        </p:nvSpPr>
        <p:spPr>
          <a:xfrm>
            <a:off x="612001" y="972002"/>
            <a:ext cx="7920012" cy="3532890"/>
          </a:xfrm>
          <a:prstGeom prst="rect">
            <a:avLst/>
          </a:prstGeom>
          <a:noFill/>
        </p:spPr>
        <p:txBody>
          <a:bodyPr wrap="square" lIns="0" tIns="0" rIns="0" bIns="0" rtlCol="0">
            <a:spAutoFit/>
          </a:bodyPr>
          <a:lstStyle/>
          <a:p>
            <a:pPr>
              <a:lnSpc>
                <a:spcPct val="120000"/>
              </a:lnSpc>
              <a:spcAft>
                <a:spcPts val="600"/>
              </a:spcAft>
            </a:pPr>
            <a:r>
              <a:rPr lang="zh-CN" altLang="en-US" sz="1600" kern="100" dirty="0">
                <a:latin typeface="+mn-ea"/>
                <a:cs typeface="Times New Roman" panose="02020603050405020304" pitchFamily="18" charset="0"/>
              </a:rPr>
              <a:t>加计扣除是指对企业支出项目按规定的比例给予税前扣除的基础上再给予追加扣除。</a:t>
            </a:r>
          </a:p>
          <a:p>
            <a:pPr>
              <a:lnSpc>
                <a:spcPct val="120000"/>
              </a:lnSpc>
              <a:spcAft>
                <a:spcPts val="600"/>
              </a:spcAft>
            </a:pPr>
            <a:r>
              <a:rPr lang="zh-CN" altLang="en-US" sz="1600" b="1" kern="100" dirty="0">
                <a:latin typeface="+mn-ea"/>
                <a:cs typeface="Times New Roman" panose="02020603050405020304" pitchFamily="18" charset="0"/>
              </a:rPr>
              <a:t>（一）企业研究开发费加计扣除</a:t>
            </a:r>
          </a:p>
          <a:p>
            <a:pPr>
              <a:lnSpc>
                <a:spcPct val="120000"/>
              </a:lnSpc>
              <a:spcAft>
                <a:spcPts val="600"/>
              </a:spcAft>
            </a:pPr>
            <a:r>
              <a:rPr lang="zh-CN" altLang="en-US" sz="1600" kern="100" dirty="0">
                <a:latin typeface="+mn-ea"/>
                <a:cs typeface="Times New Roman" panose="02020603050405020304" pitchFamily="18" charset="0"/>
              </a:rPr>
              <a:t>自</a:t>
            </a:r>
            <a:r>
              <a:rPr lang="en-US" altLang="zh-CN" sz="1600" kern="100" dirty="0">
                <a:latin typeface="+mn-ea"/>
                <a:cs typeface="Times New Roman" panose="02020603050405020304" pitchFamily="18" charset="0"/>
              </a:rPr>
              <a:t>2023</a:t>
            </a:r>
            <a:r>
              <a:rPr lang="zh-CN" altLang="en-US" sz="1600" kern="100" dirty="0">
                <a:latin typeface="+mn-ea"/>
                <a:cs typeface="Times New Roman" panose="02020603050405020304" pitchFamily="18" charset="0"/>
              </a:rPr>
              <a:t>年</a:t>
            </a: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月</a:t>
            </a: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日起，企业开展研发活动中实际发生的研发费用，未形成无形资产计入当期损益的，在按照规定据实扣除的基础上，再按照研究开发费用的</a:t>
            </a:r>
            <a:r>
              <a:rPr lang="en-US" altLang="zh-CN" sz="1600" kern="100" dirty="0">
                <a:latin typeface="+mn-ea"/>
                <a:cs typeface="Times New Roman" panose="02020603050405020304" pitchFamily="18" charset="0"/>
              </a:rPr>
              <a:t>100%</a:t>
            </a:r>
            <a:r>
              <a:rPr lang="zh-CN" altLang="en-US" sz="1600" kern="100" dirty="0">
                <a:latin typeface="+mn-ea"/>
                <a:cs typeface="Times New Roman" panose="02020603050405020304" pitchFamily="18" charset="0"/>
              </a:rPr>
              <a:t>加计扣除；形成无形资产的，按照无形资产成本的</a:t>
            </a:r>
            <a:r>
              <a:rPr lang="en-US" altLang="zh-CN" sz="1600" kern="100" dirty="0">
                <a:latin typeface="+mn-ea"/>
                <a:cs typeface="Times New Roman" panose="02020603050405020304" pitchFamily="18" charset="0"/>
              </a:rPr>
              <a:t>200%</a:t>
            </a:r>
            <a:r>
              <a:rPr lang="zh-CN" altLang="en-US" sz="1600" kern="100" dirty="0">
                <a:latin typeface="+mn-ea"/>
                <a:cs typeface="Times New Roman" panose="02020603050405020304" pitchFamily="18" charset="0"/>
              </a:rPr>
              <a:t>摊销。</a:t>
            </a:r>
          </a:p>
          <a:p>
            <a:pPr>
              <a:lnSpc>
                <a:spcPct val="120000"/>
              </a:lnSpc>
              <a:spcAft>
                <a:spcPts val="600"/>
              </a:spcAft>
            </a:pPr>
            <a:r>
              <a:rPr lang="zh-CN" altLang="en-US" sz="1600" kern="100" dirty="0">
                <a:latin typeface="+mn-ea"/>
                <a:cs typeface="Times New Roman" panose="02020603050405020304" pitchFamily="18" charset="0"/>
              </a:rPr>
              <a:t>上述所称企业是指除烟草制造业、住宿和餐饮业、批发和零售业、房地产业、租赁和商务服务业、娱乐业以外的企业。</a:t>
            </a:r>
          </a:p>
          <a:p>
            <a:pPr>
              <a:lnSpc>
                <a:spcPct val="120000"/>
              </a:lnSpc>
              <a:spcAft>
                <a:spcPts val="600"/>
              </a:spcAft>
            </a:pPr>
            <a:r>
              <a:rPr lang="zh-CN" altLang="en-US" sz="1600" kern="100" dirty="0">
                <a:latin typeface="+mn-ea"/>
                <a:cs typeface="Times New Roman" panose="02020603050405020304" pitchFamily="18" charset="0"/>
              </a:rPr>
              <a:t>企业委托外部机构或个人开展研发活动发生的费用，可按规定税前扣除；加计扣除时按照研发活动发生费用的</a:t>
            </a:r>
            <a:r>
              <a:rPr lang="en-US" altLang="zh-CN" sz="1600" kern="100" dirty="0">
                <a:latin typeface="+mn-ea"/>
                <a:cs typeface="Times New Roman" panose="02020603050405020304" pitchFamily="18" charset="0"/>
              </a:rPr>
              <a:t>80%</a:t>
            </a:r>
            <a:r>
              <a:rPr lang="zh-CN" altLang="en-US" sz="1600" kern="100" dirty="0">
                <a:latin typeface="+mn-ea"/>
                <a:cs typeface="Times New Roman" panose="02020603050405020304" pitchFamily="18" charset="0"/>
              </a:rPr>
              <a:t>计入委托方研发费用，并作为加计扣除基数按规定计算加计扣除，受托方不得再进行加计扣除。委托外部研发费用实际发生额应按照独立交易原则确定。委托个人研发的，应凭个人出具的发票等合法有效凭证在税前加计扣除。</a:t>
            </a:r>
          </a:p>
        </p:txBody>
      </p:sp>
    </p:spTree>
    <p:extLst>
      <p:ext uri="{BB962C8B-B14F-4D97-AF65-F5344CB8AC3E}">
        <p14:creationId xmlns:p14="http://schemas.microsoft.com/office/powerpoint/2010/main" val="296586444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F77CAC-7B54-3255-279C-5CA001980C1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C0981EE-959B-9C53-4E45-DB93AE38E003}"/>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五、加计扣除优惠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912F8DD-4C22-4382-4CB4-6FB87983665D}"/>
              </a:ext>
            </a:extLst>
          </p:cNvPr>
          <p:cNvSpPr txBox="1">
            <a:spLocks/>
          </p:cNvSpPr>
          <p:nvPr/>
        </p:nvSpPr>
        <p:spPr>
          <a:xfrm>
            <a:off x="612001" y="972002"/>
            <a:ext cx="7920012" cy="861390"/>
          </a:xfrm>
          <a:prstGeom prst="rect">
            <a:avLst/>
          </a:prstGeom>
          <a:noFill/>
        </p:spPr>
        <p:txBody>
          <a:bodyPr wrap="square" lIns="0" tIns="0" rIns="0" bIns="0" rtlCol="0">
            <a:spAutoFit/>
          </a:bodyPr>
          <a:lstStyle/>
          <a:p>
            <a:pPr>
              <a:lnSpc>
                <a:spcPct val="120000"/>
              </a:lnSpc>
              <a:spcAft>
                <a:spcPts val="600"/>
              </a:spcAft>
            </a:pPr>
            <a:r>
              <a:rPr lang="zh-CN" altLang="en-US" sz="1600" kern="100" dirty="0">
                <a:latin typeface="+mn-ea"/>
                <a:cs typeface="Times New Roman" panose="02020603050405020304" pitchFamily="18" charset="0"/>
              </a:rPr>
              <a:t>企业委托境外的研究开发费用按照费用实际发生额的</a:t>
            </a:r>
            <a:r>
              <a:rPr lang="en-US" altLang="zh-CN" sz="1600" kern="100" dirty="0">
                <a:latin typeface="+mn-ea"/>
                <a:cs typeface="Times New Roman" panose="02020603050405020304" pitchFamily="18" charset="0"/>
              </a:rPr>
              <a:t>80%</a:t>
            </a:r>
            <a:r>
              <a:rPr lang="zh-CN" altLang="en-US" sz="1600" kern="100" dirty="0">
                <a:latin typeface="+mn-ea"/>
                <a:cs typeface="Times New Roman" panose="02020603050405020304" pitchFamily="18" charset="0"/>
              </a:rPr>
              <a:t>计入委托方的委托境外研究开发费用，不超过境内符合条件的研究开发费用</a:t>
            </a:r>
            <a:r>
              <a:rPr lang="en-US" altLang="zh-CN" sz="1600" kern="100" dirty="0">
                <a:latin typeface="+mn-ea"/>
                <a:cs typeface="Times New Roman" panose="02020603050405020304" pitchFamily="18" charset="0"/>
              </a:rPr>
              <a:t>2/3</a:t>
            </a:r>
            <a:r>
              <a:rPr lang="zh-CN" altLang="en-US" sz="1600" kern="100" dirty="0">
                <a:latin typeface="+mn-ea"/>
                <a:cs typeface="Times New Roman" panose="02020603050405020304" pitchFamily="18" charset="0"/>
              </a:rPr>
              <a:t>的部分，可以按规定在企业所得税税前加计扣除。</a:t>
            </a:r>
          </a:p>
        </p:txBody>
      </p:sp>
    </p:spTree>
    <p:extLst>
      <p:ext uri="{BB962C8B-B14F-4D97-AF65-F5344CB8AC3E}">
        <p14:creationId xmlns:p14="http://schemas.microsoft.com/office/powerpoint/2010/main" val="120250863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87F47E-4DD8-F66E-BFAC-11A733863CD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B3E99682-325D-2689-A4D5-1DE81C358590}"/>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五、加计扣除优惠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F10FC2E-540A-812C-C730-FA6083F77CBB}"/>
              </a:ext>
            </a:extLst>
          </p:cNvPr>
          <p:cNvSpPr txBox="1">
            <a:spLocks/>
          </p:cNvSpPr>
          <p:nvPr/>
        </p:nvSpPr>
        <p:spPr>
          <a:xfrm>
            <a:off x="612001" y="972002"/>
            <a:ext cx="7920012" cy="1529265"/>
          </a:xfrm>
          <a:prstGeom prst="rect">
            <a:avLst/>
          </a:prstGeom>
          <a:noFill/>
        </p:spPr>
        <p:txBody>
          <a:bodyPr wrap="square" lIns="0" tIns="0" rIns="0" bIns="0" rtlCol="0">
            <a:spAutoFit/>
          </a:bodyPr>
          <a:lstStyle/>
          <a:p>
            <a:pPr>
              <a:lnSpc>
                <a:spcPct val="120000"/>
              </a:lnSpc>
              <a:spcAft>
                <a:spcPts val="600"/>
              </a:spcAft>
            </a:pPr>
            <a:r>
              <a:rPr lang="zh-CN" altLang="en-US" sz="1600" b="1" kern="100" dirty="0">
                <a:latin typeface="+mn-ea"/>
                <a:cs typeface="Times New Roman" panose="02020603050405020304" pitchFamily="18" charset="0"/>
              </a:rPr>
              <a:t>（二）企业安置残疾人员所支付工资加计扣除</a:t>
            </a:r>
          </a:p>
          <a:p>
            <a:pPr>
              <a:lnSpc>
                <a:spcPct val="120000"/>
              </a:lnSpc>
              <a:spcAft>
                <a:spcPts val="600"/>
              </a:spcAft>
            </a:pPr>
            <a:r>
              <a:rPr lang="zh-CN" altLang="en-US" sz="1600" kern="100" dirty="0">
                <a:latin typeface="+mn-ea"/>
                <a:cs typeface="Times New Roman" panose="02020603050405020304" pitchFamily="18" charset="0"/>
              </a:rPr>
              <a:t>企业安置残疾人员所支付工资费用的加计扣除，是指企业安置残疾人员的，在按照支付给残疾职工工资据实扣除的基础上，按照支付给残疾职工工资的</a:t>
            </a:r>
            <a:r>
              <a:rPr lang="en-US" altLang="zh-CN" sz="1600" kern="100" dirty="0">
                <a:latin typeface="+mn-ea"/>
                <a:cs typeface="Times New Roman" panose="02020603050405020304" pitchFamily="18" charset="0"/>
              </a:rPr>
              <a:t>100%</a:t>
            </a:r>
            <a:r>
              <a:rPr lang="zh-CN" altLang="en-US" sz="1600" kern="100" dirty="0">
                <a:latin typeface="+mn-ea"/>
                <a:cs typeface="Times New Roman" panose="02020603050405020304" pitchFamily="18" charset="0"/>
              </a:rPr>
              <a:t>加计扣除。残疾人员的范围适用</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中华人民共和国残疾人保障法</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的有关规定。企业安置国家鼓励安置的其他就业人员所支付的工资的加计扣除办法，由国务院另行规定。</a:t>
            </a:r>
          </a:p>
        </p:txBody>
      </p:sp>
    </p:spTree>
    <p:extLst>
      <p:ext uri="{BB962C8B-B14F-4D97-AF65-F5344CB8AC3E}">
        <p14:creationId xmlns:p14="http://schemas.microsoft.com/office/powerpoint/2010/main" val="355936684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A4325E-5E05-B5BF-9176-EF173F67DD4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B11C309-A34E-4575-BF0F-5D1F7003FC31}"/>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六、创业投资企业优惠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CE9DDF89-B98F-19A7-A83E-A3813E5770D9}"/>
              </a:ext>
            </a:extLst>
          </p:cNvPr>
          <p:cNvSpPr txBox="1">
            <a:spLocks/>
          </p:cNvSpPr>
          <p:nvPr/>
        </p:nvSpPr>
        <p:spPr>
          <a:xfrm>
            <a:off x="612001" y="972002"/>
            <a:ext cx="7920012" cy="861390"/>
          </a:xfrm>
          <a:prstGeom prst="rect">
            <a:avLst/>
          </a:prstGeom>
          <a:noFill/>
        </p:spPr>
        <p:txBody>
          <a:bodyPr wrap="square" lIns="0" tIns="0" rIns="0" bIns="0" rtlCol="0">
            <a:spAutoFit/>
          </a:bodyPr>
          <a:lstStyle/>
          <a:p>
            <a:pPr>
              <a:lnSpc>
                <a:spcPct val="120000"/>
              </a:lnSpc>
              <a:spcAft>
                <a:spcPts val="600"/>
              </a:spcAft>
            </a:pPr>
            <a:r>
              <a:rPr lang="zh-CN" altLang="en-US" sz="1600" kern="100" dirty="0">
                <a:latin typeface="+mn-ea"/>
                <a:cs typeface="Times New Roman" panose="02020603050405020304" pitchFamily="18" charset="0"/>
              </a:rPr>
              <a:t>创业投资企业优惠，是指创业投资企业采取股权投资方式直接投资于初创科技型企业满</a:t>
            </a: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年的，可以按照其投资额的</a:t>
            </a:r>
            <a:r>
              <a:rPr lang="en-US" altLang="zh-CN" sz="1600" kern="100" dirty="0">
                <a:latin typeface="+mn-ea"/>
                <a:cs typeface="Times New Roman" panose="02020603050405020304" pitchFamily="18" charset="0"/>
              </a:rPr>
              <a:t>70%</a:t>
            </a:r>
            <a:r>
              <a:rPr lang="zh-CN" altLang="en-US" sz="1600" kern="100" dirty="0">
                <a:latin typeface="+mn-ea"/>
                <a:cs typeface="Times New Roman" panose="02020603050405020304" pitchFamily="18" charset="0"/>
              </a:rPr>
              <a:t>在股权持有满</a:t>
            </a: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年的当年抵扣该创业投资企业的应纳税所得额；当年不足抵扣的，可以在以后纳税年度结转抵扣。</a:t>
            </a:r>
          </a:p>
        </p:txBody>
      </p:sp>
    </p:spTree>
    <p:extLst>
      <p:ext uri="{BB962C8B-B14F-4D97-AF65-F5344CB8AC3E}">
        <p14:creationId xmlns:p14="http://schemas.microsoft.com/office/powerpoint/2010/main" val="53457254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362157-C9D6-7C0F-A589-E9F2F297DFA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F9A27F7F-5D37-EF16-C51A-29CDC8B9B773}"/>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七、加速折旧优惠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AA026C54-9D27-44A0-7F0D-E7087624E9C6}"/>
              </a:ext>
            </a:extLst>
          </p:cNvPr>
          <p:cNvSpPr txBox="1">
            <a:spLocks/>
          </p:cNvSpPr>
          <p:nvPr/>
        </p:nvSpPr>
        <p:spPr>
          <a:xfrm>
            <a:off x="612001" y="972002"/>
            <a:ext cx="7920012" cy="2709203"/>
          </a:xfrm>
          <a:prstGeom prst="rect">
            <a:avLst/>
          </a:prstGeom>
          <a:noFill/>
        </p:spPr>
        <p:txBody>
          <a:bodyPr wrap="square" lIns="0" tIns="0" rIns="0" bIns="0" rtlCol="0">
            <a:spAutoFit/>
          </a:bodyPr>
          <a:lstStyle/>
          <a:p>
            <a:pPr>
              <a:lnSpc>
                <a:spcPct val="120000"/>
              </a:lnSpc>
              <a:spcAft>
                <a:spcPts val="600"/>
              </a:spcAft>
            </a:pPr>
            <a:r>
              <a:rPr lang="zh-CN" altLang="en-US" sz="1600" b="1" kern="100" dirty="0">
                <a:latin typeface="+mn-ea"/>
                <a:cs typeface="Times New Roman" panose="02020603050405020304" pitchFamily="18" charset="0"/>
              </a:rPr>
              <a:t>（一）可以加速折旧的固定资产</a:t>
            </a:r>
          </a:p>
          <a:p>
            <a:pPr>
              <a:lnSpc>
                <a:spcPct val="120000"/>
              </a:lnSpc>
              <a:spcAft>
                <a:spcPts val="600"/>
              </a:spcAft>
            </a:pPr>
            <a:r>
              <a:rPr lang="zh-CN" altLang="en-US" sz="1600" kern="100" dirty="0">
                <a:latin typeface="+mn-ea"/>
                <a:cs typeface="Times New Roman" panose="02020603050405020304" pitchFamily="18" charset="0"/>
              </a:rPr>
              <a:t>企业的固定资产由于技术进步等原因，确需加速折旧的，可以缩短折旧年限或者采取加速折旧的方法。可采用以上折旧方法的固定资产是指：</a:t>
            </a:r>
          </a:p>
          <a:p>
            <a:pPr>
              <a:lnSpc>
                <a:spcPct val="120000"/>
              </a:lnSpc>
              <a:spcAft>
                <a:spcPts val="600"/>
              </a:spcAft>
            </a:pP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由于技术进步，产品更新换代较快的固定资产。</a:t>
            </a:r>
          </a:p>
          <a:p>
            <a:pPr>
              <a:lnSpc>
                <a:spcPct val="120000"/>
              </a:lnSpc>
              <a:spcAft>
                <a:spcPts val="600"/>
              </a:spcAft>
            </a:pP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常年处于强震动、高腐蚀状态的固定资产。</a:t>
            </a:r>
          </a:p>
          <a:p>
            <a:pPr>
              <a:lnSpc>
                <a:spcPct val="120000"/>
              </a:lnSpc>
              <a:spcAft>
                <a:spcPts val="600"/>
              </a:spcAft>
            </a:pPr>
            <a:r>
              <a:rPr lang="zh-CN" altLang="en-US" sz="1600" kern="100" dirty="0">
                <a:latin typeface="+mn-ea"/>
                <a:cs typeface="Times New Roman" panose="02020603050405020304" pitchFamily="18" charset="0"/>
              </a:rPr>
              <a:t>采取缩短折旧年限方法的，最低折旧年限不得低于规定折旧年限的</a:t>
            </a:r>
            <a:r>
              <a:rPr lang="en-US" altLang="zh-CN" sz="1600" kern="100" dirty="0">
                <a:latin typeface="+mn-ea"/>
                <a:cs typeface="Times New Roman" panose="02020603050405020304" pitchFamily="18" charset="0"/>
              </a:rPr>
              <a:t>60%</a:t>
            </a:r>
            <a:r>
              <a:rPr lang="zh-CN" altLang="en-US" sz="1600" kern="100" dirty="0">
                <a:latin typeface="+mn-ea"/>
                <a:cs typeface="Times New Roman" panose="02020603050405020304" pitchFamily="18" charset="0"/>
              </a:rPr>
              <a:t>；采取加速折旧方法的，可以采取双倍余额递减法或者年数总和法。</a:t>
            </a:r>
          </a:p>
          <a:p>
            <a:pPr>
              <a:lnSpc>
                <a:spcPct val="120000"/>
              </a:lnSpc>
              <a:spcAft>
                <a:spcPts val="600"/>
              </a:spcAft>
            </a:pPr>
            <a:endParaRPr lang="zh-CN" altLang="en-US" sz="1600" kern="100" dirty="0">
              <a:latin typeface="宋体" panose="02010600030101010101" pitchFamily="2" charset="-122"/>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6603379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1D209A-E8A1-E66F-58BC-4A50B299A52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F6CDEEF-3F58-9F01-72B8-30770FAC9C40}"/>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七、加速折旧优惠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6D2C5D91-7E99-FC42-10B8-B84C5F2455F6}"/>
              </a:ext>
            </a:extLst>
          </p:cNvPr>
          <p:cNvSpPr txBox="1">
            <a:spLocks/>
          </p:cNvSpPr>
          <p:nvPr/>
        </p:nvSpPr>
        <p:spPr>
          <a:xfrm>
            <a:off x="612001" y="972002"/>
            <a:ext cx="7920012" cy="2120196"/>
          </a:xfrm>
          <a:prstGeom prst="rect">
            <a:avLst/>
          </a:prstGeom>
          <a:noFill/>
        </p:spPr>
        <p:txBody>
          <a:bodyPr wrap="square" lIns="0" tIns="0" rIns="0" bIns="0" rtlCol="0">
            <a:spAutoFit/>
          </a:bodyPr>
          <a:lstStyle/>
          <a:p>
            <a:pPr>
              <a:lnSpc>
                <a:spcPct val="120000"/>
              </a:lnSpc>
              <a:spcAft>
                <a:spcPts val="600"/>
              </a:spcAft>
            </a:pPr>
            <a:r>
              <a:rPr lang="zh-CN" altLang="en-US" sz="1600" b="1" kern="100" dirty="0">
                <a:latin typeface="+mn-ea"/>
                <a:cs typeface="Times New Roman" panose="02020603050405020304" pitchFamily="18" charset="0"/>
              </a:rPr>
              <a:t>（二）设备、器具等固定资产一次性扣除规定</a:t>
            </a:r>
          </a:p>
          <a:p>
            <a:pPr>
              <a:lnSpc>
                <a:spcPct val="120000"/>
              </a:lnSpc>
              <a:spcAft>
                <a:spcPts val="600"/>
              </a:spcAft>
            </a:pPr>
            <a:r>
              <a:rPr lang="zh-CN" altLang="en-US" sz="1600" kern="100" dirty="0">
                <a:latin typeface="+mn-ea"/>
                <a:cs typeface="Times New Roman" panose="02020603050405020304" pitchFamily="18" charset="0"/>
              </a:rPr>
              <a:t>企业在</a:t>
            </a:r>
            <a:r>
              <a:rPr lang="en-US" altLang="zh-CN" sz="1600" kern="100" dirty="0">
                <a:latin typeface="+mn-ea"/>
                <a:cs typeface="Times New Roman" panose="02020603050405020304" pitchFamily="18" charset="0"/>
              </a:rPr>
              <a:t>2024</a:t>
            </a:r>
            <a:r>
              <a:rPr lang="zh-CN" altLang="en-US" sz="1600" kern="100" dirty="0">
                <a:latin typeface="+mn-ea"/>
                <a:cs typeface="Times New Roman" panose="02020603050405020304" pitchFamily="18" charset="0"/>
              </a:rPr>
              <a:t>年</a:t>
            </a: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月</a:t>
            </a: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日至</a:t>
            </a:r>
            <a:r>
              <a:rPr lang="en-US" altLang="zh-CN" sz="1600" kern="100" dirty="0">
                <a:latin typeface="+mn-ea"/>
                <a:cs typeface="Times New Roman" panose="02020603050405020304" pitchFamily="18" charset="0"/>
              </a:rPr>
              <a:t>2027</a:t>
            </a:r>
            <a:r>
              <a:rPr lang="zh-CN" altLang="en-US" sz="1600" kern="100" dirty="0">
                <a:latin typeface="+mn-ea"/>
                <a:cs typeface="Times New Roman" panose="02020603050405020304" pitchFamily="18" charset="0"/>
              </a:rPr>
              <a:t>年</a:t>
            </a:r>
            <a:r>
              <a:rPr lang="en-US" altLang="zh-CN" sz="1600" kern="100" dirty="0">
                <a:latin typeface="+mn-ea"/>
                <a:cs typeface="Times New Roman" panose="02020603050405020304" pitchFamily="18" charset="0"/>
              </a:rPr>
              <a:t>12</a:t>
            </a:r>
            <a:r>
              <a:rPr lang="zh-CN" altLang="en-US" sz="1600" kern="100" dirty="0">
                <a:latin typeface="+mn-ea"/>
                <a:cs typeface="Times New Roman" panose="02020603050405020304" pitchFamily="18" charset="0"/>
              </a:rPr>
              <a:t>月</a:t>
            </a:r>
            <a:r>
              <a:rPr lang="en-US" altLang="zh-CN" sz="1600" kern="100" dirty="0">
                <a:latin typeface="+mn-ea"/>
                <a:cs typeface="Times New Roman" panose="02020603050405020304" pitchFamily="18" charset="0"/>
              </a:rPr>
              <a:t>31</a:t>
            </a:r>
            <a:r>
              <a:rPr lang="zh-CN" altLang="en-US" sz="1600" kern="100" dirty="0">
                <a:latin typeface="+mn-ea"/>
                <a:cs typeface="Times New Roman" panose="02020603050405020304" pitchFamily="18" charset="0"/>
              </a:rPr>
              <a:t>日期间新购进的设备、器具（指除房屋、建筑物以外的固定资产），单位价值不超过</a:t>
            </a:r>
            <a:r>
              <a:rPr lang="en-US" altLang="zh-CN" sz="1600" kern="100" dirty="0">
                <a:latin typeface="+mn-ea"/>
                <a:cs typeface="Times New Roman" panose="02020603050405020304" pitchFamily="18" charset="0"/>
              </a:rPr>
              <a:t>500</a:t>
            </a:r>
            <a:r>
              <a:rPr lang="zh-CN" altLang="en-US" sz="1600" kern="100" dirty="0">
                <a:latin typeface="+mn-ea"/>
                <a:cs typeface="Times New Roman" panose="02020603050405020304" pitchFamily="18" charset="0"/>
              </a:rPr>
              <a:t>万元的，允许一次性计入当期成本费用在计算应纳税所得额时扣除，不再分年度计算折旧；单位价值超过</a:t>
            </a:r>
            <a:r>
              <a:rPr lang="en-US" altLang="zh-CN" sz="1600" kern="100" dirty="0">
                <a:latin typeface="+mn-ea"/>
                <a:cs typeface="Times New Roman" panose="02020603050405020304" pitchFamily="18" charset="0"/>
              </a:rPr>
              <a:t>500</a:t>
            </a:r>
            <a:r>
              <a:rPr lang="zh-CN" altLang="en-US" sz="1600" kern="100" dirty="0">
                <a:latin typeface="+mn-ea"/>
                <a:cs typeface="Times New Roman" panose="02020603050405020304" pitchFamily="18" charset="0"/>
              </a:rPr>
              <a:t>万元的，仍按</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实施条例</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财政部国家税务总局关于完善固定资产加速折旧企业所得税政策的通知</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（财税（</a:t>
            </a:r>
            <a:r>
              <a:rPr lang="en-US" altLang="zh-CN" sz="1600" kern="100" dirty="0">
                <a:latin typeface="+mn-ea"/>
                <a:cs typeface="Times New Roman" panose="02020603050405020304" pitchFamily="18" charset="0"/>
              </a:rPr>
              <a:t>2014</a:t>
            </a:r>
            <a:r>
              <a:rPr lang="zh-CN" altLang="en-US" sz="1600" kern="100" dirty="0">
                <a:latin typeface="+mn-ea"/>
                <a:cs typeface="Times New Roman" panose="02020603050405020304" pitchFamily="18" charset="0"/>
              </a:rPr>
              <a:t>）</a:t>
            </a:r>
            <a:r>
              <a:rPr lang="en-US" altLang="zh-CN" sz="1600" kern="100" dirty="0">
                <a:latin typeface="+mn-ea"/>
                <a:cs typeface="Times New Roman" panose="02020603050405020304" pitchFamily="18" charset="0"/>
              </a:rPr>
              <a:t>75</a:t>
            </a:r>
            <a:r>
              <a:rPr lang="zh-CN" altLang="en-US" sz="1600" kern="100" dirty="0">
                <a:latin typeface="+mn-ea"/>
                <a:cs typeface="Times New Roman" panose="02020603050405020304" pitchFamily="18" charset="0"/>
              </a:rPr>
              <a:t>号）和</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财政部国家税务总局关于进一步完善固定资产加速折旧企业所得税政策的通知</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（财税（</a:t>
            </a:r>
            <a:r>
              <a:rPr lang="en-US" altLang="zh-CN" sz="1600" kern="100" dirty="0">
                <a:latin typeface="+mn-ea"/>
                <a:cs typeface="Times New Roman" panose="02020603050405020304" pitchFamily="18" charset="0"/>
              </a:rPr>
              <a:t>2015</a:t>
            </a:r>
            <a:r>
              <a:rPr lang="zh-CN" altLang="en-US" sz="1600" kern="100" dirty="0">
                <a:latin typeface="+mn-ea"/>
                <a:cs typeface="Times New Roman" panose="02020603050405020304" pitchFamily="18" charset="0"/>
              </a:rPr>
              <a:t>）</a:t>
            </a:r>
            <a:r>
              <a:rPr lang="en-US" altLang="zh-CN" sz="1600" kern="100" dirty="0">
                <a:latin typeface="+mn-ea"/>
                <a:cs typeface="Times New Roman" panose="02020603050405020304" pitchFamily="18" charset="0"/>
              </a:rPr>
              <a:t>106</a:t>
            </a:r>
            <a:r>
              <a:rPr lang="zh-CN" altLang="en-US" sz="1600" kern="100" dirty="0">
                <a:latin typeface="+mn-ea"/>
                <a:cs typeface="Times New Roman" panose="02020603050405020304" pitchFamily="18" charset="0"/>
              </a:rPr>
              <a:t>号）等相关规定执行。</a:t>
            </a:r>
          </a:p>
        </p:txBody>
      </p:sp>
    </p:spTree>
    <p:extLst>
      <p:ext uri="{BB962C8B-B14F-4D97-AF65-F5344CB8AC3E}">
        <p14:creationId xmlns:p14="http://schemas.microsoft.com/office/powerpoint/2010/main" val="143592463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07A241-B043-E0CF-8DF3-6FF7532BD19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FCC18A2-2185-D064-EA2A-2D77EABD6F83}"/>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八、减计收入优惠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CB6833D-059F-5FCB-1F5C-AB3FB6109440}"/>
              </a:ext>
            </a:extLst>
          </p:cNvPr>
          <p:cNvSpPr txBox="1">
            <a:spLocks/>
          </p:cNvSpPr>
          <p:nvPr/>
        </p:nvSpPr>
        <p:spPr>
          <a:xfrm>
            <a:off x="612001" y="972002"/>
            <a:ext cx="7920012" cy="1887440"/>
          </a:xfrm>
          <a:prstGeom prst="rect">
            <a:avLst/>
          </a:prstGeom>
          <a:noFill/>
        </p:spPr>
        <p:txBody>
          <a:bodyPr wrap="square" lIns="0" tIns="0" rIns="0" bIns="0" rtlCol="0">
            <a:spAutoFit/>
          </a:bodyPr>
          <a:lstStyle/>
          <a:p>
            <a:pPr>
              <a:lnSpc>
                <a:spcPct val="120000"/>
              </a:lnSpc>
              <a:spcAft>
                <a:spcPts val="600"/>
              </a:spcAft>
            </a:pPr>
            <a:r>
              <a:rPr lang="zh-CN" altLang="en-US" sz="1600" kern="100" dirty="0">
                <a:latin typeface="+mn-ea"/>
                <a:cs typeface="Times New Roman" panose="02020603050405020304" pitchFamily="18" charset="0"/>
              </a:rPr>
              <a:t>企业综合利用资源，生产符合国家产业政策规定的产品所取得的收入，可以在计算应纳税所得额时减计收入。</a:t>
            </a:r>
          </a:p>
          <a:p>
            <a:pPr>
              <a:lnSpc>
                <a:spcPct val="120000"/>
              </a:lnSpc>
              <a:spcAft>
                <a:spcPts val="600"/>
              </a:spcAft>
            </a:pPr>
            <a:r>
              <a:rPr lang="zh-CN" altLang="en-US" sz="1600" kern="100" dirty="0">
                <a:latin typeface="+mn-ea"/>
                <a:cs typeface="Times New Roman" panose="02020603050405020304" pitchFamily="18" charset="0"/>
              </a:rPr>
              <a:t>减计收入，是指企业以</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资源综合利用企业所得税优惠目录</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规定的资源作为主要原材料，生产国家非限制和禁止并符合国家和行业相关标准的产品取得的收入，减按</a:t>
            </a:r>
            <a:r>
              <a:rPr lang="en-US" altLang="zh-CN" sz="1600" kern="100" dirty="0">
                <a:latin typeface="+mn-ea"/>
                <a:cs typeface="Times New Roman" panose="02020603050405020304" pitchFamily="18" charset="0"/>
              </a:rPr>
              <a:t>90%</a:t>
            </a:r>
            <a:r>
              <a:rPr lang="zh-CN" altLang="en-US" sz="1600" kern="100" dirty="0">
                <a:latin typeface="+mn-ea"/>
                <a:cs typeface="Times New Roman" panose="02020603050405020304" pitchFamily="18" charset="0"/>
              </a:rPr>
              <a:t>计入收入总额。</a:t>
            </a:r>
          </a:p>
          <a:p>
            <a:pPr>
              <a:lnSpc>
                <a:spcPct val="120000"/>
              </a:lnSpc>
              <a:spcAft>
                <a:spcPts val="600"/>
              </a:spcAft>
            </a:pPr>
            <a:endParaRPr lang="zh-CN" altLang="en-US" sz="1600" kern="100" dirty="0">
              <a:latin typeface="宋体" panose="02010600030101010101" pitchFamily="2" charset="-122"/>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4744691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84B6B8-9195-AD5C-90D8-42052C606BF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787C84B6-F543-581B-1D25-7E25AE6C1B51}"/>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十、民族自治地方的优惠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327C80B3-D1F6-5B99-6E70-8ABBB1FAA3A3}"/>
              </a:ext>
            </a:extLst>
          </p:cNvPr>
          <p:cNvSpPr txBox="1">
            <a:spLocks/>
          </p:cNvSpPr>
          <p:nvPr/>
        </p:nvSpPr>
        <p:spPr>
          <a:xfrm>
            <a:off x="612001" y="972002"/>
            <a:ext cx="7920012" cy="1901674"/>
          </a:xfrm>
          <a:prstGeom prst="rect">
            <a:avLst/>
          </a:prstGeom>
          <a:noFill/>
        </p:spPr>
        <p:txBody>
          <a:bodyPr wrap="square" lIns="0" tIns="0" rIns="0" bIns="0" rtlCol="0">
            <a:spAutoFit/>
          </a:bodyPr>
          <a:lstStyle/>
          <a:p>
            <a:pPr>
              <a:lnSpc>
                <a:spcPct val="120000"/>
              </a:lnSpc>
              <a:spcAft>
                <a:spcPts val="600"/>
              </a:spcAft>
            </a:pPr>
            <a:r>
              <a:rPr lang="zh-CN" altLang="en-US" sz="1600" kern="100" dirty="0">
                <a:latin typeface="+mn-ea"/>
                <a:cs typeface="Times New Roman" panose="02020603050405020304" pitchFamily="18" charset="0"/>
              </a:rPr>
              <a:t>民族自治地方的自治机关对本民族自治地方的企业应缴纳的企业所得税中属于地方分享的部分，可以决定减征或者免征。自治州、自治县决定减征或者免征的，须报省自治区、直辖市人民政府批准。</a:t>
            </a:r>
          </a:p>
          <a:p>
            <a:pPr>
              <a:lnSpc>
                <a:spcPct val="120000"/>
              </a:lnSpc>
              <a:spcAft>
                <a:spcPts val="600"/>
              </a:spcAft>
            </a:pP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企业所得税法</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所称民族自治地方，是指依照</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中华人民共和国民族区域自治法</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的规定，实行民族区域自治的自治区、自治州、自治县。</a:t>
            </a:r>
          </a:p>
          <a:p>
            <a:pPr>
              <a:lnSpc>
                <a:spcPct val="120000"/>
              </a:lnSpc>
              <a:spcAft>
                <a:spcPts val="600"/>
              </a:spcAft>
            </a:pPr>
            <a:r>
              <a:rPr lang="zh-CN" altLang="en-US" sz="1600" kern="100" dirty="0">
                <a:latin typeface="+mn-ea"/>
                <a:cs typeface="Times New Roman" panose="02020603050405020304" pitchFamily="18" charset="0"/>
              </a:rPr>
              <a:t>对民族自治地方内国家限制和禁止行业的企业，不得减征或者免征企业所得税。</a:t>
            </a:r>
          </a:p>
        </p:txBody>
      </p:sp>
    </p:spTree>
    <p:extLst>
      <p:ext uri="{BB962C8B-B14F-4D97-AF65-F5344CB8AC3E}">
        <p14:creationId xmlns:p14="http://schemas.microsoft.com/office/powerpoint/2010/main" val="110715834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19B315-ED69-99F3-7683-4C060E00142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1865B11-6893-4F6C-CEAC-C8525415E20F}"/>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十一、非居民企业优惠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D084767-6E8A-E3E0-C6A6-703D6260E24D}"/>
              </a:ext>
            </a:extLst>
          </p:cNvPr>
          <p:cNvSpPr txBox="1">
            <a:spLocks/>
          </p:cNvSpPr>
          <p:nvPr/>
        </p:nvSpPr>
        <p:spPr>
          <a:xfrm>
            <a:off x="612001" y="972002"/>
            <a:ext cx="7920012" cy="2336794"/>
          </a:xfrm>
          <a:prstGeom prst="rect">
            <a:avLst/>
          </a:prstGeom>
          <a:noFill/>
        </p:spPr>
        <p:txBody>
          <a:bodyPr wrap="square" lIns="0" tIns="0" rIns="0" bIns="0" rtlCol="0">
            <a:spAutoFit/>
          </a:bodyPr>
          <a:lstStyle/>
          <a:p>
            <a:pPr>
              <a:lnSpc>
                <a:spcPct val="120000"/>
              </a:lnSpc>
              <a:spcAft>
                <a:spcPts val="600"/>
              </a:spcAft>
            </a:pPr>
            <a:r>
              <a:rPr lang="zh-CN" altLang="en-US" sz="1600" kern="100" dirty="0">
                <a:latin typeface="+mn-ea"/>
                <a:cs typeface="Times New Roman" panose="02020603050405020304" pitchFamily="18" charset="0"/>
              </a:rPr>
              <a:t>非居民企业减按</a:t>
            </a:r>
            <a:r>
              <a:rPr lang="en-US" altLang="zh-CN" sz="1600" kern="100" dirty="0">
                <a:latin typeface="+mn-ea"/>
                <a:cs typeface="Times New Roman" panose="02020603050405020304" pitchFamily="18" charset="0"/>
              </a:rPr>
              <a:t>10%</a:t>
            </a:r>
            <a:r>
              <a:rPr lang="zh-CN" altLang="en-US" sz="1600" kern="100" dirty="0">
                <a:latin typeface="+mn-ea"/>
                <a:cs typeface="Times New Roman" panose="02020603050405020304" pitchFamily="18" charset="0"/>
              </a:rPr>
              <a:t>的税率征收企业所得税。这里的非居民企业，是指在中国境内未设立机构、场所的，或者虽设立机构、场所但取得的所得与其所设机构、场所没有实际联系的企业。该类非居民企业取得下列所得免征企业所得税。</a:t>
            </a:r>
          </a:p>
          <a:p>
            <a:pPr>
              <a:lnSpc>
                <a:spcPct val="120000"/>
              </a:lnSpc>
              <a:spcAft>
                <a:spcPts val="600"/>
              </a:spcAft>
            </a:pP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外国政府向中国政府提供贷款取得的利息所得。</a:t>
            </a:r>
          </a:p>
          <a:p>
            <a:pPr>
              <a:lnSpc>
                <a:spcPct val="120000"/>
              </a:lnSpc>
              <a:spcAft>
                <a:spcPts val="600"/>
              </a:spcAft>
            </a:pP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国际金融组织向中国政府和居民企业提供优惠贷款取得的利息所得。</a:t>
            </a:r>
          </a:p>
          <a:p>
            <a:pPr>
              <a:lnSpc>
                <a:spcPct val="120000"/>
              </a:lnSpc>
              <a:spcAft>
                <a:spcPts val="600"/>
              </a:spcAft>
            </a:pP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经国务院批准的其他所得。</a:t>
            </a:r>
          </a:p>
          <a:p>
            <a:pPr>
              <a:lnSpc>
                <a:spcPct val="120000"/>
              </a:lnSpc>
              <a:spcAft>
                <a:spcPts val="600"/>
              </a:spcAft>
            </a:pPr>
            <a:endParaRPr lang="zh-CN" altLang="en-US" sz="1600" kern="100" dirty="0">
              <a:latin typeface="宋体" panose="02010600030101010101" pitchFamily="2" charset="-122"/>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0958848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345F19-66B8-8376-B0B9-441311DF9FB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4220549-FD17-26E3-8643-5EDE1AC3B50F}"/>
              </a:ext>
            </a:extLst>
          </p:cNvPr>
          <p:cNvSpPr txBox="1"/>
          <p:nvPr/>
        </p:nvSpPr>
        <p:spPr>
          <a:xfrm>
            <a:off x="1720645" y="299722"/>
            <a:ext cx="5289755"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二、征税对象</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3C38ACD0-AF7B-12DC-E10D-CFC1F2D86F70}"/>
              </a:ext>
            </a:extLst>
          </p:cNvPr>
          <p:cNvSpPr txBox="1">
            <a:spLocks/>
          </p:cNvSpPr>
          <p:nvPr/>
        </p:nvSpPr>
        <p:spPr>
          <a:xfrm>
            <a:off x="612001" y="972002"/>
            <a:ext cx="7920012" cy="4277709"/>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（一）居民企业的征税对象</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居民企业应将来源于中国境内、境外的所得作为征税对象。所得包括销售货物所得提供劳务所得，转让财产所得，股息、红利等权益性投资所得，利息所得，租金所得，特许权使用费所得，接受捐赠所得和其他所得。</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（二）非居民企业的征税对象</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非居民企业在中国境内设立机构、场所的，应当就其所设机构、场所取得的来源于中国境内的所得，以及发生在中国境外但与其所设机构、场所有实际联系的所得，缴纳企业所得税。非居民企业在中国境内未设立机构、场所的，或者虽设立机构、场所但取得的所得与其所设机构、场所没有实际联系的，应当就其来源于中国境内的所得缴纳企业所得税。</a:t>
            </a: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407986860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7710A8-F02C-02CB-65A0-245A321B8AB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0FACD12-49CC-E62D-319D-1465C7520B97}"/>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十二、西部大开发的税收优惠</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5FF0F0A-30FB-1984-9B59-C7B581C17F10}"/>
              </a:ext>
            </a:extLst>
          </p:cNvPr>
          <p:cNvSpPr txBox="1">
            <a:spLocks/>
          </p:cNvSpPr>
          <p:nvPr/>
        </p:nvSpPr>
        <p:spPr>
          <a:xfrm>
            <a:off x="612001" y="972002"/>
            <a:ext cx="7920012" cy="2197140"/>
          </a:xfrm>
          <a:prstGeom prst="rect">
            <a:avLst/>
          </a:prstGeom>
          <a:noFill/>
        </p:spPr>
        <p:txBody>
          <a:bodyPr wrap="square" lIns="0" tIns="0" rIns="0" bIns="0" rtlCol="0">
            <a:spAutoFit/>
          </a:bodyPr>
          <a:lstStyle/>
          <a:p>
            <a:pPr>
              <a:lnSpc>
                <a:spcPct val="120000"/>
              </a:lnSpc>
              <a:spcAft>
                <a:spcPts val="600"/>
              </a:spcAft>
            </a:pPr>
            <a:r>
              <a:rPr lang="zh-CN" altLang="en-US" sz="1600" kern="100" dirty="0">
                <a:latin typeface="+mn-ea"/>
                <a:cs typeface="Times New Roman" panose="02020603050405020304" pitchFamily="18" charset="0"/>
              </a:rPr>
              <a:t>对设在西部地区国家鼓励类产业企业，在</a:t>
            </a:r>
            <a:r>
              <a:rPr lang="en-US" altLang="zh-CN" sz="1600" kern="100" dirty="0">
                <a:latin typeface="+mn-ea"/>
                <a:cs typeface="Times New Roman" panose="02020603050405020304" pitchFamily="18" charset="0"/>
              </a:rPr>
              <a:t>2021</a:t>
            </a:r>
            <a:r>
              <a:rPr lang="zh-CN" altLang="en-US" sz="1600" kern="100" dirty="0">
                <a:latin typeface="+mn-ea"/>
                <a:cs typeface="Times New Roman" panose="02020603050405020304" pitchFamily="18" charset="0"/>
              </a:rPr>
              <a:t>年</a:t>
            </a: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月</a:t>
            </a: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日至</a:t>
            </a:r>
            <a:r>
              <a:rPr lang="en-US" altLang="zh-CN" sz="1600" kern="100" dirty="0">
                <a:latin typeface="+mn-ea"/>
                <a:cs typeface="Times New Roman" panose="02020603050405020304" pitchFamily="18" charset="0"/>
              </a:rPr>
              <a:t>2030</a:t>
            </a:r>
            <a:r>
              <a:rPr lang="zh-CN" altLang="en-US" sz="1600" kern="100" dirty="0">
                <a:latin typeface="+mn-ea"/>
                <a:cs typeface="Times New Roman" panose="02020603050405020304" pitchFamily="18" charset="0"/>
              </a:rPr>
              <a:t>年</a:t>
            </a:r>
            <a:r>
              <a:rPr lang="en-US" altLang="zh-CN" sz="1600" kern="100" dirty="0">
                <a:latin typeface="+mn-ea"/>
                <a:cs typeface="Times New Roman" panose="02020603050405020304" pitchFamily="18" charset="0"/>
              </a:rPr>
              <a:t>12</a:t>
            </a:r>
            <a:r>
              <a:rPr lang="zh-CN" altLang="en-US" sz="1600" kern="100" dirty="0">
                <a:latin typeface="+mn-ea"/>
                <a:cs typeface="Times New Roman" panose="02020603050405020304" pitchFamily="18" charset="0"/>
              </a:rPr>
              <a:t>月</a:t>
            </a:r>
            <a:r>
              <a:rPr lang="en-US" altLang="zh-CN" sz="1600" kern="100" dirty="0">
                <a:latin typeface="+mn-ea"/>
                <a:cs typeface="Times New Roman" panose="02020603050405020304" pitchFamily="18" charset="0"/>
              </a:rPr>
              <a:t>31</a:t>
            </a:r>
            <a:r>
              <a:rPr lang="zh-CN" altLang="en-US" sz="1600" kern="100" dirty="0">
                <a:latin typeface="+mn-ea"/>
                <a:cs typeface="Times New Roman" panose="02020603050405020304" pitchFamily="18" charset="0"/>
              </a:rPr>
              <a:t>日期间，减按</a:t>
            </a:r>
            <a:r>
              <a:rPr lang="en-US" altLang="zh-CN" sz="1600" kern="100" dirty="0">
                <a:latin typeface="+mn-ea"/>
                <a:cs typeface="Times New Roman" panose="02020603050405020304" pitchFamily="18" charset="0"/>
              </a:rPr>
              <a:t>15%</a:t>
            </a:r>
            <a:r>
              <a:rPr lang="zh-CN" altLang="en-US" sz="1600" kern="100" dirty="0">
                <a:latin typeface="+mn-ea"/>
                <a:cs typeface="Times New Roman" panose="02020603050405020304" pitchFamily="18" charset="0"/>
              </a:rPr>
              <a:t>的税率征收企业所得税。</a:t>
            </a:r>
          </a:p>
          <a:p>
            <a:pPr>
              <a:lnSpc>
                <a:spcPct val="120000"/>
              </a:lnSpc>
              <a:spcAft>
                <a:spcPts val="600"/>
              </a:spcAft>
            </a:pPr>
            <a:r>
              <a:rPr lang="zh-CN" altLang="en-US" sz="1600" kern="100" dirty="0">
                <a:latin typeface="+mn-ea"/>
                <a:cs typeface="Times New Roman" panose="02020603050405020304" pitchFamily="18" charset="0"/>
              </a:rPr>
              <a:t>国家鼓励类产业企业，是指以</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西部地区鼓励类产业目录</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a:t>
            </a:r>
            <a:r>
              <a:rPr lang="en-US" altLang="zh-CN" sz="1600" kern="100" dirty="0">
                <a:latin typeface="+mn-ea"/>
                <a:cs typeface="Times New Roman" panose="02020603050405020304" pitchFamily="18" charset="0"/>
              </a:rPr>
              <a:t>2005</a:t>
            </a:r>
            <a:r>
              <a:rPr lang="zh-CN" altLang="en-US" sz="1600" kern="100" dirty="0">
                <a:latin typeface="+mn-ea"/>
                <a:cs typeface="Times New Roman" panose="02020603050405020304" pitchFamily="18" charset="0"/>
              </a:rPr>
              <a:t>年版）中规定的产业项目为主营业务，其主营业务收入占企业收入总额</a:t>
            </a:r>
            <a:r>
              <a:rPr lang="en-US" altLang="zh-CN" sz="1600" kern="100" dirty="0">
                <a:latin typeface="+mn-ea"/>
                <a:cs typeface="Times New Roman" panose="02020603050405020304" pitchFamily="18" charset="0"/>
              </a:rPr>
              <a:t>60%</a:t>
            </a:r>
            <a:r>
              <a:rPr lang="zh-CN" altLang="en-US" sz="1600" kern="100" dirty="0">
                <a:latin typeface="+mn-ea"/>
                <a:cs typeface="Times New Roman" panose="02020603050405020304" pitchFamily="18" charset="0"/>
              </a:rPr>
              <a:t>以上的企业。</a:t>
            </a:r>
          </a:p>
          <a:p>
            <a:pPr>
              <a:lnSpc>
                <a:spcPct val="120000"/>
              </a:lnSpc>
              <a:spcAft>
                <a:spcPts val="600"/>
              </a:spcAft>
            </a:pPr>
            <a:r>
              <a:rPr lang="zh-CN" altLang="en-US" sz="1600" kern="100" dirty="0">
                <a:latin typeface="+mn-ea"/>
                <a:cs typeface="Times New Roman" panose="02020603050405020304" pitchFamily="18" charset="0"/>
              </a:rPr>
              <a:t>对在西部地区新办交通、电力、水利、邮政、广播电视企业，上述项目业务收入占企业收入总额</a:t>
            </a:r>
            <a:r>
              <a:rPr lang="en-US" altLang="zh-CN" sz="1600" kern="100" dirty="0">
                <a:latin typeface="+mn-ea"/>
                <a:cs typeface="Times New Roman" panose="02020603050405020304" pitchFamily="18" charset="0"/>
              </a:rPr>
              <a:t>60%</a:t>
            </a:r>
            <a:r>
              <a:rPr lang="zh-CN" altLang="en-US" sz="1600" kern="100" dirty="0">
                <a:latin typeface="+mn-ea"/>
                <a:cs typeface="Times New Roman" panose="02020603050405020304" pitchFamily="18" charset="0"/>
              </a:rPr>
              <a:t>以上的，可以享受企业所得税如下优惠政策：内资企业自开始生产经营之日起，享受企业所得税“两免三减半”税收优惠。</a:t>
            </a:r>
          </a:p>
        </p:txBody>
      </p:sp>
    </p:spTree>
    <p:extLst>
      <p:ext uri="{BB962C8B-B14F-4D97-AF65-F5344CB8AC3E}">
        <p14:creationId xmlns:p14="http://schemas.microsoft.com/office/powerpoint/2010/main" val="94472642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FEF3E8-27C8-7DEC-CCED-3FC4E73928AF}"/>
            </a:ext>
          </a:extLst>
        </p:cNvPr>
        <p:cNvGrpSpPr/>
        <p:nvPr/>
      </p:nvGrpSpPr>
      <p:grpSpPr>
        <a:xfrm>
          <a:off x="0" y="0"/>
          <a:ext cx="0" cy="0"/>
          <a:chOff x="0" y="0"/>
          <a:chExt cx="0" cy="0"/>
        </a:xfrm>
      </p:grpSpPr>
      <p:grpSp>
        <p:nvGrpSpPr>
          <p:cNvPr id="2" name="组合 1">
            <a:extLst>
              <a:ext uri="{FF2B5EF4-FFF2-40B4-BE49-F238E27FC236}">
                <a16:creationId xmlns:a16="http://schemas.microsoft.com/office/drawing/2014/main" id="{F1BA1DC4-3BB3-F721-A7A9-998A48CBC6D0}"/>
              </a:ext>
            </a:extLst>
          </p:cNvPr>
          <p:cNvGrpSpPr/>
          <p:nvPr/>
        </p:nvGrpSpPr>
        <p:grpSpPr>
          <a:xfrm>
            <a:off x="1145002" y="1249593"/>
            <a:ext cx="1788430" cy="1788430"/>
            <a:chOff x="4240335" y="3008435"/>
            <a:chExt cx="3711332" cy="3711332"/>
          </a:xfrm>
        </p:grpSpPr>
        <p:sp>
          <p:nvSpPr>
            <p:cNvPr id="3" name="椭圆 2">
              <a:extLst>
                <a:ext uri="{FF2B5EF4-FFF2-40B4-BE49-F238E27FC236}">
                  <a16:creationId xmlns:a16="http://schemas.microsoft.com/office/drawing/2014/main" id="{C19ACAAA-708B-74B3-B04D-62D75DAFBB62}"/>
                </a:ext>
              </a:extLst>
            </p:cNvPr>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a:extLst>
                <a:ext uri="{FF2B5EF4-FFF2-40B4-BE49-F238E27FC236}">
                  <a16:creationId xmlns:a16="http://schemas.microsoft.com/office/drawing/2014/main" id="{7FE71519-E774-79BD-42E0-3974DD69625A}"/>
                </a:ext>
              </a:extLst>
            </p:cNvPr>
            <p:cNvGrpSpPr/>
            <p:nvPr/>
          </p:nvGrpSpPr>
          <p:grpSpPr>
            <a:xfrm>
              <a:off x="4710169" y="3478269"/>
              <a:ext cx="2771663" cy="2771663"/>
              <a:chOff x="2193191" y="1899415"/>
              <a:chExt cx="2421376" cy="2421376"/>
            </a:xfrm>
            <a:effectLst/>
          </p:grpSpPr>
          <p:sp>
            <p:nvSpPr>
              <p:cNvPr id="5" name="椭圆 4">
                <a:extLst>
                  <a:ext uri="{FF2B5EF4-FFF2-40B4-BE49-F238E27FC236}">
                    <a16:creationId xmlns:a16="http://schemas.microsoft.com/office/drawing/2014/main" id="{F3973EC6-299A-653C-3730-65DA0653B2E9}"/>
                  </a:ext>
                </a:extLst>
              </p:cNvPr>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a:extLst>
                  <a:ext uri="{FF2B5EF4-FFF2-40B4-BE49-F238E27FC236}">
                    <a16:creationId xmlns:a16="http://schemas.microsoft.com/office/drawing/2014/main" id="{86B97B61-1387-26D3-A462-CC7EB7B6C66D}"/>
                  </a:ext>
                </a:extLst>
              </p:cNvPr>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a:extLst>
              <a:ext uri="{FF2B5EF4-FFF2-40B4-BE49-F238E27FC236}">
                <a16:creationId xmlns:a16="http://schemas.microsoft.com/office/drawing/2014/main" id="{FD42612C-E55F-EDDE-0F5B-1827F74B25E7}"/>
              </a:ext>
            </a:extLst>
          </p:cNvPr>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a:extLst>
              <a:ext uri="{FF2B5EF4-FFF2-40B4-BE49-F238E27FC236}">
                <a16:creationId xmlns:a16="http://schemas.microsoft.com/office/drawing/2014/main" id="{F6D55AD2-8C46-7F34-C050-033886FFFEDD}"/>
              </a:ext>
            </a:extLst>
          </p:cNvPr>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a:extLst>
              <a:ext uri="{FF2B5EF4-FFF2-40B4-BE49-F238E27FC236}">
                <a16:creationId xmlns:a16="http://schemas.microsoft.com/office/drawing/2014/main" id="{CC1B549F-CC4A-866A-EE1A-03DC8C848084}"/>
              </a:ext>
            </a:extLst>
          </p:cNvPr>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07</a:t>
            </a:r>
            <a:endParaRPr lang="zh-CN" altLang="en-US" sz="7200" dirty="0">
              <a:solidFill>
                <a:srgbClr val="0070C0"/>
              </a:solidFill>
              <a:latin typeface="Impact" panose="020B0806030902050204" pitchFamily="34" charset="0"/>
            </a:endParaRPr>
          </a:p>
        </p:txBody>
      </p:sp>
      <p:sp>
        <p:nvSpPr>
          <p:cNvPr id="18" name="文本框 17">
            <a:extLst>
              <a:ext uri="{FF2B5EF4-FFF2-40B4-BE49-F238E27FC236}">
                <a16:creationId xmlns:a16="http://schemas.microsoft.com/office/drawing/2014/main" id="{2D3286C6-A422-3114-A2E6-2F73BDB9AA39}"/>
              </a:ext>
            </a:extLst>
          </p:cNvPr>
          <p:cNvSpPr txBox="1"/>
          <p:nvPr/>
        </p:nvSpPr>
        <p:spPr>
          <a:xfrm>
            <a:off x="2899391" y="2833300"/>
            <a:ext cx="2486156" cy="400110"/>
          </a:xfrm>
          <a:prstGeom prst="rect">
            <a:avLst/>
          </a:prstGeom>
          <a:noFill/>
        </p:spPr>
        <p:txBody>
          <a:bodyPr wrap="square" rtlCol="0">
            <a:spAutoFit/>
          </a:bodyPr>
          <a:lstStyle/>
          <a:p>
            <a:r>
              <a:rPr lang="zh-CN" altLang="en-US" sz="2000" b="1">
                <a:solidFill>
                  <a:schemeClr val="tx1">
                    <a:lumMod val="75000"/>
                    <a:lumOff val="25000"/>
                  </a:schemeClr>
                </a:solidFill>
                <a:latin typeface="ITC Avant Garde Std Bk" panose="020B0502020202020204" pitchFamily="34" charset="0"/>
              </a:rPr>
              <a:t>征收管理</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a:extLst>
              <a:ext uri="{FF2B5EF4-FFF2-40B4-BE49-F238E27FC236}">
                <a16:creationId xmlns:a16="http://schemas.microsoft.com/office/drawing/2014/main" id="{93E79492-5275-25AE-46DB-F26711E426EF}"/>
              </a:ext>
            </a:extLst>
          </p:cNvPr>
          <p:cNvGrpSpPr/>
          <p:nvPr/>
        </p:nvGrpSpPr>
        <p:grpSpPr>
          <a:xfrm>
            <a:off x="1808118" y="1956295"/>
            <a:ext cx="518562" cy="353252"/>
            <a:chOff x="4895160" y="4287159"/>
            <a:chExt cx="571418" cy="389258"/>
          </a:xfrm>
          <a:solidFill>
            <a:srgbClr val="0070C0"/>
          </a:solidFill>
        </p:grpSpPr>
        <p:sp>
          <p:nvSpPr>
            <p:cNvPr id="30" name="Freeform 327">
              <a:extLst>
                <a:ext uri="{FF2B5EF4-FFF2-40B4-BE49-F238E27FC236}">
                  <a16:creationId xmlns:a16="http://schemas.microsoft.com/office/drawing/2014/main" id="{E62A6110-2489-E81B-3E08-8F525BF4E1C4}"/>
                </a:ext>
              </a:extLst>
            </p:cNvPr>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a:extLst>
                <a:ext uri="{FF2B5EF4-FFF2-40B4-BE49-F238E27FC236}">
                  <a16:creationId xmlns:a16="http://schemas.microsoft.com/office/drawing/2014/main" id="{1838FCEF-AE9E-A28F-D205-C156766624A7}"/>
                </a:ext>
              </a:extLst>
            </p:cNvPr>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a:extLst>
                <a:ext uri="{FF2B5EF4-FFF2-40B4-BE49-F238E27FC236}">
                  <a16:creationId xmlns:a16="http://schemas.microsoft.com/office/drawing/2014/main" id="{A320D8FE-8200-D17F-FED9-588060390E9F}"/>
                </a:ext>
              </a:extLst>
            </p:cNvPr>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a:extLst>
                <a:ext uri="{FF2B5EF4-FFF2-40B4-BE49-F238E27FC236}">
                  <a16:creationId xmlns:a16="http://schemas.microsoft.com/office/drawing/2014/main" id="{3CE305CF-F1B0-4EB5-806A-0B28C9AACD37}"/>
                </a:ext>
              </a:extLst>
            </p:cNvPr>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a:extLst>
                <a:ext uri="{FF2B5EF4-FFF2-40B4-BE49-F238E27FC236}">
                  <a16:creationId xmlns:a16="http://schemas.microsoft.com/office/drawing/2014/main" id="{2E1362AF-EDBA-25E2-18C0-E43E25FC3BBE}"/>
                </a:ext>
              </a:extLst>
            </p:cNvPr>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a:extLst>
                <a:ext uri="{FF2B5EF4-FFF2-40B4-BE49-F238E27FC236}">
                  <a16:creationId xmlns:a16="http://schemas.microsoft.com/office/drawing/2014/main" id="{A1274EA8-EABD-B3F8-ED5D-A62449A601FD}"/>
                </a:ext>
              </a:extLst>
            </p:cNvPr>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a:extLst>
                <a:ext uri="{FF2B5EF4-FFF2-40B4-BE49-F238E27FC236}">
                  <a16:creationId xmlns:a16="http://schemas.microsoft.com/office/drawing/2014/main" id="{E165A1E3-69EE-F36D-4275-DCDA8B5C3AEE}"/>
                </a:ext>
              </a:extLst>
            </p:cNvPr>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a:extLst>
                <a:ext uri="{FF2B5EF4-FFF2-40B4-BE49-F238E27FC236}">
                  <a16:creationId xmlns:a16="http://schemas.microsoft.com/office/drawing/2014/main" id="{9EADA3E5-6F7E-FC35-9D3E-CE45D9D25B38}"/>
                </a:ext>
              </a:extLst>
            </p:cNvPr>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a:extLst>
                <a:ext uri="{FF2B5EF4-FFF2-40B4-BE49-F238E27FC236}">
                  <a16:creationId xmlns:a16="http://schemas.microsoft.com/office/drawing/2014/main" id="{EF357D6F-E868-1111-CFE4-A23C4B6FD0CA}"/>
                </a:ext>
              </a:extLst>
            </p:cNvPr>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extLst>
      <p:ext uri="{BB962C8B-B14F-4D97-AF65-F5344CB8AC3E}">
        <p14:creationId xmlns:p14="http://schemas.microsoft.com/office/powerpoint/2010/main" val="2217166413"/>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F9EDC7-0157-5BEE-923D-1DA9FF7D287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79EA6390-6AC9-AC89-C7B9-04856EA79971}"/>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一、纳税地点</a:t>
            </a:r>
          </a:p>
        </p:txBody>
      </p:sp>
      <p:sp>
        <p:nvSpPr>
          <p:cNvPr id="3" name="TextBox 42">
            <a:extLst>
              <a:ext uri="{FF2B5EF4-FFF2-40B4-BE49-F238E27FC236}">
                <a16:creationId xmlns:a16="http://schemas.microsoft.com/office/drawing/2014/main" id="{AE3D11F6-FC91-4098-B905-35017AF2B560}"/>
              </a:ext>
            </a:extLst>
          </p:cNvPr>
          <p:cNvSpPr txBox="1">
            <a:spLocks/>
          </p:cNvSpPr>
          <p:nvPr/>
        </p:nvSpPr>
        <p:spPr>
          <a:xfrm>
            <a:off x="612001" y="972002"/>
            <a:ext cx="7920012" cy="3455946"/>
          </a:xfrm>
          <a:prstGeom prst="rect">
            <a:avLst/>
          </a:prstGeom>
          <a:noFill/>
        </p:spPr>
        <p:txBody>
          <a:bodyPr wrap="square" lIns="0" tIns="0" rIns="0" bIns="0" rtlCol="0">
            <a:spAutoFit/>
          </a:bodyPr>
          <a:lstStyle/>
          <a:p>
            <a:pPr>
              <a:lnSpc>
                <a:spcPct val="120000"/>
              </a:lnSpc>
              <a:spcAft>
                <a:spcPts val="600"/>
              </a:spcAft>
            </a:pP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除税收法律、行政法规另有规定外，居民企业以企业登记注册地为纳税地点；但登记注册地在境外的，以实际管理机构所在地为纳税地点。企业注册登记地是指企业依照国家有关规定登记注册的住所地。</a:t>
            </a:r>
          </a:p>
          <a:p>
            <a:pPr>
              <a:lnSpc>
                <a:spcPct val="120000"/>
              </a:lnSpc>
              <a:spcAft>
                <a:spcPts val="600"/>
              </a:spcAft>
            </a:pP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居民企业在中国境内设立不具有法人资格的营业机构的，应当汇总计算并缴纳企业所得税。企业汇总计算并缴纳企业所得税时，应当统一核算应纳税所得额，具体办法由国务院财政、税务主管部门另行制定。</a:t>
            </a:r>
          </a:p>
          <a:p>
            <a:pPr>
              <a:lnSpc>
                <a:spcPct val="120000"/>
              </a:lnSpc>
              <a:spcAft>
                <a:spcPts val="600"/>
              </a:spcAft>
            </a:pP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非居民企业在中国境内设立机构、场所的，应当就其所设机构、场所取得的来源于中国境内的所得，以及发生在中国境外但与其所设机构、场所有实际联系的所得，以机构场所所在地为纳税地点。非居民企业在中国境内设立两个或者两个以上机构、场所的，符合国务院税务主管部门规定条件的，可以选择由其主要机构、场所汇总缴纳企业所得税。</a:t>
            </a:r>
          </a:p>
          <a:p>
            <a:pPr>
              <a:lnSpc>
                <a:spcPct val="120000"/>
              </a:lnSpc>
              <a:spcAft>
                <a:spcPts val="600"/>
              </a:spcAft>
            </a:pPr>
            <a:endParaRPr lang="zh-CN" altLang="en-US" sz="1600" kern="100" dirty="0">
              <a:latin typeface="+mn-ea"/>
              <a:cs typeface="Times New Roman" panose="02020603050405020304" pitchFamily="18" charset="0"/>
            </a:endParaRPr>
          </a:p>
        </p:txBody>
      </p:sp>
    </p:spTree>
    <p:extLst>
      <p:ext uri="{BB962C8B-B14F-4D97-AF65-F5344CB8AC3E}">
        <p14:creationId xmlns:p14="http://schemas.microsoft.com/office/powerpoint/2010/main" val="242522570"/>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118F54-6958-06CE-587F-A66FB2BE8B2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EF3B54F-BA62-E37F-921B-F7C7650ECF6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一、纳税地点</a:t>
            </a:r>
          </a:p>
        </p:txBody>
      </p:sp>
      <p:sp>
        <p:nvSpPr>
          <p:cNvPr id="3" name="TextBox 42">
            <a:extLst>
              <a:ext uri="{FF2B5EF4-FFF2-40B4-BE49-F238E27FC236}">
                <a16:creationId xmlns:a16="http://schemas.microsoft.com/office/drawing/2014/main" id="{648902D8-0B14-3A6F-C65B-9531D340C0BB}"/>
              </a:ext>
            </a:extLst>
          </p:cNvPr>
          <p:cNvSpPr txBox="1">
            <a:spLocks/>
          </p:cNvSpPr>
          <p:nvPr/>
        </p:nvSpPr>
        <p:spPr>
          <a:xfrm>
            <a:off x="612001" y="972002"/>
            <a:ext cx="7920012" cy="938334"/>
          </a:xfrm>
          <a:prstGeom prst="rect">
            <a:avLst/>
          </a:prstGeom>
          <a:noFill/>
        </p:spPr>
        <p:txBody>
          <a:bodyPr wrap="square" lIns="0" tIns="0" rIns="0" bIns="0" rtlCol="0">
            <a:spAutoFit/>
          </a:bodyPr>
          <a:lstStyle/>
          <a:p>
            <a:pPr>
              <a:lnSpc>
                <a:spcPct val="120000"/>
              </a:lnSpc>
              <a:spcAft>
                <a:spcPts val="600"/>
              </a:spcAft>
            </a:pPr>
            <a:r>
              <a:rPr lang="en-US" altLang="zh-CN" sz="1600" kern="100" dirty="0">
                <a:latin typeface="+mn-ea"/>
                <a:cs typeface="Times New Roman" panose="02020603050405020304" pitchFamily="18" charset="0"/>
              </a:rPr>
              <a:t>4.</a:t>
            </a:r>
            <a:r>
              <a:rPr lang="zh-CN" altLang="en-US" sz="1600" kern="100" dirty="0">
                <a:latin typeface="+mn-ea"/>
                <a:cs typeface="Times New Roman" panose="02020603050405020304" pitchFamily="18" charset="0"/>
              </a:rPr>
              <a:t>非居民企业在中国境内未设立机构、场所的，或者虽设立机构、场所但取得的所得与其所设机构、场所没有实际联系的所得，以扣缴义务人所在地为纳税地点。</a:t>
            </a:r>
          </a:p>
          <a:p>
            <a:pPr>
              <a:lnSpc>
                <a:spcPct val="120000"/>
              </a:lnSpc>
              <a:spcAft>
                <a:spcPts val="600"/>
              </a:spcAft>
            </a:pPr>
            <a:r>
              <a:rPr lang="en-US" altLang="zh-CN" sz="1600" kern="100" dirty="0">
                <a:latin typeface="+mn-ea"/>
                <a:cs typeface="Times New Roman" panose="02020603050405020304" pitchFamily="18" charset="0"/>
              </a:rPr>
              <a:t>5.</a:t>
            </a:r>
            <a:r>
              <a:rPr lang="zh-CN" altLang="en-US" sz="1600" kern="100" dirty="0">
                <a:latin typeface="+mn-ea"/>
                <a:cs typeface="Times New Roman" panose="02020603050405020304" pitchFamily="18" charset="0"/>
              </a:rPr>
              <a:t>除国务院另有规定外，企业之间不得合并缴纳企业所得税。</a:t>
            </a:r>
          </a:p>
        </p:txBody>
      </p:sp>
    </p:spTree>
    <p:extLst>
      <p:ext uri="{BB962C8B-B14F-4D97-AF65-F5344CB8AC3E}">
        <p14:creationId xmlns:p14="http://schemas.microsoft.com/office/powerpoint/2010/main" val="3636970495"/>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F38DE8-D1FB-281D-270A-C7C01FE98BB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108D9E3-D537-536D-9FBE-75BB604F070F}"/>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二、纳税期限</a:t>
            </a:r>
          </a:p>
        </p:txBody>
      </p:sp>
      <p:sp>
        <p:nvSpPr>
          <p:cNvPr id="3" name="TextBox 42">
            <a:extLst>
              <a:ext uri="{FF2B5EF4-FFF2-40B4-BE49-F238E27FC236}">
                <a16:creationId xmlns:a16="http://schemas.microsoft.com/office/drawing/2014/main" id="{2BC31F27-64D4-D8C8-7256-FE40BC289A45}"/>
              </a:ext>
            </a:extLst>
          </p:cNvPr>
          <p:cNvSpPr txBox="1">
            <a:spLocks/>
          </p:cNvSpPr>
          <p:nvPr/>
        </p:nvSpPr>
        <p:spPr>
          <a:xfrm>
            <a:off x="612001" y="972002"/>
            <a:ext cx="7920012" cy="2941959"/>
          </a:xfrm>
          <a:prstGeom prst="rect">
            <a:avLst/>
          </a:prstGeom>
          <a:noFill/>
        </p:spPr>
        <p:txBody>
          <a:bodyPr wrap="square" lIns="0" tIns="0" rIns="0" bIns="0" rtlCol="0">
            <a:spAutoFit/>
          </a:bodyPr>
          <a:lstStyle/>
          <a:p>
            <a:pPr>
              <a:lnSpc>
                <a:spcPct val="120000"/>
              </a:lnSpc>
              <a:spcAft>
                <a:spcPts val="600"/>
              </a:spcAft>
            </a:pPr>
            <a:r>
              <a:rPr lang="zh-CN" altLang="en-US" sz="1600" kern="100" dirty="0">
                <a:latin typeface="+mn-ea"/>
                <a:cs typeface="Times New Roman" panose="02020603050405020304" pitchFamily="18" charset="0"/>
              </a:rPr>
              <a:t>企业所得税按年计征，分月或者分季预缴，年终汇算清缴，多退少补。</a:t>
            </a:r>
          </a:p>
          <a:p>
            <a:pPr>
              <a:lnSpc>
                <a:spcPct val="120000"/>
              </a:lnSpc>
              <a:spcAft>
                <a:spcPts val="600"/>
              </a:spcAft>
            </a:pPr>
            <a:r>
              <a:rPr lang="zh-CN" altLang="en-US" sz="1600" kern="100" dirty="0">
                <a:latin typeface="+mn-ea"/>
                <a:cs typeface="Times New Roman" panose="02020603050405020304" pitchFamily="18" charset="0"/>
              </a:rPr>
              <a:t>企业所得税的纳税年度，自公历</a:t>
            </a: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月</a:t>
            </a: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日起至</a:t>
            </a:r>
            <a:r>
              <a:rPr lang="en-US" altLang="zh-CN" sz="1600" kern="100" dirty="0">
                <a:latin typeface="+mn-ea"/>
                <a:cs typeface="Times New Roman" panose="02020603050405020304" pitchFamily="18" charset="0"/>
              </a:rPr>
              <a:t>12</a:t>
            </a:r>
            <a:r>
              <a:rPr lang="zh-CN" altLang="en-US" sz="1600" kern="100" dirty="0">
                <a:latin typeface="+mn-ea"/>
                <a:cs typeface="Times New Roman" panose="02020603050405020304" pitchFamily="18" charset="0"/>
              </a:rPr>
              <a:t>月</a:t>
            </a:r>
            <a:r>
              <a:rPr lang="en-US" altLang="zh-CN" sz="1600" kern="100" dirty="0">
                <a:latin typeface="+mn-ea"/>
                <a:cs typeface="Times New Roman" panose="02020603050405020304" pitchFamily="18" charset="0"/>
              </a:rPr>
              <a:t>31</a:t>
            </a:r>
            <a:r>
              <a:rPr lang="zh-CN" altLang="en-US" sz="1600" kern="100" dirty="0">
                <a:latin typeface="+mn-ea"/>
                <a:cs typeface="Times New Roman" panose="02020603050405020304" pitchFamily="18" charset="0"/>
              </a:rPr>
              <a:t>日止。企业在一个纳税年度的中间开业，或者终止经营活动，使该纳税年度的实际经营期不足</a:t>
            </a:r>
            <a:r>
              <a:rPr lang="en-US" altLang="zh-CN" sz="1600" kern="100" dirty="0">
                <a:latin typeface="+mn-ea"/>
                <a:cs typeface="Times New Roman" panose="02020603050405020304" pitchFamily="18" charset="0"/>
              </a:rPr>
              <a:t>12</a:t>
            </a:r>
            <a:r>
              <a:rPr lang="zh-CN" altLang="en-US" sz="1600" kern="100" dirty="0">
                <a:latin typeface="+mn-ea"/>
                <a:cs typeface="Times New Roman" panose="02020603050405020304" pitchFamily="18" charset="0"/>
              </a:rPr>
              <a:t>个月的，应当以其实际经营期为</a:t>
            </a: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个纳税年度。企业清算时，应当以清算期间作为</a:t>
            </a: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个纳税年度。</a:t>
            </a:r>
          </a:p>
          <a:p>
            <a:pPr>
              <a:lnSpc>
                <a:spcPct val="120000"/>
              </a:lnSpc>
              <a:spcAft>
                <a:spcPts val="600"/>
              </a:spcAft>
            </a:pPr>
            <a:r>
              <a:rPr lang="zh-CN" altLang="en-US" sz="1600" kern="100" dirty="0">
                <a:latin typeface="+mn-ea"/>
                <a:cs typeface="Times New Roman" panose="02020603050405020304" pitchFamily="18" charset="0"/>
              </a:rPr>
              <a:t>企业可自年度终了之日起</a:t>
            </a:r>
            <a:r>
              <a:rPr lang="en-US" altLang="zh-CN" sz="1600" kern="100" dirty="0">
                <a:latin typeface="+mn-ea"/>
                <a:cs typeface="Times New Roman" panose="02020603050405020304" pitchFamily="18" charset="0"/>
              </a:rPr>
              <a:t>5</a:t>
            </a:r>
            <a:r>
              <a:rPr lang="zh-CN" altLang="en-US" sz="1600" kern="100" dirty="0">
                <a:latin typeface="+mn-ea"/>
                <a:cs typeface="Times New Roman" panose="02020603050405020304" pitchFamily="18" charset="0"/>
              </a:rPr>
              <a:t>个月内，向税务机关报送年度企业所得税纳税申报表，并汇算清缴，结清应缴应退税款。</a:t>
            </a:r>
          </a:p>
          <a:p>
            <a:pPr>
              <a:lnSpc>
                <a:spcPct val="120000"/>
              </a:lnSpc>
              <a:spcAft>
                <a:spcPts val="600"/>
              </a:spcAft>
            </a:pPr>
            <a:r>
              <a:rPr lang="zh-CN" altLang="en-US" sz="1600" kern="100" dirty="0">
                <a:latin typeface="+mn-ea"/>
                <a:cs typeface="Times New Roman" panose="02020603050405020304" pitchFamily="18" charset="0"/>
              </a:rPr>
              <a:t>企业在年度中间终止经营活动的，应当自实际经营终止之日起</a:t>
            </a:r>
            <a:r>
              <a:rPr lang="en-US" altLang="zh-CN" sz="1600" kern="100" dirty="0">
                <a:latin typeface="+mn-ea"/>
                <a:cs typeface="Times New Roman" panose="02020603050405020304" pitchFamily="18" charset="0"/>
              </a:rPr>
              <a:t>60</a:t>
            </a:r>
            <a:r>
              <a:rPr lang="zh-CN" altLang="en-US" sz="1600" kern="100" dirty="0">
                <a:latin typeface="+mn-ea"/>
                <a:cs typeface="Times New Roman" panose="02020603050405020304" pitchFamily="18" charset="0"/>
              </a:rPr>
              <a:t>日内，向税务机关办理当期企业所得税汇算清缴。</a:t>
            </a:r>
          </a:p>
          <a:p>
            <a:pPr>
              <a:lnSpc>
                <a:spcPct val="120000"/>
              </a:lnSpc>
              <a:spcAft>
                <a:spcPts val="600"/>
              </a:spcAft>
            </a:pPr>
            <a:endParaRPr lang="zh-CN" altLang="en-US" sz="1600" kern="100" dirty="0">
              <a:latin typeface="+mn-ea"/>
              <a:cs typeface="Times New Roman" panose="02020603050405020304" pitchFamily="18" charset="0"/>
            </a:endParaRPr>
          </a:p>
        </p:txBody>
      </p:sp>
    </p:spTree>
    <p:extLst>
      <p:ext uri="{BB962C8B-B14F-4D97-AF65-F5344CB8AC3E}">
        <p14:creationId xmlns:p14="http://schemas.microsoft.com/office/powerpoint/2010/main" val="3438615436"/>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4E34D-DB5C-C702-163C-DBB8FA013AF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755E805-55E6-1FE1-C708-DCBD4013743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三、纳税申报</a:t>
            </a:r>
            <a:endParaRPr lang="zh-CN" altLang="en-US" sz="2000" b="1" dirty="0">
              <a:solidFill>
                <a:schemeClr val="tx1">
                  <a:lumMod val="65000"/>
                  <a:lumOff val="35000"/>
                </a:schemeClr>
              </a:solidFill>
              <a:latin typeface="+mn-ea"/>
            </a:endParaRPr>
          </a:p>
        </p:txBody>
      </p:sp>
      <p:sp>
        <p:nvSpPr>
          <p:cNvPr id="3" name="TextBox 42">
            <a:extLst>
              <a:ext uri="{FF2B5EF4-FFF2-40B4-BE49-F238E27FC236}">
                <a16:creationId xmlns:a16="http://schemas.microsoft.com/office/drawing/2014/main" id="{2AB82C5E-D4B8-B8F3-96C1-327D3D6EB545}"/>
              </a:ext>
            </a:extLst>
          </p:cNvPr>
          <p:cNvSpPr txBox="1">
            <a:spLocks/>
          </p:cNvSpPr>
          <p:nvPr/>
        </p:nvSpPr>
        <p:spPr>
          <a:xfrm>
            <a:off x="612001" y="972002"/>
            <a:ext cx="7920012" cy="2941959"/>
          </a:xfrm>
          <a:prstGeom prst="rect">
            <a:avLst/>
          </a:prstGeom>
          <a:noFill/>
        </p:spPr>
        <p:txBody>
          <a:bodyPr wrap="square" lIns="0" tIns="0" rIns="0" bIns="0" rtlCol="0">
            <a:spAutoFit/>
          </a:bodyPr>
          <a:lstStyle/>
          <a:p>
            <a:pPr>
              <a:lnSpc>
                <a:spcPct val="120000"/>
              </a:lnSpc>
              <a:spcAft>
                <a:spcPts val="600"/>
              </a:spcAft>
            </a:pPr>
            <a:r>
              <a:rPr lang="zh-CN" altLang="en-US" sz="1600" kern="100" dirty="0">
                <a:latin typeface="+mn-ea"/>
                <a:cs typeface="Times New Roman" panose="02020603050405020304" pitchFamily="18" charset="0"/>
              </a:rPr>
              <a:t>按月或按季预缴的，应当自月份或者季度终了之日起</a:t>
            </a:r>
            <a:r>
              <a:rPr lang="en-US" altLang="zh-CN" sz="1600" kern="100" dirty="0">
                <a:latin typeface="+mn-ea"/>
                <a:cs typeface="Times New Roman" panose="02020603050405020304" pitchFamily="18" charset="0"/>
              </a:rPr>
              <a:t>15</a:t>
            </a:r>
            <a:r>
              <a:rPr lang="zh-CN" altLang="en-US" sz="1600" kern="100" dirty="0">
                <a:latin typeface="+mn-ea"/>
                <a:cs typeface="Times New Roman" panose="02020603050405020304" pitchFamily="18" charset="0"/>
              </a:rPr>
              <a:t>日内，向税务机关报送预缴企业所得税纳税申报表，预缴税款。</a:t>
            </a:r>
          </a:p>
          <a:p>
            <a:pPr>
              <a:lnSpc>
                <a:spcPct val="120000"/>
              </a:lnSpc>
              <a:spcAft>
                <a:spcPts val="600"/>
              </a:spcAft>
            </a:pPr>
            <a:r>
              <a:rPr lang="zh-CN" altLang="en-US" sz="1600" kern="100" dirty="0">
                <a:latin typeface="+mn-ea"/>
                <a:cs typeface="Times New Roman" panose="02020603050405020304" pitchFamily="18" charset="0"/>
              </a:rPr>
              <a:t>企业在报送企业所得税纳税申报表时，应当按照规定附送财务会计报告和其他有关资料。</a:t>
            </a:r>
          </a:p>
          <a:p>
            <a:pPr>
              <a:lnSpc>
                <a:spcPct val="120000"/>
              </a:lnSpc>
              <a:spcAft>
                <a:spcPts val="600"/>
              </a:spcAft>
            </a:pPr>
            <a:r>
              <a:rPr lang="zh-CN" altLang="en-US" sz="1600" kern="100" dirty="0">
                <a:latin typeface="+mn-ea"/>
                <a:cs typeface="Times New Roman" panose="02020603050405020304" pitchFamily="18" charset="0"/>
              </a:rPr>
              <a:t>企业应当在办理注销登记前，就其清算所得向税务机关申报并依法缴纳企业所得税。</a:t>
            </a:r>
          </a:p>
          <a:p>
            <a:pPr>
              <a:lnSpc>
                <a:spcPct val="120000"/>
              </a:lnSpc>
              <a:spcAft>
                <a:spcPts val="600"/>
              </a:spcAft>
            </a:pPr>
            <a:r>
              <a:rPr lang="zh-CN" altLang="en-US" sz="1600" kern="100" dirty="0">
                <a:latin typeface="+mn-ea"/>
                <a:cs typeface="Times New Roman" panose="02020603050405020304" pitchFamily="18" charset="0"/>
              </a:rPr>
              <a:t>依照</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企业所得税法</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缴纳的企业所得税，以人民币计算。所得以人民币以外的货币计算的，应当折合成人民币计算并缴纳税款。</a:t>
            </a:r>
          </a:p>
          <a:p>
            <a:pPr>
              <a:lnSpc>
                <a:spcPct val="120000"/>
              </a:lnSpc>
              <a:spcAft>
                <a:spcPts val="600"/>
              </a:spcAft>
            </a:pPr>
            <a:r>
              <a:rPr lang="zh-CN" altLang="en-US" sz="1600" kern="100" dirty="0">
                <a:latin typeface="+mn-ea"/>
                <a:cs typeface="Times New Roman" panose="02020603050405020304" pitchFamily="18" charset="0"/>
              </a:rPr>
              <a:t>企业在纳税年度内无论盈利或者亏损，都应当依照</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企业所得税法</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第五十四条规定的期限，向税务机关报送预缴企业所得税纳税申报表、年度企业所得税纳税申报表财务会计报告和税务机关规定应当报送的其他有关资料。</a:t>
            </a:r>
          </a:p>
        </p:txBody>
      </p:sp>
    </p:spTree>
    <p:extLst>
      <p:ext uri="{BB962C8B-B14F-4D97-AF65-F5344CB8AC3E}">
        <p14:creationId xmlns:p14="http://schemas.microsoft.com/office/powerpoint/2010/main" val="2203087496"/>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6F4641-B6AC-A061-3AA7-CEC9E4067EF8}"/>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442D4A1E-9BBF-E28C-2FAD-A429181E3810}"/>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四、源泉扣缴</a:t>
            </a:r>
            <a:endParaRPr lang="zh-CN" altLang="en-US" sz="2000" b="1" dirty="0">
              <a:solidFill>
                <a:schemeClr val="tx1">
                  <a:lumMod val="65000"/>
                  <a:lumOff val="35000"/>
                </a:schemeClr>
              </a:solidFill>
              <a:latin typeface="+mn-ea"/>
            </a:endParaRPr>
          </a:p>
        </p:txBody>
      </p:sp>
      <p:sp>
        <p:nvSpPr>
          <p:cNvPr id="3" name="TextBox 42">
            <a:extLst>
              <a:ext uri="{FF2B5EF4-FFF2-40B4-BE49-F238E27FC236}">
                <a16:creationId xmlns:a16="http://schemas.microsoft.com/office/drawing/2014/main" id="{98B9C9F2-CC6B-438D-F580-C499D4E744E9}"/>
              </a:ext>
            </a:extLst>
          </p:cNvPr>
          <p:cNvSpPr txBox="1">
            <a:spLocks/>
          </p:cNvSpPr>
          <p:nvPr/>
        </p:nvSpPr>
        <p:spPr>
          <a:xfrm>
            <a:off x="612001" y="972002"/>
            <a:ext cx="7920012" cy="2569550"/>
          </a:xfrm>
          <a:prstGeom prst="rect">
            <a:avLst/>
          </a:prstGeom>
          <a:noFill/>
        </p:spPr>
        <p:txBody>
          <a:bodyPr wrap="square" lIns="0" tIns="0" rIns="0" bIns="0" rtlCol="0">
            <a:spAutoFit/>
          </a:bodyPr>
          <a:lstStyle/>
          <a:p>
            <a:pPr>
              <a:lnSpc>
                <a:spcPct val="120000"/>
              </a:lnSpc>
              <a:spcAft>
                <a:spcPts val="600"/>
              </a:spcAft>
            </a:pPr>
            <a:r>
              <a:rPr lang="zh-CN" altLang="en-US" sz="1600" b="1" kern="100" dirty="0">
                <a:latin typeface="+mn-ea"/>
                <a:cs typeface="Times New Roman" panose="02020603050405020304" pitchFamily="18" charset="0"/>
              </a:rPr>
              <a:t>（一）扣缴义务人</a:t>
            </a:r>
          </a:p>
          <a:p>
            <a:pPr>
              <a:lnSpc>
                <a:spcPct val="120000"/>
              </a:lnSpc>
              <a:spcAft>
                <a:spcPts val="600"/>
              </a:spcAft>
            </a:pP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对非居民企业在中国境内未设立机构、场所的，或者虽设立机构、场所但取得的所得与其所设机构、场所没有实际联系的所得应缴纳的企业所得税，实行源泉扣缴，以支付人为扣缴义务人。税款由扣缴义务人在每次支付或者到期应支付时，从支付或者到期应支付的款项中扣缴。</a:t>
            </a:r>
          </a:p>
          <a:p>
            <a:pPr>
              <a:lnSpc>
                <a:spcPct val="120000"/>
              </a:lnSpc>
              <a:spcAft>
                <a:spcPts val="600"/>
              </a:spcAft>
            </a:pP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对非居民企业在中国境内取得工程作业和劳务所得应缴纳的所得税，税务机关可以指定工程价款或者劳务费的支付人为扣缴义务人。</a:t>
            </a:r>
          </a:p>
          <a:p>
            <a:pPr>
              <a:lnSpc>
                <a:spcPct val="120000"/>
              </a:lnSpc>
              <a:spcAft>
                <a:spcPts val="600"/>
              </a:spcAft>
            </a:pPr>
            <a:endParaRPr lang="zh-CN" altLang="en-US" sz="1600" kern="100" dirty="0">
              <a:latin typeface="+mn-ea"/>
              <a:cs typeface="Times New Roman" panose="02020603050405020304" pitchFamily="18" charset="0"/>
            </a:endParaRPr>
          </a:p>
        </p:txBody>
      </p:sp>
    </p:spTree>
    <p:extLst>
      <p:ext uri="{BB962C8B-B14F-4D97-AF65-F5344CB8AC3E}">
        <p14:creationId xmlns:p14="http://schemas.microsoft.com/office/powerpoint/2010/main" val="395657847"/>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90AAE-AD45-8829-2446-70F785ECA86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65B1DA2-9100-7326-6FA9-D3807726B0E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四、源泉扣缴</a:t>
            </a:r>
            <a:endParaRPr lang="zh-CN" altLang="en-US" sz="2000" b="1" dirty="0">
              <a:solidFill>
                <a:schemeClr val="tx1">
                  <a:lumMod val="65000"/>
                  <a:lumOff val="35000"/>
                </a:schemeClr>
              </a:solidFill>
              <a:latin typeface="+mn-ea"/>
            </a:endParaRPr>
          </a:p>
        </p:txBody>
      </p:sp>
      <p:sp>
        <p:nvSpPr>
          <p:cNvPr id="3" name="TextBox 42">
            <a:extLst>
              <a:ext uri="{FF2B5EF4-FFF2-40B4-BE49-F238E27FC236}">
                <a16:creationId xmlns:a16="http://schemas.microsoft.com/office/drawing/2014/main" id="{A5EC0086-573D-6968-FDFB-7D24EE21F39B}"/>
              </a:ext>
            </a:extLst>
          </p:cNvPr>
          <p:cNvSpPr txBox="1">
            <a:spLocks/>
          </p:cNvSpPr>
          <p:nvPr/>
        </p:nvSpPr>
        <p:spPr>
          <a:xfrm>
            <a:off x="612001" y="972002"/>
            <a:ext cx="7920012" cy="3982244"/>
          </a:xfrm>
          <a:prstGeom prst="rect">
            <a:avLst/>
          </a:prstGeom>
          <a:noFill/>
        </p:spPr>
        <p:txBody>
          <a:bodyPr wrap="square" lIns="0" tIns="0" rIns="0" bIns="0" rtlCol="0">
            <a:spAutoFit/>
          </a:bodyPr>
          <a:lstStyle/>
          <a:p>
            <a:pPr>
              <a:lnSpc>
                <a:spcPct val="120000"/>
              </a:lnSpc>
              <a:spcAft>
                <a:spcPts val="600"/>
              </a:spcAft>
            </a:pPr>
            <a:r>
              <a:rPr lang="zh-CN" altLang="en-US" sz="1600" b="1" kern="100" dirty="0">
                <a:latin typeface="+mn-ea"/>
                <a:cs typeface="Times New Roman" panose="02020603050405020304" pitchFamily="18" charset="0"/>
              </a:rPr>
              <a:t>（二）扣缴方法</a:t>
            </a:r>
          </a:p>
          <a:p>
            <a:pPr>
              <a:lnSpc>
                <a:spcPct val="120000"/>
              </a:lnSpc>
              <a:spcAft>
                <a:spcPts val="600"/>
              </a:spcAft>
            </a:pP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扣缴义务人扣缴税款时，按本章第五节“三、非居民企业应纳税额的计算”中的计算方法计算税款。</a:t>
            </a:r>
          </a:p>
          <a:p>
            <a:pPr>
              <a:lnSpc>
                <a:spcPct val="120000"/>
              </a:lnSpc>
              <a:spcAft>
                <a:spcPts val="600"/>
              </a:spcAft>
            </a:pP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应当扣缴的所得税，扣缴义务人未依法扣缴或者无法履行扣缴义务的，由企业在所得发生地缴纳。企业未依法缴纳的，税务机关可以从该企业在中国境内其他收入项目的支付人应付的款项中，追缴该企业的应纳税款。</a:t>
            </a:r>
          </a:p>
          <a:p>
            <a:pPr>
              <a:lnSpc>
                <a:spcPct val="120000"/>
              </a:lnSpc>
              <a:spcAft>
                <a:spcPts val="600"/>
              </a:spcAft>
            </a:pPr>
            <a:r>
              <a:rPr lang="zh-CN" altLang="en-US" sz="1600" kern="100" dirty="0">
                <a:latin typeface="+mn-ea"/>
                <a:cs typeface="Times New Roman" panose="02020603050405020304" pitchFamily="18" charset="0"/>
              </a:rPr>
              <a:t>上述所称所得发生地，是指依照</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实施条例</a:t>
            </a:r>
            <a:r>
              <a:rPr lang="en-US" altLang="zh-CN" sz="1600" kern="100" dirty="0">
                <a:latin typeface="+mn-ea"/>
                <a:cs typeface="Times New Roman" panose="02020603050405020304" pitchFamily="18" charset="0"/>
              </a:rPr>
              <a:t>》</a:t>
            </a:r>
            <a:r>
              <a:rPr lang="zh-CN" altLang="en-US" sz="1600" kern="100" dirty="0">
                <a:latin typeface="+mn-ea"/>
                <a:cs typeface="Times New Roman" panose="02020603050405020304" pitchFamily="18" charset="0"/>
              </a:rPr>
              <a:t>第七条规定的原则确定的所得发生地。</a:t>
            </a:r>
          </a:p>
          <a:p>
            <a:pPr>
              <a:lnSpc>
                <a:spcPct val="120000"/>
              </a:lnSpc>
              <a:spcAft>
                <a:spcPts val="600"/>
              </a:spcAft>
            </a:pPr>
            <a:r>
              <a:rPr lang="zh-CN" altLang="en-US" sz="1600" kern="100" dirty="0">
                <a:latin typeface="+mn-ea"/>
                <a:cs typeface="Times New Roman" panose="02020603050405020304" pitchFamily="18" charset="0"/>
              </a:rPr>
              <a:t>在中国境内存在多处所得发生地的，由企业选择其中之一申报缴纳企业所得税。</a:t>
            </a:r>
          </a:p>
          <a:p>
            <a:pPr>
              <a:lnSpc>
                <a:spcPct val="120000"/>
              </a:lnSpc>
              <a:spcAft>
                <a:spcPts val="600"/>
              </a:spcAft>
            </a:pP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税务机关在追缴该企业应纳税款时，应当将追缴理由、追缴数额、缴纳期限和缴纳方式等告知该企业。</a:t>
            </a:r>
            <a:endParaRPr lang="en-US" altLang="zh-CN" sz="1600" kern="100" dirty="0">
              <a:latin typeface="+mn-ea"/>
              <a:cs typeface="Times New Roman" panose="02020603050405020304" pitchFamily="18" charset="0"/>
            </a:endParaRPr>
          </a:p>
          <a:p>
            <a:pPr>
              <a:lnSpc>
                <a:spcPct val="120000"/>
              </a:lnSpc>
              <a:spcAft>
                <a:spcPts val="600"/>
              </a:spcAft>
            </a:pPr>
            <a:r>
              <a:rPr lang="en-US" altLang="zh-CN" sz="1600" kern="100" dirty="0">
                <a:latin typeface="+mn-ea"/>
                <a:cs typeface="Times New Roman" panose="02020603050405020304" pitchFamily="18" charset="0"/>
              </a:rPr>
              <a:t>4.</a:t>
            </a:r>
            <a:r>
              <a:rPr lang="zh-CN" altLang="en-US" sz="1600" kern="100" dirty="0">
                <a:latin typeface="+mn-ea"/>
                <a:cs typeface="Times New Roman" panose="02020603050405020304" pitchFamily="18" charset="0"/>
              </a:rPr>
              <a:t>扣缴义务人每次代扣的税款，应当自代扣之日起</a:t>
            </a:r>
            <a:r>
              <a:rPr lang="en-US" altLang="zh-CN" sz="1600" kern="100" dirty="0">
                <a:latin typeface="+mn-ea"/>
                <a:cs typeface="Times New Roman" panose="02020603050405020304" pitchFamily="18" charset="0"/>
              </a:rPr>
              <a:t>7</a:t>
            </a:r>
            <a:r>
              <a:rPr lang="zh-CN" altLang="en-US" sz="1600" kern="100" dirty="0">
                <a:latin typeface="+mn-ea"/>
                <a:cs typeface="Times New Roman" panose="02020603050405020304" pitchFamily="18" charset="0"/>
              </a:rPr>
              <a:t>日内缴入国库，并向所在地的税务机关报送扣缴企业所得税报告表。</a:t>
            </a:r>
          </a:p>
        </p:txBody>
      </p:sp>
    </p:spTree>
    <p:extLst>
      <p:ext uri="{BB962C8B-B14F-4D97-AF65-F5344CB8AC3E}">
        <p14:creationId xmlns:p14="http://schemas.microsoft.com/office/powerpoint/2010/main" val="927088540"/>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BC6476-2A9C-2009-0BAD-69303429E97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D1C06B0-7FCE-7B49-4CF9-FB7F0A654958}"/>
              </a:ext>
            </a:extLst>
          </p:cNvPr>
          <p:cNvSpPr txBox="1"/>
          <p:nvPr/>
        </p:nvSpPr>
        <p:spPr>
          <a:xfrm>
            <a:off x="2803736" y="299722"/>
            <a:ext cx="3779944"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五、合伙企业所得税的征收管理</a:t>
            </a:r>
          </a:p>
        </p:txBody>
      </p:sp>
      <p:sp>
        <p:nvSpPr>
          <p:cNvPr id="3" name="TextBox 42">
            <a:extLst>
              <a:ext uri="{FF2B5EF4-FFF2-40B4-BE49-F238E27FC236}">
                <a16:creationId xmlns:a16="http://schemas.microsoft.com/office/drawing/2014/main" id="{E87A0253-8F5E-7630-1075-18A24FDC8183}"/>
              </a:ext>
            </a:extLst>
          </p:cNvPr>
          <p:cNvSpPr txBox="1">
            <a:spLocks/>
          </p:cNvSpPr>
          <p:nvPr/>
        </p:nvSpPr>
        <p:spPr>
          <a:xfrm>
            <a:off x="612001" y="972002"/>
            <a:ext cx="7920012" cy="938334"/>
          </a:xfrm>
          <a:prstGeom prst="rect">
            <a:avLst/>
          </a:prstGeom>
          <a:noFill/>
        </p:spPr>
        <p:txBody>
          <a:bodyPr wrap="square" lIns="0" tIns="0" rIns="0" bIns="0" rtlCol="0">
            <a:spAutoFit/>
          </a:bodyPr>
          <a:lstStyle/>
          <a:p>
            <a:pPr>
              <a:lnSpc>
                <a:spcPct val="120000"/>
              </a:lnSpc>
              <a:spcAft>
                <a:spcPts val="600"/>
              </a:spcAft>
            </a:pPr>
            <a:r>
              <a:rPr lang="zh-CN" altLang="en-US" sz="1600" b="1" kern="100" dirty="0">
                <a:latin typeface="+mn-ea"/>
                <a:cs typeface="Times New Roman" panose="02020603050405020304" pitchFamily="18" charset="0"/>
              </a:rPr>
              <a:t>（一）合伙企业以每一个合伙人为纳税义务人。</a:t>
            </a:r>
          </a:p>
          <a:p>
            <a:pPr>
              <a:lnSpc>
                <a:spcPct val="120000"/>
              </a:lnSpc>
              <a:spcAft>
                <a:spcPts val="600"/>
              </a:spcAft>
            </a:pPr>
            <a:r>
              <a:rPr lang="zh-CN" altLang="en-US" sz="1600" kern="100" dirty="0">
                <a:latin typeface="+mn-ea"/>
                <a:cs typeface="Times New Roman" panose="02020603050405020304" pitchFamily="18" charset="0"/>
              </a:rPr>
              <a:t>合伙企业合伙人是自然人的，缴纳个人所得税；合伙人是法人和其他组织的，缴纳企业所得税。</a:t>
            </a:r>
          </a:p>
        </p:txBody>
      </p:sp>
    </p:spTree>
    <p:extLst>
      <p:ext uri="{BB962C8B-B14F-4D97-AF65-F5344CB8AC3E}">
        <p14:creationId xmlns:p14="http://schemas.microsoft.com/office/powerpoint/2010/main" val="803200032"/>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C1C450-3962-1F85-0E2B-E2806214252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BB6EC9C3-D0DC-91A2-F0E0-7BFC67EA4C72}"/>
              </a:ext>
            </a:extLst>
          </p:cNvPr>
          <p:cNvSpPr txBox="1"/>
          <p:nvPr/>
        </p:nvSpPr>
        <p:spPr>
          <a:xfrm>
            <a:off x="2803736" y="299722"/>
            <a:ext cx="3779944"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五、合伙企业所得税的征收管理</a:t>
            </a:r>
          </a:p>
        </p:txBody>
      </p:sp>
      <p:sp>
        <p:nvSpPr>
          <p:cNvPr id="3" name="TextBox 42">
            <a:extLst>
              <a:ext uri="{FF2B5EF4-FFF2-40B4-BE49-F238E27FC236}">
                <a16:creationId xmlns:a16="http://schemas.microsoft.com/office/drawing/2014/main" id="{7496417A-8EB4-DD46-FD07-A620126BCC5B}"/>
              </a:ext>
            </a:extLst>
          </p:cNvPr>
          <p:cNvSpPr txBox="1">
            <a:spLocks/>
          </p:cNvSpPr>
          <p:nvPr/>
        </p:nvSpPr>
        <p:spPr>
          <a:xfrm>
            <a:off x="612001" y="972002"/>
            <a:ext cx="7920012" cy="3314369"/>
          </a:xfrm>
          <a:prstGeom prst="rect">
            <a:avLst/>
          </a:prstGeom>
          <a:noFill/>
        </p:spPr>
        <p:txBody>
          <a:bodyPr wrap="square" lIns="0" tIns="0" rIns="0" bIns="0" rtlCol="0">
            <a:spAutoFit/>
          </a:bodyPr>
          <a:lstStyle/>
          <a:p>
            <a:pPr>
              <a:lnSpc>
                <a:spcPct val="120000"/>
              </a:lnSpc>
              <a:spcAft>
                <a:spcPts val="600"/>
              </a:spcAft>
            </a:pPr>
            <a:r>
              <a:rPr lang="zh-CN" altLang="en-US" sz="1600" b="1" kern="100" dirty="0">
                <a:latin typeface="+mn-ea"/>
                <a:cs typeface="Times New Roman" panose="02020603050405020304" pitchFamily="18" charset="0"/>
              </a:rPr>
              <a:t>（二）合伙企业生产经营所得和其他所得采取先分后税的原则。</a:t>
            </a:r>
          </a:p>
          <a:p>
            <a:pPr>
              <a:lnSpc>
                <a:spcPct val="120000"/>
              </a:lnSpc>
              <a:spcAft>
                <a:spcPts val="600"/>
              </a:spcAft>
            </a:pPr>
            <a:r>
              <a:rPr lang="en-US" altLang="zh-CN" sz="1600" kern="100" dirty="0">
                <a:latin typeface="+mn-ea"/>
                <a:cs typeface="Times New Roman" panose="02020603050405020304" pitchFamily="18" charset="0"/>
              </a:rPr>
              <a:t>1.</a:t>
            </a:r>
            <a:r>
              <a:rPr lang="zh-CN" altLang="en-US" sz="1600" kern="100" dirty="0">
                <a:latin typeface="+mn-ea"/>
                <a:cs typeface="Times New Roman" panose="02020603050405020304" pitchFamily="18" charset="0"/>
              </a:rPr>
              <a:t>合伙企业的合伙人以合伙企业的生产经营所得和其他所得，按照合伙协议约定的分配比例确定应纳税所得额。</a:t>
            </a:r>
          </a:p>
          <a:p>
            <a:pPr>
              <a:lnSpc>
                <a:spcPct val="120000"/>
              </a:lnSpc>
              <a:spcAft>
                <a:spcPts val="600"/>
              </a:spcAft>
            </a:pPr>
            <a:r>
              <a:rPr lang="en-US" altLang="zh-CN" sz="1600" kern="100" dirty="0">
                <a:latin typeface="+mn-ea"/>
                <a:cs typeface="Times New Roman" panose="02020603050405020304" pitchFamily="18" charset="0"/>
              </a:rPr>
              <a:t>2.</a:t>
            </a:r>
            <a:r>
              <a:rPr lang="zh-CN" altLang="en-US" sz="1600" kern="100" dirty="0">
                <a:latin typeface="+mn-ea"/>
                <a:cs typeface="Times New Roman" panose="02020603050405020304" pitchFamily="18" charset="0"/>
              </a:rPr>
              <a:t>合伙协议未约定或者约定不明确的，以全部生产经营所得和其他所得，按照合伙人协商决定的分配比例确定应纳税所得额。</a:t>
            </a:r>
          </a:p>
          <a:p>
            <a:pPr>
              <a:lnSpc>
                <a:spcPct val="120000"/>
              </a:lnSpc>
              <a:spcAft>
                <a:spcPts val="600"/>
              </a:spcAft>
            </a:pPr>
            <a:r>
              <a:rPr lang="en-US" altLang="zh-CN" sz="1600" kern="100" dirty="0">
                <a:latin typeface="+mn-ea"/>
                <a:cs typeface="Times New Roman" panose="02020603050405020304" pitchFamily="18" charset="0"/>
              </a:rPr>
              <a:t>3.</a:t>
            </a:r>
            <a:r>
              <a:rPr lang="zh-CN" altLang="en-US" sz="1600" kern="100" dirty="0">
                <a:latin typeface="+mn-ea"/>
                <a:cs typeface="Times New Roman" panose="02020603050405020304" pitchFamily="18" charset="0"/>
              </a:rPr>
              <a:t>协商不成的，以全部生产经营所得和其他所得，按照合伙人实缴出资比例确定应纳税所得额。</a:t>
            </a:r>
            <a:endParaRPr lang="en-US" altLang="zh-CN" sz="1600" kern="100" dirty="0">
              <a:latin typeface="+mn-ea"/>
              <a:cs typeface="Times New Roman" panose="02020603050405020304" pitchFamily="18" charset="0"/>
            </a:endParaRPr>
          </a:p>
          <a:p>
            <a:pPr>
              <a:lnSpc>
                <a:spcPct val="120000"/>
              </a:lnSpc>
              <a:spcAft>
                <a:spcPts val="600"/>
              </a:spcAft>
            </a:pPr>
            <a:r>
              <a:rPr lang="en-US" altLang="zh-CN" sz="1600" kern="100" dirty="0">
                <a:latin typeface="+mn-ea"/>
                <a:cs typeface="Times New Roman" panose="02020603050405020304" pitchFamily="18" charset="0"/>
              </a:rPr>
              <a:t>4.</a:t>
            </a:r>
            <a:r>
              <a:rPr lang="zh-CN" altLang="en-US" sz="1600" kern="100" dirty="0">
                <a:latin typeface="+mn-ea"/>
                <a:cs typeface="Times New Roman" panose="02020603050405020304" pitchFamily="18" charset="0"/>
              </a:rPr>
              <a:t>无法确定出资比例的，以全部生产经营所得和其他所得，按照合伙人数量平均计算每个合伙人的应纳税所得额。</a:t>
            </a:r>
          </a:p>
          <a:p>
            <a:pPr>
              <a:lnSpc>
                <a:spcPct val="120000"/>
              </a:lnSpc>
              <a:spcAft>
                <a:spcPts val="600"/>
              </a:spcAft>
            </a:pPr>
            <a:r>
              <a:rPr lang="zh-CN" altLang="en-US" sz="1600" kern="100" dirty="0">
                <a:latin typeface="+mn-ea"/>
                <a:cs typeface="Times New Roman" panose="02020603050405020304" pitchFamily="18" charset="0"/>
              </a:rPr>
              <a:t>合伙协议不得约定将全部利润分配给部分合伙人。</a:t>
            </a:r>
          </a:p>
        </p:txBody>
      </p:sp>
    </p:spTree>
    <p:extLst>
      <p:ext uri="{BB962C8B-B14F-4D97-AF65-F5344CB8AC3E}">
        <p14:creationId xmlns:p14="http://schemas.microsoft.com/office/powerpoint/2010/main" val="2454720057"/>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62C307-26F7-ED82-1020-73C9776137F8}"/>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3ADD5A6-9EF4-69F7-2CE9-D3C809089C84}"/>
              </a:ext>
            </a:extLst>
          </p:cNvPr>
          <p:cNvSpPr txBox="1"/>
          <p:nvPr/>
        </p:nvSpPr>
        <p:spPr>
          <a:xfrm>
            <a:off x="1720645" y="299722"/>
            <a:ext cx="5289755"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二、征税对象</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7BA41868-4742-FDDA-4DB3-401495F1D4F4}"/>
              </a:ext>
            </a:extLst>
          </p:cNvPr>
          <p:cNvSpPr txBox="1">
            <a:spLocks/>
          </p:cNvSpPr>
          <p:nvPr/>
        </p:nvSpPr>
        <p:spPr>
          <a:xfrm>
            <a:off x="612001" y="972002"/>
            <a:ext cx="7920012" cy="938334"/>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（三）所得来源的确定</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依据</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企业所得税法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及其实施条例的规定，来于中国境内、境外的所得，按照表</a:t>
            </a:r>
            <a:r>
              <a:rPr lang="en-US" altLang="zh-CN" sz="1600" dirty="0">
                <a:solidFill>
                  <a:schemeClr val="tx1">
                    <a:lumMod val="75000"/>
                    <a:lumOff val="25000"/>
                  </a:schemeClr>
                </a:solidFill>
                <a:latin typeface="微软雅黑" panose="020B0503020204020204" pitchFamily="34" charset="-122"/>
              </a:rPr>
              <a:t>6-1</a:t>
            </a:r>
            <a:r>
              <a:rPr lang="zh-CN" altLang="en-US" sz="1600" dirty="0">
                <a:solidFill>
                  <a:schemeClr val="tx1">
                    <a:lumMod val="75000"/>
                    <a:lumOff val="25000"/>
                  </a:schemeClr>
                </a:solidFill>
                <a:latin typeface="微软雅黑" panose="020B0503020204020204" pitchFamily="34" charset="-122"/>
              </a:rPr>
              <a:t>所示的原则确定。</a:t>
            </a:r>
          </a:p>
        </p:txBody>
      </p:sp>
    </p:spTree>
    <p:extLst>
      <p:ext uri="{BB962C8B-B14F-4D97-AF65-F5344CB8AC3E}">
        <p14:creationId xmlns:p14="http://schemas.microsoft.com/office/powerpoint/2010/main" val="171578839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9539C5-DCBC-5415-8C26-0C6C77FC5250}"/>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BAA6B610-450A-5B1E-27E5-1F15BA01A4A4}"/>
              </a:ext>
            </a:extLst>
          </p:cNvPr>
          <p:cNvSpPr txBox="1"/>
          <p:nvPr/>
        </p:nvSpPr>
        <p:spPr>
          <a:xfrm>
            <a:off x="2803736" y="299722"/>
            <a:ext cx="3779944"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五、合伙企业所得税的征收管理</a:t>
            </a:r>
          </a:p>
        </p:txBody>
      </p:sp>
      <p:sp>
        <p:nvSpPr>
          <p:cNvPr id="3" name="TextBox 42">
            <a:extLst>
              <a:ext uri="{FF2B5EF4-FFF2-40B4-BE49-F238E27FC236}">
                <a16:creationId xmlns:a16="http://schemas.microsoft.com/office/drawing/2014/main" id="{22A6ABEF-55C5-B51E-4914-EC722F9C8269}"/>
              </a:ext>
            </a:extLst>
          </p:cNvPr>
          <p:cNvSpPr txBox="1">
            <a:spLocks/>
          </p:cNvSpPr>
          <p:nvPr/>
        </p:nvSpPr>
        <p:spPr>
          <a:xfrm>
            <a:off x="612001" y="972002"/>
            <a:ext cx="7920012" cy="938334"/>
          </a:xfrm>
          <a:prstGeom prst="rect">
            <a:avLst/>
          </a:prstGeom>
          <a:noFill/>
        </p:spPr>
        <p:txBody>
          <a:bodyPr wrap="square" lIns="0" tIns="0" rIns="0" bIns="0" rtlCol="0">
            <a:spAutoFit/>
          </a:bodyPr>
          <a:lstStyle/>
          <a:p>
            <a:pPr>
              <a:lnSpc>
                <a:spcPct val="120000"/>
              </a:lnSpc>
              <a:spcAft>
                <a:spcPts val="600"/>
              </a:spcAft>
            </a:pPr>
            <a:r>
              <a:rPr lang="zh-CN" altLang="en-US" sz="1600" b="1" kern="100" dirty="0">
                <a:latin typeface="+mn-ea"/>
                <a:cs typeface="Times New Roman" panose="02020603050405020304" pitchFamily="18" charset="0"/>
              </a:rPr>
              <a:t>（三）亏损抵减</a:t>
            </a:r>
          </a:p>
          <a:p>
            <a:pPr>
              <a:lnSpc>
                <a:spcPct val="120000"/>
              </a:lnSpc>
              <a:spcAft>
                <a:spcPts val="600"/>
              </a:spcAft>
            </a:pPr>
            <a:r>
              <a:rPr lang="zh-CN" altLang="en-US" sz="1600" kern="100" dirty="0">
                <a:latin typeface="+mn-ea"/>
                <a:cs typeface="Times New Roman" panose="02020603050405020304" pitchFamily="18" charset="0"/>
              </a:rPr>
              <a:t>合伙企业的合伙人是法人和其他组织的，合伙人在计算其缴纳企业所得税时，不得用合伙企业的亏损抵减其盈利。</a:t>
            </a:r>
          </a:p>
        </p:txBody>
      </p:sp>
    </p:spTree>
    <p:extLst>
      <p:ext uri="{BB962C8B-B14F-4D97-AF65-F5344CB8AC3E}">
        <p14:creationId xmlns:p14="http://schemas.microsoft.com/office/powerpoint/2010/main" val="2077665697"/>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258E3A-EB6A-353F-14E8-70CD7D1ECC8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F91D54A9-9D73-4A12-D685-30BDD63B848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本章案例及延伸阅读</a:t>
            </a:r>
            <a:endParaRPr lang="en-US" altLang="zh-CN" sz="2000" b="1" dirty="0">
              <a:solidFill>
                <a:schemeClr val="tx1">
                  <a:lumMod val="65000"/>
                  <a:lumOff val="35000"/>
                </a:schemeClr>
              </a:solidFill>
              <a:latin typeface="+mn-ea"/>
            </a:endParaRPr>
          </a:p>
        </p:txBody>
      </p:sp>
      <p:sp>
        <p:nvSpPr>
          <p:cNvPr id="13" name="文本框 17">
            <a:extLst>
              <a:ext uri="{FF2B5EF4-FFF2-40B4-BE49-F238E27FC236}">
                <a16:creationId xmlns:a16="http://schemas.microsoft.com/office/drawing/2014/main" id="{9CBB7BEC-5A35-F1CB-C78F-BD490242BE3B}"/>
              </a:ext>
            </a:extLst>
          </p:cNvPr>
          <p:cNvSpPr txBox="1"/>
          <p:nvPr/>
        </p:nvSpPr>
        <p:spPr bwMode="auto">
          <a:xfrm>
            <a:off x="972000" y="2376000"/>
            <a:ext cx="7200000" cy="899862"/>
          </a:xfrm>
          <a:prstGeom prst="rect">
            <a:avLst/>
          </a:prstGeom>
          <a:noFill/>
        </p:spPr>
        <p:txBody>
          <a:bodyPr wrap="square" lIns="68580" tIns="34290" rIns="68580" bIns="34290">
            <a:spAutoFit/>
          </a:bodyPr>
          <a:lstStyle/>
          <a:p>
            <a:pPr algn="just">
              <a:lnSpc>
                <a:spcPct val="120000"/>
              </a:lnSpc>
              <a:spcAft>
                <a:spcPts val="600"/>
              </a:spcAft>
              <a:defRPr/>
            </a:pPr>
            <a:r>
              <a:rPr lang="en-US" altLang="zh-CN" b="1" dirty="0">
                <a:solidFill>
                  <a:schemeClr val="tx1">
                    <a:lumMod val="75000"/>
                    <a:lumOff val="25000"/>
                  </a:schemeClr>
                </a:solidFill>
                <a:latin typeface="微软雅黑" panose="020B0503020204020204" pitchFamily="34" charset="-122"/>
              </a:rPr>
              <a:t>【</a:t>
            </a:r>
            <a:r>
              <a:rPr lang="zh-CN" altLang="en-US" b="1" dirty="0">
                <a:solidFill>
                  <a:schemeClr val="tx1">
                    <a:lumMod val="75000"/>
                    <a:lumOff val="25000"/>
                  </a:schemeClr>
                </a:solidFill>
                <a:latin typeface="微软雅黑" panose="020B0503020204020204" pitchFamily="34" charset="-122"/>
              </a:rPr>
              <a:t>案例思考题</a:t>
            </a:r>
            <a:r>
              <a:rPr lang="en-US" altLang="zh-CN" b="1" dirty="0">
                <a:solidFill>
                  <a:schemeClr val="tx1">
                    <a:lumMod val="75000"/>
                    <a:lumOff val="25000"/>
                  </a:schemeClr>
                </a:solidFill>
                <a:latin typeface="微软雅黑" panose="020B0503020204020204" pitchFamily="34" charset="-122"/>
              </a:rPr>
              <a:t>】</a:t>
            </a:r>
          </a:p>
          <a:p>
            <a:pPr algn="just">
              <a:lnSpc>
                <a:spcPct val="120000"/>
              </a:lnSpc>
              <a:spcAft>
                <a:spcPts val="600"/>
              </a:spcAft>
              <a:defRPr/>
            </a:pPr>
            <a:r>
              <a:rPr lang="zh-CN" altLang="en-US" dirty="0">
                <a:solidFill>
                  <a:schemeClr val="tx1">
                    <a:lumMod val="75000"/>
                    <a:lumOff val="25000"/>
                  </a:schemeClr>
                </a:solidFill>
                <a:latin typeface="微软雅黑" panose="020B0503020204020204" pitchFamily="34" charset="-122"/>
              </a:rPr>
              <a:t>根据上述资料，请思考研发费用加计扣除政策如何激励新能源企业进行研发创新？固定资产加速折旧政策如何激励新能源企业进行研发创新？</a:t>
            </a:r>
          </a:p>
        </p:txBody>
      </p:sp>
      <p:cxnSp>
        <p:nvCxnSpPr>
          <p:cNvPr id="62" name="直接连接符 61">
            <a:extLst>
              <a:ext uri="{FF2B5EF4-FFF2-40B4-BE49-F238E27FC236}">
                <a16:creationId xmlns:a16="http://schemas.microsoft.com/office/drawing/2014/main" id="{3815DB86-F45E-9381-9EDF-1BCF41F6EB8F}"/>
              </a:ext>
            </a:extLst>
          </p:cNvPr>
          <p:cNvCxnSpPr/>
          <p:nvPr/>
        </p:nvCxnSpPr>
        <p:spPr>
          <a:xfrm>
            <a:off x="1059503" y="2167901"/>
            <a:ext cx="702499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文本框 17">
            <a:extLst>
              <a:ext uri="{FF2B5EF4-FFF2-40B4-BE49-F238E27FC236}">
                <a16:creationId xmlns:a16="http://schemas.microsoft.com/office/drawing/2014/main" id="{B927B507-72C3-D321-A0B4-3A5F99B6FBBE}"/>
              </a:ext>
            </a:extLst>
          </p:cNvPr>
          <p:cNvSpPr txBox="1"/>
          <p:nvPr/>
        </p:nvSpPr>
        <p:spPr bwMode="auto">
          <a:xfrm>
            <a:off x="972000" y="1152000"/>
            <a:ext cx="7200000" cy="899862"/>
          </a:xfrm>
          <a:prstGeom prst="rect">
            <a:avLst/>
          </a:prstGeom>
          <a:noFill/>
        </p:spPr>
        <p:txBody>
          <a:bodyPr wrap="square" lIns="68580" tIns="34290" rIns="68580" bIns="34290">
            <a:spAutoFit/>
          </a:bodyPr>
          <a:lstStyle/>
          <a:p>
            <a:pPr>
              <a:lnSpc>
                <a:spcPct val="120000"/>
              </a:lnSpc>
              <a:spcAft>
                <a:spcPts val="600"/>
              </a:spcAft>
              <a:defRPr/>
            </a:pPr>
            <a:r>
              <a:rPr lang="zh-CN" altLang="en-US" dirty="0">
                <a:solidFill>
                  <a:schemeClr val="tx1">
                    <a:lumMod val="75000"/>
                    <a:lumOff val="25000"/>
                  </a:schemeClr>
                </a:solidFill>
                <a:latin typeface="微软雅黑" panose="020B0503020204020204" pitchFamily="34" charset="-122"/>
              </a:rPr>
              <a:t>为加深对本章内容的理解，本章案例侧重于企业所得税税收优惠等内容的延伸，并结合目前实务中企业所得税税收优惠对新能源企业研发创新的激励效应等内容进行探讨。</a:t>
            </a:r>
            <a:endParaRPr lang="en-US" altLang="zh-CN" dirty="0">
              <a:solidFill>
                <a:schemeClr val="tx1">
                  <a:lumMod val="75000"/>
                  <a:lumOff val="25000"/>
                </a:schemeClr>
              </a:solidFill>
              <a:latin typeface="微软雅黑" panose="020B0503020204020204" pitchFamily="34" charset="-122"/>
            </a:endParaRPr>
          </a:p>
          <a:p>
            <a:pPr>
              <a:lnSpc>
                <a:spcPct val="120000"/>
              </a:lnSpc>
              <a:spcAft>
                <a:spcPts val="600"/>
              </a:spcAft>
              <a:defRPr/>
            </a:pPr>
            <a:r>
              <a:rPr lang="zh-CN" altLang="en-US" b="1" dirty="0">
                <a:solidFill>
                  <a:schemeClr val="tx1">
                    <a:lumMod val="75000"/>
                    <a:lumOff val="25000"/>
                  </a:schemeClr>
                </a:solidFill>
                <a:latin typeface="微软雅黑" panose="020B0503020204020204" pitchFamily="34" charset="-122"/>
              </a:rPr>
              <a:t>案例 税收优惠能够激励新能源企业研发创新吗？</a:t>
            </a:r>
          </a:p>
        </p:txBody>
      </p:sp>
    </p:spTree>
    <p:extLst>
      <p:ext uri="{BB962C8B-B14F-4D97-AF65-F5344CB8AC3E}">
        <p14:creationId xmlns:p14="http://schemas.microsoft.com/office/powerpoint/2010/main" val="2468599757"/>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barn(outVertical)">
                                      <p:cBhvr>
                                        <p:cTn id="7" dur="500"/>
                                        <p:tgtEl>
                                          <p:spTgt spid="6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arn(outVertical)">
                                      <p:cBhvr>
                                        <p:cTn id="11" dur="500"/>
                                        <p:tgtEl>
                                          <p:spTgt spid="1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outVertical)">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82990-6F5C-FA11-2831-04BB63C7959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BCF2E0A-682F-9CB1-22F1-2D4B0D614CB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本章复习思考题</a:t>
            </a:r>
            <a:endParaRPr lang="en-US" altLang="zh-CN" sz="2000" b="1" dirty="0">
              <a:solidFill>
                <a:schemeClr val="tx1">
                  <a:lumMod val="65000"/>
                  <a:lumOff val="35000"/>
                </a:schemeClr>
              </a:solidFill>
              <a:latin typeface="+mn-ea"/>
            </a:endParaRPr>
          </a:p>
        </p:txBody>
      </p:sp>
      <p:sp>
        <p:nvSpPr>
          <p:cNvPr id="2" name="文本框 17">
            <a:extLst>
              <a:ext uri="{FF2B5EF4-FFF2-40B4-BE49-F238E27FC236}">
                <a16:creationId xmlns:a16="http://schemas.microsoft.com/office/drawing/2014/main" id="{864B7024-0014-84FE-44A1-75DC6A5A44E4}"/>
              </a:ext>
            </a:extLst>
          </p:cNvPr>
          <p:cNvSpPr txBox="1"/>
          <p:nvPr/>
        </p:nvSpPr>
        <p:spPr bwMode="auto">
          <a:xfrm>
            <a:off x="972000" y="972000"/>
            <a:ext cx="7200000" cy="1647759"/>
          </a:xfrm>
          <a:prstGeom prst="rect">
            <a:avLst/>
          </a:prstGeom>
          <a:noFill/>
        </p:spPr>
        <p:txBody>
          <a:bodyPr wrap="square" lIns="68580" tIns="34290" rIns="68580" bIns="34290">
            <a:spAutoFit/>
          </a:bodyPr>
          <a:lstStyle/>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1.</a:t>
            </a:r>
            <a:r>
              <a:rPr lang="zh-CN" altLang="en-US" dirty="0">
                <a:solidFill>
                  <a:schemeClr val="tx1">
                    <a:lumMod val="75000"/>
                    <a:lumOff val="25000"/>
                  </a:schemeClr>
                </a:solidFill>
                <a:latin typeface="微软雅黑" panose="020B0503020204020204" pitchFamily="34" charset="-122"/>
              </a:rPr>
              <a:t>企业所得税纳税人的划分标准是什么？</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2.</a:t>
            </a:r>
            <a:r>
              <a:rPr lang="zh-CN" altLang="en-US" dirty="0">
                <a:solidFill>
                  <a:schemeClr val="tx1">
                    <a:lumMod val="75000"/>
                    <a:lumOff val="25000"/>
                  </a:schemeClr>
                </a:solidFill>
                <a:latin typeface="微软雅黑" panose="020B0503020204020204" pitchFamily="34" charset="-122"/>
              </a:rPr>
              <a:t>企业所得税的征税对象是什么？</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3.</a:t>
            </a:r>
            <a:r>
              <a:rPr lang="zh-CN" altLang="en-US" dirty="0">
                <a:solidFill>
                  <a:schemeClr val="tx1">
                    <a:lumMod val="75000"/>
                    <a:lumOff val="25000"/>
                  </a:schemeClr>
                </a:solidFill>
                <a:latin typeface="微软雅黑" panose="020B0503020204020204" pitchFamily="34" charset="-122"/>
              </a:rPr>
              <a:t>企业所得税一般收入是如何确定的？</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4.</a:t>
            </a:r>
            <a:r>
              <a:rPr lang="zh-CN" altLang="en-US" dirty="0">
                <a:solidFill>
                  <a:schemeClr val="tx1">
                    <a:lumMod val="75000"/>
                    <a:lumOff val="25000"/>
                  </a:schemeClr>
                </a:solidFill>
                <a:latin typeface="微软雅黑" panose="020B0503020204020204" pitchFamily="34" charset="-122"/>
              </a:rPr>
              <a:t>企业所得税确定税前扣除项目的原则是什么？</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5.</a:t>
            </a:r>
            <a:r>
              <a:rPr lang="zh-CN" altLang="en-US">
                <a:solidFill>
                  <a:schemeClr val="tx1">
                    <a:lumMod val="75000"/>
                    <a:lumOff val="25000"/>
                  </a:schemeClr>
                </a:solidFill>
                <a:latin typeface="微软雅黑" panose="020B0503020204020204" pitchFamily="34" charset="-122"/>
              </a:rPr>
              <a:t>企业所得税税前扣除项目的范围是什么？</a:t>
            </a:r>
            <a:endParaRPr lang="zh-CN" altLang="en-US"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117451513"/>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4D5D8F-8DA8-B59C-F784-25E2EA147AB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8680DA7-95A2-3A73-CBBF-FAEBB2BE773F}"/>
              </a:ext>
            </a:extLst>
          </p:cNvPr>
          <p:cNvSpPr txBox="1"/>
          <p:nvPr/>
        </p:nvSpPr>
        <p:spPr>
          <a:xfrm>
            <a:off x="1720645" y="299722"/>
            <a:ext cx="5289755"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三、税率</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4D6DD031-BE30-0DDC-64BF-A88A50D2077C}"/>
              </a:ext>
            </a:extLst>
          </p:cNvPr>
          <p:cNvSpPr txBox="1">
            <a:spLocks/>
          </p:cNvSpPr>
          <p:nvPr/>
        </p:nvSpPr>
        <p:spPr>
          <a:xfrm>
            <a:off x="612001" y="972002"/>
            <a:ext cx="7920012" cy="3982244"/>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企业所得税实行比例税率。比例税率简便易行，透明度高，不会因征税而改变企业间收入分配比例，有利于促进效率的提高。现行规定是：</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基本税率为</a:t>
            </a:r>
            <a:r>
              <a:rPr lang="en-US" altLang="zh-CN" sz="1600" dirty="0">
                <a:solidFill>
                  <a:schemeClr val="tx1">
                    <a:lumMod val="75000"/>
                    <a:lumOff val="25000"/>
                  </a:schemeClr>
                </a:solidFill>
                <a:latin typeface="微软雅黑" panose="020B0503020204020204" pitchFamily="34" charset="-122"/>
              </a:rPr>
              <a:t>25%</a:t>
            </a:r>
            <a:r>
              <a:rPr lang="zh-CN" altLang="en-US" sz="1600" dirty="0">
                <a:solidFill>
                  <a:schemeClr val="tx1">
                    <a:lumMod val="75000"/>
                    <a:lumOff val="25000"/>
                  </a:schemeClr>
                </a:solidFill>
                <a:latin typeface="微软雅黑" panose="020B0503020204020204" pitchFamily="34" charset="-122"/>
              </a:rPr>
              <a:t>，适用于居民企业和在中国境内设有机构、场所且所得与机构、场所有关联的非居民企业。现行企业所得税基本税率设定为</a:t>
            </a:r>
            <a:r>
              <a:rPr lang="en-US" altLang="zh-CN" sz="1600" dirty="0">
                <a:solidFill>
                  <a:schemeClr val="tx1">
                    <a:lumMod val="75000"/>
                    <a:lumOff val="25000"/>
                  </a:schemeClr>
                </a:solidFill>
                <a:latin typeface="微软雅黑" panose="020B0503020204020204" pitchFamily="34" charset="-122"/>
              </a:rPr>
              <a:t>25%</a:t>
            </a:r>
            <a:r>
              <a:rPr lang="zh-CN" altLang="en-US" sz="1600" dirty="0">
                <a:solidFill>
                  <a:schemeClr val="tx1">
                    <a:lumMod val="75000"/>
                    <a:lumOff val="25000"/>
                  </a:schemeClr>
                </a:solidFill>
                <a:latin typeface="微软雅黑" panose="020B0503020204020204" pitchFamily="34" charset="-122"/>
              </a:rPr>
              <a:t>，既考虑了我国财政承受能力，又考虑了企业负担水平。</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低税率为</a:t>
            </a:r>
            <a:r>
              <a:rPr lang="en-US" altLang="zh-CN" sz="1600" dirty="0">
                <a:solidFill>
                  <a:schemeClr val="tx1">
                    <a:lumMod val="75000"/>
                    <a:lumOff val="25000"/>
                  </a:schemeClr>
                </a:solidFill>
                <a:latin typeface="微软雅黑" panose="020B0503020204020204" pitchFamily="34" charset="-122"/>
              </a:rPr>
              <a:t>20%</a:t>
            </a:r>
            <a:r>
              <a:rPr lang="zh-CN" altLang="en-US" sz="1600" dirty="0">
                <a:solidFill>
                  <a:schemeClr val="tx1">
                    <a:lumMod val="75000"/>
                    <a:lumOff val="25000"/>
                  </a:schemeClr>
                </a:solidFill>
                <a:latin typeface="微软雅黑" panose="020B0503020204020204" pitchFamily="34" charset="-122"/>
              </a:rPr>
              <a:t>，适用于在中国境内未设立机构、场所的，或者虽设立机构、场所但取得的所得与其所设机构、场所没有实际联系的非居民企业，但实际征税时适用</a:t>
            </a:r>
            <a:r>
              <a:rPr lang="en-US" altLang="zh-CN" sz="1600" dirty="0">
                <a:solidFill>
                  <a:schemeClr val="tx1">
                    <a:lumMod val="75000"/>
                    <a:lumOff val="25000"/>
                  </a:schemeClr>
                </a:solidFill>
                <a:latin typeface="微软雅黑" panose="020B0503020204020204" pitchFamily="34" charset="-122"/>
              </a:rPr>
              <a:t>10%</a:t>
            </a:r>
            <a:r>
              <a:rPr lang="zh-CN" altLang="en-US" sz="1600" dirty="0">
                <a:solidFill>
                  <a:schemeClr val="tx1">
                    <a:lumMod val="75000"/>
                    <a:lumOff val="25000"/>
                  </a:schemeClr>
                </a:solidFill>
                <a:latin typeface="微软雅黑" panose="020B0503020204020204" pitchFamily="34" charset="-122"/>
              </a:rPr>
              <a:t>的税率（在本章第六节税收优惠中有介绍）。</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3494824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0.8|1.1"/>
</p:tagLst>
</file>

<file path=ppt/theme/theme1.xml><?xml version="1.0" encoding="utf-8"?>
<a:theme xmlns:a="http://schemas.openxmlformats.org/drawingml/2006/main" name="第一PPT，www.1ppt.com">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362</TotalTime>
  <Words>9762</Words>
  <Application>Microsoft Office PowerPoint</Application>
  <PresentationFormat>全屏显示(16:9)</PresentationFormat>
  <Paragraphs>382</Paragraphs>
  <Slides>82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82</vt:i4>
      </vt:variant>
    </vt:vector>
  </HeadingPairs>
  <TitlesOfParts>
    <vt:vector size="92" baseType="lpstr">
      <vt:lpstr>ITC Avant Garde Std Bk</vt:lpstr>
      <vt:lpstr>ITC Avant Garde Std XLt</vt:lpstr>
      <vt:lpstr>等线</vt:lpstr>
      <vt:lpstr>宋体</vt:lpstr>
      <vt:lpstr>微软雅黑</vt:lpstr>
      <vt:lpstr>Arial</vt:lpstr>
      <vt:lpstr>Calibri</vt:lpstr>
      <vt:lpstr>Impact</vt:lpstr>
      <vt:lpstr>Verdana</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税务</dc:title>
  <dc:subject>哎呀小小草</dc:subject>
  <dc:creator>第一PPT</dc:creator>
  <cp:keywords>www.1ppt.com</cp:keywords>
  <dc:description>第一PPT，www.1ppt.com</dc:description>
  <cp:lastModifiedBy>玉佼 陈</cp:lastModifiedBy>
  <cp:revision>263</cp:revision>
  <dcterms:created xsi:type="dcterms:W3CDTF">2015-10-30T14:26:00Z</dcterms:created>
  <dcterms:modified xsi:type="dcterms:W3CDTF">2025-03-17T02:47:52Z</dcterms:modified>
  <cp:category>第一PPT，www.1ppt.com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