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304" r:id="rId2"/>
    <p:sldId id="328" r:id="rId3"/>
    <p:sldId id="352" r:id="rId4"/>
    <p:sldId id="259" r:id="rId5"/>
    <p:sldId id="310" r:id="rId6"/>
    <p:sldId id="350" r:id="rId7"/>
    <p:sldId id="353" r:id="rId8"/>
    <p:sldId id="354" r:id="rId9"/>
    <p:sldId id="355" r:id="rId10"/>
    <p:sldId id="356" r:id="rId11"/>
    <p:sldId id="357" r:id="rId12"/>
    <p:sldId id="358" r:id="rId13"/>
    <p:sldId id="359" r:id="rId14"/>
    <p:sldId id="360" r:id="rId15"/>
    <p:sldId id="329" r:id="rId16"/>
    <p:sldId id="361" r:id="rId17"/>
    <p:sldId id="364" r:id="rId18"/>
    <p:sldId id="367" r:id="rId19"/>
    <p:sldId id="369" r:id="rId20"/>
    <p:sldId id="330" r:id="rId21"/>
    <p:sldId id="362" r:id="rId22"/>
    <p:sldId id="373" r:id="rId23"/>
    <p:sldId id="374" r:id="rId24"/>
    <p:sldId id="375" r:id="rId25"/>
    <p:sldId id="376" r:id="rId26"/>
    <p:sldId id="377" r:id="rId27"/>
    <p:sldId id="378" r:id="rId28"/>
    <p:sldId id="379" r:id="rId29"/>
    <p:sldId id="380" r:id="rId30"/>
    <p:sldId id="381" r:id="rId31"/>
    <p:sldId id="382" r:id="rId32"/>
    <p:sldId id="383" r:id="rId33"/>
    <p:sldId id="331" r:id="rId34"/>
    <p:sldId id="363" r:id="rId35"/>
    <p:sldId id="384" r:id="rId36"/>
    <p:sldId id="385" r:id="rId37"/>
    <p:sldId id="386" r:id="rId38"/>
    <p:sldId id="387" r:id="rId39"/>
    <p:sldId id="388" r:id="rId40"/>
    <p:sldId id="389" r:id="rId41"/>
    <p:sldId id="390" r:id="rId42"/>
    <p:sldId id="392" r:id="rId43"/>
    <p:sldId id="393" r:id="rId44"/>
    <p:sldId id="394" r:id="rId45"/>
    <p:sldId id="395" r:id="rId46"/>
    <p:sldId id="396" r:id="rId47"/>
    <p:sldId id="397" r:id="rId48"/>
    <p:sldId id="398" r:id="rId49"/>
    <p:sldId id="399" r:id="rId50"/>
    <p:sldId id="400" r:id="rId51"/>
    <p:sldId id="401" r:id="rId52"/>
    <p:sldId id="402" r:id="rId53"/>
    <p:sldId id="403" r:id="rId54"/>
    <p:sldId id="314" r:id="rId55"/>
    <p:sldId id="351" r:id="rId56"/>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6" autoAdjust="0"/>
    <p:restoredTop sz="96233" autoAdjust="0"/>
  </p:normalViewPr>
  <p:slideViewPr>
    <p:cSldViewPr snapToGrid="0" showGuides="1">
      <p:cViewPr varScale="1">
        <p:scale>
          <a:sx n="89" d="100"/>
          <a:sy n="89" d="100"/>
        </p:scale>
        <p:origin x="648" y="48"/>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3/14/2025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3/14/2025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3/14/2025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p:nvPr/>
        </p:nvSpPr>
        <p:spPr>
          <a:xfrm>
            <a:off x="1463186" y="2702455"/>
            <a:ext cx="6218057" cy="623248"/>
          </a:xfrm>
          <a:prstGeom prst="rect">
            <a:avLst/>
          </a:prstGeom>
          <a:noFill/>
        </p:spPr>
        <p:txBody>
          <a:bodyPr wrap="square" lIns="68580" tIns="34290" rIns="68580" bIns="34290" rtlCol="0">
            <a:spAutoFit/>
          </a:bodyPr>
          <a:lstStyle/>
          <a:p>
            <a:pPr algn="ctr">
              <a:defRPr/>
            </a:pPr>
            <a:r>
              <a:rPr lang="zh-CN" altLang="en-US" sz="3600" b="1" dirty="0">
                <a:solidFill>
                  <a:srgbClr val="0070C0"/>
                </a:solidFill>
                <a:latin typeface="+mn-ea"/>
              </a:rPr>
              <a:t>第一章 税法概述</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DE3DC2-1026-C9FF-CF3F-B20950102B5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458AC55-4533-97EE-2B2D-C7F5F41FD8C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二、税收法律关系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F5D82D0-F2AA-D03B-B3D6-53178C9402DF}"/>
              </a:ext>
            </a:extLst>
          </p:cNvPr>
          <p:cNvSpPr txBox="1"/>
          <p:nvPr/>
        </p:nvSpPr>
        <p:spPr>
          <a:xfrm>
            <a:off x="612000" y="972000"/>
            <a:ext cx="7920000" cy="182473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（三）税收法律关系的保护</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法律关系是同国家利益及企业和个人的权益相联系的。保护税收法律关系，实质上就是保护国家正常的经济秩序、保障国家财政收入和维护纳税人的合法权益。税收法律关系的保护形式和方法是很多的，例如，税法中关于限期纳税、征收滞纳金和罚款的规定，税收法律关系的保护对权利主体双方是平等的，不能只对一方保护，而对另一方不予保护。同时，对其享有权利的保护，就是对其承担义务的制约。</a:t>
            </a:r>
          </a:p>
        </p:txBody>
      </p:sp>
    </p:spTree>
    <p:extLst>
      <p:ext uri="{BB962C8B-B14F-4D97-AF65-F5344CB8AC3E}">
        <p14:creationId xmlns:p14="http://schemas.microsoft.com/office/powerpoint/2010/main" val="15617615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986B3-AC0F-EEAE-8C10-B452F6848F4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D6FC21E-E14E-B394-ABF9-56E947A34F5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三、税法与其他法律的关系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B011A91-D4EA-3670-15B4-6B5452182CC9}"/>
              </a:ext>
            </a:extLst>
          </p:cNvPr>
          <p:cNvSpPr txBox="1"/>
          <p:nvPr/>
        </p:nvSpPr>
        <p:spPr>
          <a:xfrm>
            <a:off x="612000" y="972000"/>
            <a:ext cx="7920000" cy="123379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（一）税法与宪法的关系</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中华人民共和国宪法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（以下简称</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宪法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）作为国家的根本大法，是制定所有法律、法规的依据和章程。</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宪法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在现代法治社会中具有最高的法律效力，是立法的基础。税法是国家法律的组成部分，当然也是依据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宪法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的原则制定的。</a:t>
            </a:r>
          </a:p>
        </p:txBody>
      </p:sp>
    </p:spTree>
    <p:extLst>
      <p:ext uri="{BB962C8B-B14F-4D97-AF65-F5344CB8AC3E}">
        <p14:creationId xmlns:p14="http://schemas.microsoft.com/office/powerpoint/2010/main" val="343218907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D2E43-AC00-F9A5-51A0-6DBAF1A5A16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4FF1F12-ECDB-1058-7B7F-E39DB8383F89}"/>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三、税法与其他法律的关系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ECED7FC-B341-9F66-C953-6A543A9CE0FC}"/>
              </a:ext>
            </a:extLst>
          </p:cNvPr>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（二）税法与民法的关系</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民法是调整平等主体之间，也就是公民之间、法人之间、公民与法人之间财产关系和人身关系的法律规范，故民法调整方法的主要特点是平等、等价和有偿。</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税法的本质是国家依据政治权力向公民课税，是调整国家与纳税人关系的法律规范，这种税收征纳关系不是商品的关系，明显带有国家意志和强制的特点，其调整方法要采用命令和服从的方法。</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当税法的某些规范同民法的规范基本相同时，税法一般援引民法条款。</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当涉及税收征纳关系的问题时，一般应以税法的规范为准则。</a:t>
            </a:r>
          </a:p>
        </p:txBody>
      </p:sp>
    </p:spTree>
    <p:extLst>
      <p:ext uri="{BB962C8B-B14F-4D97-AF65-F5344CB8AC3E}">
        <p14:creationId xmlns:p14="http://schemas.microsoft.com/office/powerpoint/2010/main" val="13315692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37C58C-CC18-024C-6CFF-70B9C5A41FF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627072F-7CE8-EDF6-3C07-B3F8F1E4AA3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三、税法与其他法律的关系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7513B25-0C69-7FC0-39F0-A3D0D1F7D11F}"/>
              </a:ext>
            </a:extLst>
          </p:cNvPr>
          <p:cNvSpPr txBox="1"/>
          <p:nvPr/>
        </p:nvSpPr>
        <p:spPr>
          <a:xfrm>
            <a:off x="612000" y="972000"/>
            <a:ext cx="7920000" cy="152926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（三）税法与刑法的关系</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刑法是关于犯罪、刑事责任与刑罚的法律规范的总和。税法则是调整税收征纳关系的法律规范，其调整的范围不同。两者也有着密切的联系，因为税法和刑法对于违反税法都规定了处罚条款。但应该指出，违反了税法，并不一定就是刑事犯罪。区别就在于情节是否严重，轻者给予行政处罚，重者则要承担刑事责任，给予刑事处罚。</a:t>
            </a:r>
          </a:p>
        </p:txBody>
      </p:sp>
    </p:spTree>
    <p:extLst>
      <p:ext uri="{BB962C8B-B14F-4D97-AF65-F5344CB8AC3E}">
        <p14:creationId xmlns:p14="http://schemas.microsoft.com/office/powerpoint/2010/main" val="42789194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444A85-179C-BD08-9BFF-4327ACE8F06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67E4129-DB4D-141A-030C-64E26D8E2BE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三、税法与其他法律的关系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E625BDE-8E2D-A939-9646-7AED80BBFF6B}"/>
              </a:ext>
            </a:extLst>
          </p:cNvPr>
          <p:cNvSpPr txBox="1"/>
          <p:nvPr/>
        </p:nvSpPr>
        <p:spPr>
          <a:xfrm>
            <a:off x="612000" y="972000"/>
            <a:ext cx="7920000" cy="2788071"/>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（四）税法与行政法的关系</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法与行政法有十分密切的联系，主要表现在税法具有行政法的一般特性。税收实体法和税收程序法中都有大量内容是对国家机关之间、国家机关与法人或自然人之间的法律关系的调整。而且税收法律关系中居于主导地位的一方总是国家，体现国家单方面意志，不需要征纳双方意思表示完全一致。另外税收法律关系中争议的解决一般按照行政复议程序和行政诉讼程序进行。</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法与行政法也有一定区别。与一般行政法所不同的是，税法具有经济分配的性质，并且经济利益由纳税人向国家无偿单方面转移，这是一般行政法所不具备的。另外行政法大多为授权性法规，而税法则是一种义务性法规。</a:t>
            </a:r>
          </a:p>
        </p:txBody>
      </p:sp>
    </p:spTree>
    <p:extLst>
      <p:ext uri="{BB962C8B-B14F-4D97-AF65-F5344CB8AC3E}">
        <p14:creationId xmlns:p14="http://schemas.microsoft.com/office/powerpoint/2010/main" val="6450073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税法原则</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FEA13D-F84A-DC05-1817-3F05E25FEE0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8DFA3E5-C03D-01D1-519A-61ABB2C0A6B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一、税法基本原则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BECD49F-E15F-29F6-C0DB-9793370C187C}"/>
              </a:ext>
            </a:extLst>
          </p:cNvPr>
          <p:cNvSpPr txBox="1"/>
          <p:nvPr/>
        </p:nvSpPr>
        <p:spPr>
          <a:xfrm>
            <a:off x="612000" y="972000"/>
            <a:ext cx="7920000" cy="323742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（一）税收法定原则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法定原则是税法基本原则中的核心。税收法定原则又称为税收法定主义，是指税法主体的权利义务必须由法律加以规定，税法的各类构成要素皆必须且只能由法律予以明确。税收法定主义贯穿税收立法和执法的全部领域，其内容包括税收要件法定原则和税务合法性原则。</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税收要件法定原则：是指有关纳税人、课税对象、课税标准等税收要件必须以法律形式作出规定，且有关课税要素的规定必须尽量明确。</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税务合法性原则：是指税务机关按法定程序依法征税，不得随意减征、停征或免征，无法律依据不征税。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5970112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3906D-84DB-6A1B-5386-8124575AB25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A3CCBA4-328B-4D49-71B0-9644A6C55CC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一、税法基本原则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D336BF7-1E11-2EB7-08A5-8E43FFBCC702}"/>
              </a:ext>
            </a:extLst>
          </p:cNvPr>
          <p:cNvSpPr txBox="1"/>
          <p:nvPr/>
        </p:nvSpPr>
        <p:spPr>
          <a:xfrm>
            <a:off x="612000" y="972000"/>
            <a:ext cx="7920000" cy="405918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（二）税收公平原则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税收公平原则包括税收横向公平和纵向公平，即税收负担必须根据纳税人的负担能力分配，负担能力相等，税负相同；负担能力不等，税负不同。</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（三）税收效率原则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税收效率原则包含两方面：一是经济效率；二是行政效率。前者要求税法的制定要有利于资源的有效配置和经济体制的有效运行，后者要求提高税收行政效率，节约税收征管成本。</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（四）实质课税原则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实质课税原则是指应根据客观事实确定是否符合课税要件，并根据纳税人的真实负担能力决定纳税人的税负，而不能仅考虑相关外观和形式。</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188433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B4E98-BA84-6C9A-3715-1C97E8F94F9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788F15C-B731-61BC-61D4-313ECBC323F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二、税法适用原则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FDF8DA8-009B-C338-9846-01729D8B9FA5}"/>
              </a:ext>
            </a:extLst>
          </p:cNvPr>
          <p:cNvSpPr txBox="1"/>
          <p:nvPr/>
        </p:nvSpPr>
        <p:spPr>
          <a:xfrm>
            <a:off x="612000" y="972000"/>
            <a:ext cx="7920000" cy="29419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（一）法律优位原则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法律优位原则的基本含义为法律的效力高于行政立法的效力，其作用主要体现在处理不同等级税法的关系上。法律优位原则明确了税收法律的效力高于税收行政法规的效力，对此还可以进一步推论为税收行政法规的效力优于税收行政规章的效力。即效力低的税法与效力高的税法发生冲突，效力低的税法是无效的。</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（二）法律不溯及既往原则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其基本含义为：一部新法实施后，对新法实施之前人们的行为不得适用新法，而只能沿用旧法。</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9904330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9124B-E248-FF53-436E-C4DE9C09DCB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FCEC23E-5C83-63EF-2D06-948F838AECA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二、税法适用原则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968E88B-8B86-EAEA-4D73-ACAEE4E90DAF}"/>
              </a:ext>
            </a:extLst>
          </p:cNvPr>
          <p:cNvSpPr txBox="1"/>
          <p:nvPr/>
        </p:nvSpPr>
        <p:spPr>
          <a:xfrm>
            <a:off x="612000" y="972000"/>
            <a:ext cx="7920000" cy="301890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（三）新法优于旧法原则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（四）特别法优于普通法原则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（五）实体从旧、程序从新原则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体从旧、程序从新原则的含义包括两个方面：一是实体税法不具备溯及力。即在纳税义务的确定上，以纳税义务发生时的税法规定为准，实体性的税法规则不具有向前的溯及力。二是程序性税法在特定条件下具备一定的溯及力。即对于新税法公布实施之前发生，却在新税法公布实施之后进入税款征收程序的纳税义务，原则上新税法具有约束力</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（六）程序优于实体原则</a:t>
            </a: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2705823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400634" cy="111612"/>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70159" y="1351397"/>
            <a:ext cx="1627680" cy="404438"/>
            <a:chOff x="4247963" y="2095837"/>
            <a:chExt cx="2023611" cy="527844"/>
          </a:xfrm>
        </p:grpSpPr>
        <p:sp>
          <p:nvSpPr>
            <p:cNvPr id="24" name="TextBox 6"/>
            <p:cNvSpPr txBox="1"/>
            <p:nvPr/>
          </p:nvSpPr>
          <p:spPr>
            <a:xfrm>
              <a:off x="5004129" y="2150241"/>
              <a:ext cx="126744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税法概念</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68776" y="1937993"/>
            <a:ext cx="1627680" cy="401704"/>
            <a:chOff x="4247964" y="2095837"/>
            <a:chExt cx="2023612" cy="527844"/>
          </a:xfrm>
        </p:grpSpPr>
        <p:sp>
          <p:nvSpPr>
            <p:cNvPr id="43" name="TextBox 17"/>
            <p:cNvSpPr txBox="1"/>
            <p:nvPr/>
          </p:nvSpPr>
          <p:spPr>
            <a:xfrm>
              <a:off x="5004131" y="2150241"/>
              <a:ext cx="126744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税法原则</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68777" y="2521855"/>
            <a:ext cx="1627679" cy="404438"/>
            <a:chOff x="4247964" y="2095837"/>
            <a:chExt cx="2023614" cy="527844"/>
          </a:xfrm>
        </p:grpSpPr>
        <p:sp>
          <p:nvSpPr>
            <p:cNvPr id="47" name="TextBox 21"/>
            <p:cNvSpPr txBox="1"/>
            <p:nvPr/>
          </p:nvSpPr>
          <p:spPr>
            <a:xfrm>
              <a:off x="5004131" y="2150241"/>
              <a:ext cx="1267447"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税法要素</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p:cNvGrpSpPr/>
          <p:nvPr/>
        </p:nvGrpSpPr>
        <p:grpSpPr bwMode="auto">
          <a:xfrm>
            <a:off x="3268776" y="3108451"/>
            <a:ext cx="3139594" cy="404438"/>
            <a:chOff x="4247964" y="2095126"/>
            <a:chExt cx="3903303" cy="529182"/>
          </a:xfrm>
        </p:grpSpPr>
        <p:sp>
          <p:nvSpPr>
            <p:cNvPr id="51" name="TextBox 25"/>
            <p:cNvSpPr txBox="1"/>
            <p:nvPr/>
          </p:nvSpPr>
          <p:spPr>
            <a:xfrm>
              <a:off x="5004132" y="2149666"/>
              <a:ext cx="3147135"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税收立法与我国税法体系</a:t>
              </a:r>
            </a:p>
          </p:txBody>
        </p:sp>
        <p:sp>
          <p:nvSpPr>
            <p:cNvPr id="52" name="圆角矩形​​ 26"/>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4</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19" name="组合 15">
            <a:extLst>
              <a:ext uri="{FF2B5EF4-FFF2-40B4-BE49-F238E27FC236}">
                <a16:creationId xmlns:a16="http://schemas.microsoft.com/office/drawing/2014/main" id="{E2E14693-6BD9-8209-9209-8A103798201E}"/>
              </a:ext>
            </a:extLst>
          </p:cNvPr>
          <p:cNvGrpSpPr/>
          <p:nvPr/>
        </p:nvGrpSpPr>
        <p:grpSpPr bwMode="auto">
          <a:xfrm>
            <a:off x="3268776" y="3695047"/>
            <a:ext cx="1818806" cy="441795"/>
            <a:chOff x="4247963" y="2095837"/>
            <a:chExt cx="2261228" cy="576600"/>
          </a:xfrm>
        </p:grpSpPr>
        <p:sp>
          <p:nvSpPr>
            <p:cNvPr id="20" name="TextBox 6">
              <a:extLst>
                <a:ext uri="{FF2B5EF4-FFF2-40B4-BE49-F238E27FC236}">
                  <a16:creationId xmlns:a16="http://schemas.microsoft.com/office/drawing/2014/main" id="{D517F8AB-8975-C6B8-9D62-8535A93DAE73}"/>
                </a:ext>
              </a:extLst>
            </p:cNvPr>
            <p:cNvSpPr txBox="1"/>
            <p:nvPr/>
          </p:nvSpPr>
          <p:spPr>
            <a:xfrm>
              <a:off x="5004129" y="2150241"/>
              <a:ext cx="1505062" cy="522196"/>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税法执法</a:t>
              </a:r>
            </a:p>
          </p:txBody>
        </p:sp>
        <p:sp>
          <p:nvSpPr>
            <p:cNvPr id="21" name="圆角矩形​​ 10">
              <a:extLst>
                <a:ext uri="{FF2B5EF4-FFF2-40B4-BE49-F238E27FC236}">
                  <a16:creationId xmlns:a16="http://schemas.microsoft.com/office/drawing/2014/main" id="{78656E7D-E72A-666F-4D1D-B686DA2AAA35}"/>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5</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22" name="组合 16">
            <a:extLst>
              <a:ext uri="{FF2B5EF4-FFF2-40B4-BE49-F238E27FC236}">
                <a16:creationId xmlns:a16="http://schemas.microsoft.com/office/drawing/2014/main" id="{29D62ACC-4255-17B6-3F7B-4BFB6D6E4F3C}"/>
              </a:ext>
            </a:extLst>
          </p:cNvPr>
          <p:cNvGrpSpPr/>
          <p:nvPr/>
        </p:nvGrpSpPr>
        <p:grpSpPr bwMode="auto">
          <a:xfrm>
            <a:off x="3268777" y="4318998"/>
            <a:ext cx="2588248" cy="441513"/>
            <a:chOff x="4247964" y="2095837"/>
            <a:chExt cx="3217837" cy="580153"/>
          </a:xfrm>
        </p:grpSpPr>
        <p:sp>
          <p:nvSpPr>
            <p:cNvPr id="26" name="TextBox 17">
              <a:extLst>
                <a:ext uri="{FF2B5EF4-FFF2-40B4-BE49-F238E27FC236}">
                  <a16:creationId xmlns:a16="http://schemas.microsoft.com/office/drawing/2014/main" id="{D8B2EE1D-B441-D04F-066E-5B80084410C5}"/>
                </a:ext>
              </a:extLst>
            </p:cNvPr>
            <p:cNvSpPr txBox="1"/>
            <p:nvPr/>
          </p:nvSpPr>
          <p:spPr>
            <a:xfrm>
              <a:off x="5004131" y="2150241"/>
              <a:ext cx="2461670" cy="525749"/>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税务权利与义务</a:t>
              </a:r>
            </a:p>
          </p:txBody>
        </p:sp>
        <p:sp>
          <p:nvSpPr>
            <p:cNvPr id="29" name="圆角矩形​​ 18">
              <a:extLst>
                <a:ext uri="{FF2B5EF4-FFF2-40B4-BE49-F238E27FC236}">
                  <a16:creationId xmlns:a16="http://schemas.microsoft.com/office/drawing/2014/main" id="{15EC98F6-65CB-C6B9-5D87-271A8BAEBB7A}"/>
                </a:ext>
              </a:extLst>
            </p:cNvPr>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6</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1+#ppt_w/2"/>
                                          </p:val>
                                        </p:tav>
                                        <p:tav tm="100000">
                                          <p:val>
                                            <p:strVal val="#ppt_x"/>
                                          </p:val>
                                        </p:tav>
                                      </p:tavLst>
                                    </p:anim>
                                    <p:anim calcmode="lin" valueType="num">
                                      <p:cBhvr additive="base">
                                        <p:cTn id="42" dur="500" fill="hold"/>
                                        <p:tgtEl>
                                          <p:spTgt spid="19"/>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2" presetClass="entr" presetSubtype="2"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1+#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税法要素</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8A887-1CC0-64C9-0C27-8768F2621E9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6610F8B-3CD4-6DF4-39EE-FF1AA9BC920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一、总则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182F72E-35C7-0ABD-A6E4-7AF524452D6C}"/>
              </a:ext>
            </a:extLst>
          </p:cNvPr>
          <p:cNvSpPr txBox="1"/>
          <p:nvPr/>
        </p:nvSpPr>
        <p:spPr>
          <a:xfrm>
            <a:off x="612000" y="972000"/>
            <a:ext cx="7920000" cy="93833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总则主要包括立法依据、立法目的、适用原则等。</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例如，</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耕地占用税法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规定，“为了合理利用土地资源，加强土地管理，保护耕地，制定本法。”此条突出了该法制定的目的，即“立法目的”。</a:t>
            </a:r>
          </a:p>
        </p:txBody>
      </p:sp>
    </p:spTree>
    <p:extLst>
      <p:ext uri="{BB962C8B-B14F-4D97-AF65-F5344CB8AC3E}">
        <p14:creationId xmlns:p14="http://schemas.microsoft.com/office/powerpoint/2010/main" val="12713666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3E200C-76DD-7584-F764-4FC4CF73086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7C2B020-1702-EFB5-A4F0-C94CDE3C929D}"/>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二、纳税义务人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7F700BD-5981-CC40-E8E9-20F3C7BEA5A7}"/>
              </a:ext>
            </a:extLst>
          </p:cNvPr>
          <p:cNvSpPr txBox="1"/>
          <p:nvPr/>
        </p:nvSpPr>
        <p:spPr>
          <a:xfrm>
            <a:off x="612000" y="972000"/>
            <a:ext cx="7920000" cy="368677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纳税义务人或纳税人又称为纳税主体，是税法规定的直接负有纳税义务的单位和个人。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纳税人有两种基本形式：自然人和法人。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自然人是基于自然规律而出生的，有民事权利和义务的主体，包括本国公民，也包括外国人和无国籍人。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法人是具有民事权利能力和民事行为能力，依法独立享有民事权利和承担民事义务的组织。我国的法人分为营利法人、非营利法人和特别法人。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与纳税人紧密联系的两个概念是代扣代缴义务人和代收代缴义务人。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代扣代缴义务人是指虽不承担纳税义务，但依照有关规定，在向纳税人支付收入、结算货款、收取费用时有义务代扣代缴其应纳税款的单位和个人。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代收代缴义务人是指虽不承担纳税义务，但依照有关规定，在向纳税人收取商品或劳务收入时，有义务代收代缴其应纳税款的单位和个人。</a:t>
            </a:r>
          </a:p>
        </p:txBody>
      </p:sp>
    </p:spTree>
    <p:extLst>
      <p:ext uri="{BB962C8B-B14F-4D97-AF65-F5344CB8AC3E}">
        <p14:creationId xmlns:p14="http://schemas.microsoft.com/office/powerpoint/2010/main" val="37359964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8DADE7-8AB1-1187-20F1-165DA70A083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5D597EE-7571-06A8-BB3C-174F0F986FBD}"/>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三、征税对象</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F9C825D-EFCF-5A51-B3A7-F56066E1E5D8}"/>
              </a:ext>
            </a:extLst>
          </p:cNvPr>
          <p:cNvSpPr txBox="1"/>
          <p:nvPr/>
        </p:nvSpPr>
        <p:spPr>
          <a:xfrm>
            <a:off x="612000" y="972000"/>
            <a:ext cx="7920000" cy="249260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征税对象又称为课税对象、征税客体，是指税法规定的对什么征税，也是征纳税双方权利义务共同指向的客体或标的物，是区别一种税与另一种税的重要标志。</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与课税对象相关的两个基本概念是税目和税基。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基又称为计税依据，是据以计算征税对象应纳税款的直接数量依据，它解决对征税对象课税的计算问题，是对课税对象的量的规定。计税依据按照计量单位的性质划分，有两种基本形态：价值形态和物理形态。一种是以价值形态作为税基，又称为从价计征，即按征税对象的货币价值计算；另一种是从量计征，即直接按征税对象物理形态的自然单位计算。</a:t>
            </a:r>
          </a:p>
        </p:txBody>
      </p:sp>
    </p:spTree>
    <p:extLst>
      <p:ext uri="{BB962C8B-B14F-4D97-AF65-F5344CB8AC3E}">
        <p14:creationId xmlns:p14="http://schemas.microsoft.com/office/powerpoint/2010/main" val="59666353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EE717-ECCC-E251-F108-503E673C9B1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29FBC20-5CB0-CFAF-E7B9-8AB32A95A63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四、税目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5B46294-AA9A-6CBC-2D23-9AD0253C3229}"/>
              </a:ext>
            </a:extLst>
          </p:cNvPr>
          <p:cNvSpPr txBox="1"/>
          <p:nvPr/>
        </p:nvSpPr>
        <p:spPr>
          <a:xfrm>
            <a:off x="612000" y="972000"/>
            <a:ext cx="7920000" cy="123379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税目是在税法中对征税对象分类规定的具体的征税项目，反映具体的征税范围，是对课税对象质的界定。</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并非所有税种都需要规定税目，有些税种不区分课税对象的具体项目，一律按照课税对象的应税数额采用同一税率计征税款，因此一般无须设置税目，例如，企业所得税。</a:t>
            </a:r>
          </a:p>
        </p:txBody>
      </p:sp>
    </p:spTree>
    <p:extLst>
      <p:ext uri="{BB962C8B-B14F-4D97-AF65-F5344CB8AC3E}">
        <p14:creationId xmlns:p14="http://schemas.microsoft.com/office/powerpoint/2010/main" val="29990729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BADCF-DAD8-3C6F-FFC9-51026B49F1A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C3EE87A-9259-20E5-2F83-FF6F1E56D3F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996D46-608D-DCE2-642C-5929B0519CED}"/>
              </a:ext>
            </a:extLst>
          </p:cNvPr>
          <p:cNvSpPr txBox="1"/>
          <p:nvPr/>
        </p:nvSpPr>
        <p:spPr>
          <a:xfrm>
            <a:off x="612000" y="972000"/>
            <a:ext cx="7920000" cy="280038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（一）比例税率</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单一比例税率，是指对同一征税对象的所有纳税人都适用同一比例税率。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差别比例税率，是指对同一征税对象的不同纳税人适用不同的比例征税。</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幅度比例税率，是指对同一征税对象，税法只规定最低税率和最高税率，各地区在该幅度内确定具体的适用税率。</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（二）定额税率</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定额税率即按征税对象确定的计算单位，直接规定一个固定的税额。</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0307295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087361-0B2A-7A54-58A0-33E3A3DFB7A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4EF4B74-0229-C2DD-6299-AA3F4F9D8BE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8E0CBA4-89D4-723A-30D4-E2B7FBA9CA1B}"/>
              </a:ext>
            </a:extLst>
          </p:cNvPr>
          <p:cNvSpPr txBox="1"/>
          <p:nvPr/>
        </p:nvSpPr>
        <p:spPr>
          <a:xfrm>
            <a:off x="612000" y="972000"/>
            <a:ext cx="7920000" cy="29419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（三）超额累进税率</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超额累进税率是指随着征税对象数量增大而随之提高的税率，即按征税对象数额的大小划分为若干等级，不同等级的课税数额分别适用不同的税率，课税数额越大，适用税率越高。</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全额累进税率，是把征税对象的应税数额划分为若干等级，对每个等级分别规定相应税率，当税基超过某个级距时，课税对象的全部数额都按提高后级距的相应税率征税。</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（四）超率累进税率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超率累进税率即以征税对象数额的相对率划分为若干级距，分别规定相应的差别税率，相对率每超过一个级距的，对超过的部分就按高一级的税率计算征税。</a:t>
            </a:r>
          </a:p>
        </p:txBody>
      </p:sp>
    </p:spTree>
    <p:extLst>
      <p:ext uri="{BB962C8B-B14F-4D97-AF65-F5344CB8AC3E}">
        <p14:creationId xmlns:p14="http://schemas.microsoft.com/office/powerpoint/2010/main" val="10604744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F5C9C3-1817-D203-4733-F6CC42B422C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1771D29-9ADD-BAE2-9718-666F3F60C24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六、纳税环节</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39CF8D0-9611-6679-3988-69905CD39291}"/>
              </a:ext>
            </a:extLst>
          </p:cNvPr>
          <p:cNvSpPr txBox="1"/>
          <p:nvPr/>
        </p:nvSpPr>
        <p:spPr>
          <a:xfrm>
            <a:off x="612000" y="972000"/>
            <a:ext cx="7920000" cy="227408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纳税环节主要指税法规定的征税对象在从生产到消费的流转过程中应当缴纳税款的环节。例如，流转税在生产和流通环节纳税、所得税在分配环节纳税等。</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广义的纳税环节指全部课税对象在再生产中的分布情况。例如，资源税分布在资源生产环节，商品和劳务税分布在生产或流通环节，所得税分布在分配环节等。</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狭义的纳税环节特指应税商品在流转过程中应纳税的环节。商品从生产到消费要经历诸多流转环节，各环节都存在销售额，都可能成为纳税环节。</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按照某税种征（纳）税环节的多少，可以将税种划分为一次课征制或多次课征制。</a:t>
            </a:r>
          </a:p>
        </p:txBody>
      </p:sp>
    </p:spTree>
    <p:extLst>
      <p:ext uri="{BB962C8B-B14F-4D97-AF65-F5344CB8AC3E}">
        <p14:creationId xmlns:p14="http://schemas.microsoft.com/office/powerpoint/2010/main" val="20673560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44A2FD-0427-9FD3-92B6-073C230685C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89CDFA0-DA04-E0EF-04C2-42B5E8F1BFED}"/>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七、纳税期限</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5355CA5-D330-7EA2-BDF0-854DFE100C66}"/>
              </a:ext>
            </a:extLst>
          </p:cNvPr>
          <p:cNvSpPr txBox="1"/>
          <p:nvPr/>
        </p:nvSpPr>
        <p:spPr>
          <a:xfrm>
            <a:off x="612000" y="972000"/>
            <a:ext cx="7920000" cy="205556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纳税期限是指税法规定的关于税款缴纳时间即纳税时间方面的限定。</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纳税义务发生时间，是指应税行为发生的时间。</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纳税期限，纳税人每次发生纳税义务后，不可能马上去缴纳税款。税法规定了每种税的纳税期限，即每隔固定时间汇总一次纳税义务的时间。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缴库期限，即税法规定的纳税期满后，纳税人将应纳税款缴入国库的期限。</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8518817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B56DF2-C655-FFF6-A63B-5D7A2CF289C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4CEF3EA-B86F-2F10-E167-313426473F2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八、纳税地点</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0F6C2B6-5B6B-B3FE-FDC9-F499B8B5AB8E}"/>
              </a:ext>
            </a:extLst>
          </p:cNvPr>
          <p:cNvSpPr txBox="1"/>
          <p:nvPr/>
        </p:nvSpPr>
        <p:spPr>
          <a:xfrm>
            <a:off x="612000" y="972000"/>
            <a:ext cx="7920000" cy="56592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纳税地点主要是指根据各个税种纳税对象的纳税环节和有利于对税款的源泉控制而规定的纳税人（包括代征、代扣、代缴义务人）的具体申报缴纳税收的地点。</a:t>
            </a:r>
          </a:p>
        </p:txBody>
      </p:sp>
    </p:spTree>
    <p:extLst>
      <p:ext uri="{BB962C8B-B14F-4D97-AF65-F5344CB8AC3E}">
        <p14:creationId xmlns:p14="http://schemas.microsoft.com/office/powerpoint/2010/main" val="31712653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3075842"/>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通过本章学习，掌握税法概念、税法原则、税法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种</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要素，了解税收立法与我国税法体系、税收执法、税务权利与义务，并形成一个基本的税法知识框架。</a:t>
            </a:r>
          </a:p>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党的二十届三中全会通过的</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中共中央关于进一步全面深化改革、推进中国式现代化的决定</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提出要深化财税体制改革，这在推进中国式现代化伟大征程中具有重要意义。本章以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陕甘宁边区红色税收思想溯源与当代税法传承</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思政案例，通过回顾陕甘宁边区红色税收思想，让学生了解在艰苦卓绝的革命时期，党领导下的税收工作为革命事业提供了有力支持，使学生深刻认识到税收与国家命运的紧密联系，激发其爱国热情，增强民族自豪感，明白“税赋不兴，何以兴国”的道理。</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86223-C17F-829E-EDCF-61B0EAAD116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C04E37B-A23B-B2B3-0BAA-2316834764A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九、减税免税</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E401EB1-F248-914E-208B-657803080C12}"/>
              </a:ext>
            </a:extLst>
          </p:cNvPr>
          <p:cNvSpPr txBox="1"/>
          <p:nvPr/>
        </p:nvSpPr>
        <p:spPr>
          <a:xfrm>
            <a:off x="612000" y="972000"/>
            <a:ext cx="7920000" cy="27045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减税免税主要是对某些纳税人和征税对象采取减少征税或者免予征税的特殊规定。</a:t>
            </a:r>
          </a:p>
        </p:txBody>
      </p:sp>
    </p:spTree>
    <p:extLst>
      <p:ext uri="{BB962C8B-B14F-4D97-AF65-F5344CB8AC3E}">
        <p14:creationId xmlns:p14="http://schemas.microsoft.com/office/powerpoint/2010/main" val="12583394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01600-0001-558B-2BB0-5587148CC1C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E05B8BB-722E-E255-F969-26E0F7AC7EA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十、罚则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5B80A50-7627-7884-B2D1-EB8FCDC3FDA9}"/>
              </a:ext>
            </a:extLst>
          </p:cNvPr>
          <p:cNvSpPr txBox="1"/>
          <p:nvPr/>
        </p:nvSpPr>
        <p:spPr>
          <a:xfrm>
            <a:off x="612000" y="972000"/>
            <a:ext cx="7920000" cy="27045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罚则主要是指对纳税人违反税法的行为采取的处罚措施。</a:t>
            </a:r>
          </a:p>
        </p:txBody>
      </p:sp>
    </p:spTree>
    <p:extLst>
      <p:ext uri="{BB962C8B-B14F-4D97-AF65-F5344CB8AC3E}">
        <p14:creationId xmlns:p14="http://schemas.microsoft.com/office/powerpoint/2010/main" val="36070421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89699-C0E3-3143-2F04-0E9EC3EEE88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3983295-DE54-0CAE-E04B-C4A77F6D59B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十一、附则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1882131-5E0B-25EF-52D3-CEEB4C8D7A39}"/>
              </a:ext>
            </a:extLst>
          </p:cNvPr>
          <p:cNvSpPr txBox="1"/>
          <p:nvPr/>
        </p:nvSpPr>
        <p:spPr>
          <a:xfrm>
            <a:off x="612000" y="972000"/>
            <a:ext cx="7920000" cy="27045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附则一般都规定了与该法紧密相关的内容，例如，税法的解释权、生效时间等。</a:t>
            </a:r>
          </a:p>
        </p:txBody>
      </p:sp>
    </p:spTree>
    <p:extLst>
      <p:ext uri="{BB962C8B-B14F-4D97-AF65-F5344CB8AC3E}">
        <p14:creationId xmlns:p14="http://schemas.microsoft.com/office/powerpoint/2010/main" val="9973240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3219021"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税收立法与我国税法体系</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5138765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A261E-96FE-3D19-A112-C3D2AD0BB37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7115A44-2174-3C9C-AFE6-BD2F02EB056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一、税收立法原则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FCF92FE-154C-87FF-DFC2-05ACCD234994}"/>
              </a:ext>
            </a:extLst>
          </p:cNvPr>
          <p:cNvSpPr txBox="1"/>
          <p:nvPr/>
        </p:nvSpPr>
        <p:spPr>
          <a:xfrm>
            <a:off x="612000" y="972000"/>
            <a:ext cx="7920000" cy="176009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（一）从实际出发的原则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（二）公平原则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（三）民主决策的原则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（四）原则性与灵活性相结合的原则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（五）法律的稳定性、连续性与废、改、立相结合的原则</a:t>
            </a:r>
          </a:p>
        </p:txBody>
      </p:sp>
    </p:spTree>
    <p:extLst>
      <p:ext uri="{BB962C8B-B14F-4D97-AF65-F5344CB8AC3E}">
        <p14:creationId xmlns:p14="http://schemas.microsoft.com/office/powerpoint/2010/main" val="53792893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111030-2174-56B6-21BC-520C7A14811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490EF86-3AAE-9C9D-1E2A-109DA7BE3F3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二、税收立法权及其划分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0A2CCE1-CA00-4770-7053-790D77F46EDA}"/>
              </a:ext>
            </a:extLst>
          </p:cNvPr>
          <p:cNvSpPr txBox="1"/>
          <p:nvPr/>
        </p:nvSpPr>
        <p:spPr>
          <a:xfrm>
            <a:off x="612000" y="972000"/>
            <a:ext cx="7920000" cy="176009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（一）税收立法权划分的方式</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按照税种类型的不同来划分。</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根据任何税种的基本要素来划分。</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根据税收执法的级次来划分。</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2145756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B826D-6603-70F9-36BA-31302C816D7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338B17C-9D82-E506-FFEB-8D2503687AF6}"/>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二、税收立法权及其划分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4D7CE6B-F6BB-7B7A-8558-600D5DEF8F2A}"/>
              </a:ext>
            </a:extLst>
          </p:cNvPr>
          <p:cNvSpPr txBox="1"/>
          <p:nvPr/>
        </p:nvSpPr>
        <p:spPr>
          <a:xfrm>
            <a:off x="612000" y="972000"/>
            <a:ext cx="7920000" cy="390530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（二）我国税收立法权划分的现状</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中央税、中央与地方共享税以及全国统一实行的地方税的立法权集中在中央，以保证中央政令统一，维护全国统一市场和企业平等竞争。</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依法赋予地方适当的地方税收立法权。</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我国税收立法权划分的具体层次。</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全国性税种的立法权，即包括全部中央税、中央与地方共享税和在全国范围内征收的地方税税法的制定、公布和税种的开征、停征权，税收征收管理制度等税收基本制度的设立权属于全国人民代表大会（以下简称全国人大）及其常务委员会（以下简称常委会）。</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）经全国人大及其常委会授权，全国性税种可先由国务院以“条例”或“暂行条例”的形式发布施行。经一段时期后，再行修订并通过立法程序，由全国人大及其常委会正式立法。</a:t>
            </a:r>
          </a:p>
        </p:txBody>
      </p:sp>
    </p:spTree>
    <p:extLst>
      <p:ext uri="{BB962C8B-B14F-4D97-AF65-F5344CB8AC3E}">
        <p14:creationId xmlns:p14="http://schemas.microsoft.com/office/powerpoint/2010/main" val="39344491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E538E-11F9-C76D-02F8-11C16496453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1EA624F-806B-314C-5D9F-C3A6E53770C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二、税收立法权及其划分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2E10209-7D6A-58F2-1F75-06ABBD59EBB7}"/>
              </a:ext>
            </a:extLst>
          </p:cNvPr>
          <p:cNvSpPr txBox="1"/>
          <p:nvPr/>
        </p:nvSpPr>
        <p:spPr>
          <a:xfrm>
            <a:off x="612000" y="972000"/>
            <a:ext cx="7920000" cy="308353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）经全国人大及其常委会授权或为执行法律的规定，国务院有制定税法实施细则、对尚未制定税收法律的税种增减税目和调整税率的权力。</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经全国人大及其常委会的授权，国务院有税法如何具体应用的问题的解释权；对尚未制定税收法律的税种经国务院授权，国家税务主管部门（财政部、国家税务总局及海关总署）有税收条例的解释权和制定税收条例实施细则的权力。</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对于尚未制定税收法律的地方税种，经国务院授权，省级人民政府有制定实施细则的权力，也可在上述规定的前提下，制定一些税收征收办法，还可以在全国性地方税条例规定的幅度内，确定本地区适用的税率或税额。地区性地方税收的立法权应只限于省级立法机关或经省级立法机关授权同级政府，不能层层下放。所立税法可在全省（自治区、直辖市）范围内执行，也可只在部分地区执行。</a:t>
            </a:r>
          </a:p>
        </p:txBody>
      </p:sp>
    </p:spTree>
    <p:extLst>
      <p:ext uri="{BB962C8B-B14F-4D97-AF65-F5344CB8AC3E}">
        <p14:creationId xmlns:p14="http://schemas.microsoft.com/office/powerpoint/2010/main" val="62659679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21950-A94E-1D20-A43B-AFDA15EDCC0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7FEB20C-50D7-63D6-A13E-A3F2A51E266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三、税收立法机关</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A61F7AD-59AE-8686-4BA3-06E0345DE59A}"/>
              </a:ext>
            </a:extLst>
          </p:cNvPr>
          <p:cNvSpPr txBox="1"/>
          <p:nvPr/>
        </p:nvSpPr>
        <p:spPr>
          <a:xfrm>
            <a:off x="612000" y="972000"/>
            <a:ext cx="7920000" cy="213250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（一）全国人大和全国人大常委会制定税收法律</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（二）全国人大或全国人大常委会授权立法</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（三）国务院制定税收行政法规</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（四）地方人民代表大会及其常委会制定税收地方性法规</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（五）国务院税务主管部门制定税收部门规章</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（六）地方政府制定税收地方规章</a:t>
            </a:r>
          </a:p>
        </p:txBody>
      </p:sp>
    </p:spTree>
    <p:extLst>
      <p:ext uri="{BB962C8B-B14F-4D97-AF65-F5344CB8AC3E}">
        <p14:creationId xmlns:p14="http://schemas.microsoft.com/office/powerpoint/2010/main" val="35480125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E6D1B-F9A0-4F7F-F3DB-EA9A72F96D5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0B3190F-84AD-CBEE-FC2C-91AF96F6AB1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四、税收立法程序</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214F1FA-8D5D-2DF0-EA7C-1F1DC61A6013}"/>
              </a:ext>
            </a:extLst>
          </p:cNvPr>
          <p:cNvSpPr txBox="1"/>
          <p:nvPr/>
        </p:nvSpPr>
        <p:spPr>
          <a:xfrm>
            <a:off x="612000" y="972000"/>
            <a:ext cx="7920000" cy="138768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目前我国税收立法程序主要包括以下几个阶段：</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提议阶段。</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审议阶段。</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通过和公布阶段。</a:t>
            </a:r>
          </a:p>
        </p:txBody>
      </p:sp>
    </p:spTree>
    <p:extLst>
      <p:ext uri="{BB962C8B-B14F-4D97-AF65-F5344CB8AC3E}">
        <p14:creationId xmlns:p14="http://schemas.microsoft.com/office/powerpoint/2010/main" val="5599209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税法概念</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55772-9F5B-C438-41E0-04BE2592960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B58425F-FB1F-6B46-8FE6-96A338A3EBC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五、我国现行税法体系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E3DA93C-31CF-1AA2-9AA3-76B7F0E3FBDC}"/>
              </a:ext>
            </a:extLst>
          </p:cNvPr>
          <p:cNvSpPr txBox="1"/>
          <p:nvPr/>
        </p:nvSpPr>
        <p:spPr>
          <a:xfrm>
            <a:off x="612000" y="972000"/>
            <a:ext cx="7920000" cy="362214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（一）按照税法的基本内容和效力的不同，可分为税收基本法和税收普通法</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（二）按照税法的职能作用的不同，可分为税收实体法和税收程序法</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税收实体法体系：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）按征税对象不同，大致分为以下五类。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①商品（货物）和劳务税类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②所得税类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③财产和行为税类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④资源税和环境保护税类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⑤特定目的税类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）按照税负是否容易转嫁，可分为直接税和间接税。</a:t>
            </a:r>
          </a:p>
        </p:txBody>
      </p:sp>
    </p:spTree>
    <p:extLst>
      <p:ext uri="{BB962C8B-B14F-4D97-AF65-F5344CB8AC3E}">
        <p14:creationId xmlns:p14="http://schemas.microsoft.com/office/powerpoint/2010/main" val="22698794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38A86F-BA0B-21E7-1F0F-7B8988337B9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36AE378-F867-4179-9087-828C2158436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五、我国现行税法体系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F3193F2-BF36-D1ED-26E8-AFF7C6758204}"/>
              </a:ext>
            </a:extLst>
          </p:cNvPr>
          <p:cNvSpPr txBox="1"/>
          <p:nvPr/>
        </p:nvSpPr>
        <p:spPr>
          <a:xfrm>
            <a:off x="612000" y="972000"/>
            <a:ext cx="7920000" cy="235102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税收程序法体系：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）由税务机关负责征收的税种的征收管理，按照全国人大常委会发布实施的</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税收征收管理法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及各实体税法中的征管规定执行。</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）由海关负责征收的税种的征收管理，按照</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中华人民共和国海关法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中华人民共和国进出口关税条例</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等有关规定执行。</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（三）按照主权国家行使税收管辖权的不同，可分为国内税法和国际税法</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9365474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953495-32AC-AC33-3575-C95094AB8337}"/>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DE3A26D9-349E-4DDA-0BDA-979A03A30D4B}"/>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E68EF9A2-AE5F-76F2-821C-01DF7ED9A64D}"/>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1743FB67-8455-4F47-284E-494553D9159F}"/>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BAB2634D-23E3-B06F-6678-90E614F5B696}"/>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37E22F30-F1AD-3C70-28EE-2DDAB2474F1B}"/>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EF77C71D-D023-4498-4533-AE58A761EA54}"/>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84F0E75A-4920-9616-606F-6F0329D27859}"/>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CC106481-D0D0-114B-3453-30F07C3A0D56}"/>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05</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9F999D07-9A52-6492-D6AD-000F89D492BE}"/>
              </a:ext>
            </a:extLst>
          </p:cNvPr>
          <p:cNvSpPr txBox="1"/>
          <p:nvPr/>
        </p:nvSpPr>
        <p:spPr>
          <a:xfrm>
            <a:off x="2899390" y="2833300"/>
            <a:ext cx="3219021"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税收执法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723280DA-E788-9296-A839-3F10FC1E1BA1}"/>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96A64CE5-AB4D-76C9-8DB5-4D98FF611813}"/>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1234683C-5147-D4FE-3185-D0C46A6E5821}"/>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C1E6DFA1-5D9C-7B05-2AA0-AD9B3B713B5C}"/>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42A645F9-7CF2-D46C-EE4B-5CEA2C2C66CC}"/>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7207FD93-7F35-9889-5FB7-BE2140DB952C}"/>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21D9E7CE-6833-D80E-FAB7-6A9EF090AA80}"/>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91FC469F-E747-9A97-1107-8116BB4905E6}"/>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3E5E69B0-5B38-6AB8-E403-63F168820B46}"/>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7A939D76-9F06-70F2-63C5-8821FECF4C0C}"/>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34263434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FB1703-D62D-2948-86AA-409CBB86630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F04261E-C5DB-9702-2B6C-F02A306A3CE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一、税务机构设置与职能</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87116F5-CA59-7E42-98DC-0792171A5142}"/>
              </a:ext>
            </a:extLst>
          </p:cNvPr>
          <p:cNvSpPr txBox="1"/>
          <p:nvPr/>
        </p:nvSpPr>
        <p:spPr>
          <a:xfrm>
            <a:off x="612000" y="972000"/>
            <a:ext cx="7920000" cy="115685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现行税务机构设置是中央政府设立国家税务总局（正部级），原有的省及省以下国税地税机构两个系统通过合并整合，统一设置为省、市、县三级税务局，实行以国家税务总局为主与省（自治区、直辖市）人民政府双重领导管理体制。此外，另由海关总署及下属机构负责关税征收管理和受托征收进出口增值税、消费税等税收。</a:t>
            </a:r>
          </a:p>
        </p:txBody>
      </p:sp>
    </p:spTree>
    <p:extLst>
      <p:ext uri="{BB962C8B-B14F-4D97-AF65-F5344CB8AC3E}">
        <p14:creationId xmlns:p14="http://schemas.microsoft.com/office/powerpoint/2010/main" val="1102906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D5B99A-6B3F-E265-2D44-E71E6709049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EEBEBFB-FFD2-EF8C-2370-672419AD86C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二、税收征收管理范围划分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7DD1DD7-2A95-7E60-5A2B-BD553E66D984}"/>
              </a:ext>
            </a:extLst>
          </p:cNvPr>
          <p:cNvSpPr txBox="1"/>
          <p:nvPr/>
        </p:nvSpPr>
        <p:spPr>
          <a:xfrm>
            <a:off x="612000" y="972000"/>
            <a:ext cx="7920000" cy="190167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目前，我国的税收分别由税务、海关两个系统负责征收管理。</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务系统即国家税务总局系统负责征收和管理的税种有：增值税、消费税、车辆购置税、企业所得税、个人所得税、资源税、城镇土地使用税、耕地占用税、土地增值税、房产税、车船税、印花税、契税、城市维护建设税、环境保护税和烟叶税，共</a:t>
            </a:r>
            <a:r>
              <a:rPr lang="en-US" altLang="zh-CN" sz="1600" dirty="0">
                <a:solidFill>
                  <a:schemeClr val="tx1">
                    <a:lumMod val="75000"/>
                    <a:lumOff val="25000"/>
                  </a:schemeClr>
                </a:solidFill>
                <a:latin typeface="微软雅黑" panose="020B0503020204020204" pitchFamily="34" charset="-122"/>
              </a:rPr>
              <a:t>16</a:t>
            </a:r>
            <a:r>
              <a:rPr lang="zh-CN" altLang="en-US" sz="1600" dirty="0">
                <a:solidFill>
                  <a:schemeClr val="tx1">
                    <a:lumMod val="75000"/>
                    <a:lumOff val="25000"/>
                  </a:schemeClr>
                </a:solidFill>
                <a:latin typeface="微软雅黑" panose="020B0503020204020204" pitchFamily="34" charset="-122"/>
              </a:rPr>
              <a:t>个税种。</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海关系统负责征收和管理的税种有：关税、船舶吨税。同时，海关负责代征进出口环节的增值税和消费税。</a:t>
            </a:r>
          </a:p>
        </p:txBody>
      </p:sp>
    </p:spTree>
    <p:extLst>
      <p:ext uri="{BB962C8B-B14F-4D97-AF65-F5344CB8AC3E}">
        <p14:creationId xmlns:p14="http://schemas.microsoft.com/office/powerpoint/2010/main" val="13767160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7F7972-F3A7-1F89-3F5E-812B0C014F1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8FF6C91-97E9-452B-ED12-1B9FB5CC53A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三、税收收入划分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663F676-1931-9F95-552B-E946A2C1E570}"/>
              </a:ext>
            </a:extLst>
          </p:cNvPr>
          <p:cNvSpPr txBox="1"/>
          <p:nvPr/>
        </p:nvSpPr>
        <p:spPr>
          <a:xfrm>
            <a:off x="612000" y="972000"/>
            <a:ext cx="7920000" cy="376372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根据国务院关于实行分税制财政管理体制的规定，我国的税收收入分为中央政府固定收入、地方政府固定收入和中央政府与地方政府共享收入。</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中央政府固定收入包括消费税（含进口环节由海关代征的部分）、车辆购置税、关税、船舶吨税和由海关代征的进口环节增值税等。</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地方政府固定收入包括城镇土地使用税、耕地占用税、土地增值税、房产税、车船税、契税、环境保护税和烟叶税等。</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中央政府与地方政府共享收入主要包括下列几项：</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）增值税（</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）企业所得税（</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）个人所得税</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）资源税（</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）城市维护建设税（</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）印花税</a:t>
            </a:r>
          </a:p>
          <a:p>
            <a:pPr algn="just">
              <a:lnSpc>
                <a:spcPct val="120000"/>
              </a:lnSpc>
              <a:spcAft>
                <a:spcPts val="600"/>
              </a:spcAft>
            </a:pP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86370476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43F1C-06D9-988D-C07B-E914EE8CCCA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27202AF-9424-1030-9FE1-CD247963F092}"/>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四、税务检查权</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29CA8A0-FF3C-8A76-0C38-CED2A37838C1}"/>
              </a:ext>
            </a:extLst>
          </p:cNvPr>
          <p:cNvSpPr txBox="1"/>
          <p:nvPr/>
        </p:nvSpPr>
        <p:spPr>
          <a:xfrm>
            <a:off x="612000" y="972000"/>
            <a:ext cx="7920000" cy="168315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税务检查包括以下两类：</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税务机关为取得确定税额所需资料，证实纳税人纳税申报的真实性与准确性而进行的经常性检查，其依据是税法赋予税务机关的强制行政检查权。</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为打击税收违法犯罪而进行的特别调查，它可以分为行政性调查和刑事调查两个阶段。</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9580638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6FCD2-97D3-C34D-DCA0-DD2C3D74D86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73C0C00-4F2A-0297-6850-43FA61E73FD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六、税务行政复议裁决权</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9460636-1E16-AE4C-41FF-4254CBEF280C}"/>
              </a:ext>
            </a:extLst>
          </p:cNvPr>
          <p:cNvSpPr txBox="1"/>
          <p:nvPr/>
        </p:nvSpPr>
        <p:spPr>
          <a:xfrm>
            <a:off x="612000" y="972000"/>
            <a:ext cx="7920000" cy="152926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复议裁决权的行使是税收执法权的有机组成部分，该权力的实现对保障和监督税务机关依法行使税收执法权，防止和纠正违法或者不当的具体税务行政行为，保护纳税人和其他有关当事人的合法权益发挥着积极作用。</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行政复议活动应当遵循合法、公正、公开、及时、便民的原则。申请人对行政复议决定不服的，可以依法向人民法院提起行政诉讼。</a:t>
            </a:r>
          </a:p>
        </p:txBody>
      </p:sp>
    </p:spTree>
    <p:extLst>
      <p:ext uri="{BB962C8B-B14F-4D97-AF65-F5344CB8AC3E}">
        <p14:creationId xmlns:p14="http://schemas.microsoft.com/office/powerpoint/2010/main" val="23877205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513BD-0D7A-2025-8C14-9F0CC93174D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CFF6113-6C0B-E73C-DBEE-5AB6DA4DE2C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七、其他税收执法权</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58ED909-6983-56C4-20FD-AB2408D1454E}"/>
              </a:ext>
            </a:extLst>
          </p:cNvPr>
          <p:cNvSpPr txBox="1"/>
          <p:nvPr/>
        </p:nvSpPr>
        <p:spPr>
          <a:xfrm>
            <a:off x="612000" y="972000"/>
            <a:ext cx="7920000" cy="123379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除上述税收执法权的几个方面之外，根据法律规定，税务机关还享有其他相关税收执法权，其中主要有税务行政处罚权等。</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税务行政处罚权是指税务机关依法对纳税主体违反税法尚未构成犯罪，但应承担相应法律责任的行为实施制裁措施的权力。</a:t>
            </a:r>
          </a:p>
        </p:txBody>
      </p:sp>
    </p:spTree>
    <p:extLst>
      <p:ext uri="{BB962C8B-B14F-4D97-AF65-F5344CB8AC3E}">
        <p14:creationId xmlns:p14="http://schemas.microsoft.com/office/powerpoint/2010/main" val="5607738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1A8E2-4D7A-B4A0-F15F-2B6A33F1D94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BCC4B7B-473F-1943-5A3D-BF09E2B8AD2B}"/>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72437807-FC94-00D3-6958-43D624459FE5}"/>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B41CC5CB-1D74-8218-B28D-8A63D7A170CC}"/>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C7C04E71-88FE-CCE2-B864-CE90A98AFB89}"/>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8A32FC78-30C8-A5F8-5ED6-9D3202BEA61B}"/>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6D57EE21-C092-93F1-1176-0524682BFABB}"/>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DDA67717-5D79-476F-2540-09962DB12C3F}"/>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4C3CBACE-617B-664E-DF0E-1B04B626FA93}"/>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06</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FB12E40F-3AA2-5FEB-6D9B-A6B32DF3D30D}"/>
              </a:ext>
            </a:extLst>
          </p:cNvPr>
          <p:cNvSpPr txBox="1"/>
          <p:nvPr/>
        </p:nvSpPr>
        <p:spPr>
          <a:xfrm>
            <a:off x="2899390" y="2833300"/>
            <a:ext cx="3219021"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税务权利与义务</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581841B9-75A6-5985-3F44-ACA60A20EE42}"/>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F2CF81C6-38A1-A62C-F803-BF280C9DAFBE}"/>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BF7E5FEC-FF20-87B3-24F3-90FBD25091FA}"/>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7C175524-155A-8DE1-BBBE-0A2AD0FF97C2}"/>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8CB1D22E-CF45-5685-7814-EBFB0F62B62F}"/>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068EA9D1-7DB0-E645-E6ED-F90594850E31}"/>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79B673C5-34DD-2CB7-F196-62BFC1472EDA}"/>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FCC5FF7D-7DF8-12EE-82FE-F1D77C5FCD6A}"/>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E304E0BD-DC89-258A-417F-78A7FEA94952}"/>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D39CBA23-A489-B127-9877-45BFC29E9179}"/>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172580483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一、税收与税法的概念</a:t>
            </a:r>
            <a:endParaRPr lang="en-US" altLang="zh-CN" sz="2000" b="1" dirty="0">
              <a:solidFill>
                <a:schemeClr val="tx1">
                  <a:lumMod val="65000"/>
                  <a:lumOff val="35000"/>
                </a:schemeClr>
              </a:solidFill>
              <a:latin typeface="+mn-ea"/>
            </a:endParaRPr>
          </a:p>
        </p:txBody>
      </p:sp>
      <p:sp>
        <p:nvSpPr>
          <p:cNvPr id="43" name="TextBox 42"/>
          <p:cNvSpPr txBox="1"/>
          <p:nvPr/>
        </p:nvSpPr>
        <p:spPr>
          <a:xfrm>
            <a:off x="612000" y="972000"/>
            <a:ext cx="7920000" cy="235102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（一）税收的概念</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税收是政府为了满足社会公共需要，凭借政治权力，按照法律的规定，强制、无偿地取得财政收入的一种形式。理解税收的内涵需要从税收的分配关系本质、国家税权、税收目的三个方面来把握。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税收是国家取得财政收入的一种重要工具，其本质是一种分配关系。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国家征税的依据是政治权力，它有别于按生产要素进行的分配。</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国家征税的目的是满足社会公共需要。</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C4CB7-D06C-C19F-842C-6CB8797A322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0839DC6-11CE-9902-0585-1289458F3A70}"/>
              </a:ext>
            </a:extLst>
          </p:cNvPr>
          <p:cNvSpPr txBox="1"/>
          <p:nvPr/>
        </p:nvSpPr>
        <p:spPr>
          <a:xfrm>
            <a:off x="2676486" y="299722"/>
            <a:ext cx="379102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一、税务行政主体的权利与义务</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F911284-B1C3-CAA5-F275-139C43D4D835}"/>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（一）税务机关和税务人员的权利</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负责税收征收管理工作。</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税务机关依法执行职务，任何单位和个人不得阻挠。</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（二）税务机关和税务人员的义务</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税务机关应当广泛宣传税收法律、行政法规，普及纳税知识，无偿地为纳税人提供纳税咨询服务。</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税务机关应当加强队伍建设，提高税务人员的政治业务素质。</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税务机关、税务人员必须秉公执法、忠于职守、清正廉洁、礼貌待人、文明服务，尊重和保护纳税人、扣缴义务人的权利，依法接受监督。</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税务人员不得索贿受贿、徇私舞弊、玩忽职守，不征或者少征应征税款；不得滥用职权多征税款或者故意刁难纳税人和扣缴义务人。</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8357025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7FA098-A376-D53B-9B14-A4675C5AB75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D0AB564-0099-345F-0D71-B62B7755112A}"/>
              </a:ext>
            </a:extLst>
          </p:cNvPr>
          <p:cNvSpPr txBox="1"/>
          <p:nvPr/>
        </p:nvSpPr>
        <p:spPr>
          <a:xfrm>
            <a:off x="2676486" y="299722"/>
            <a:ext cx="379102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一、税务行政主体的权利与义务</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57E920A-0FAF-43AD-57E6-EB59F4711316}"/>
              </a:ext>
            </a:extLst>
          </p:cNvPr>
          <p:cNvSpPr txBox="1"/>
          <p:nvPr/>
        </p:nvSpPr>
        <p:spPr>
          <a:xfrm>
            <a:off x="612000" y="972000"/>
            <a:ext cx="7920000" cy="4136132"/>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各级税务机关应当建立健全内部制约和监督管理制度。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上级税务机关应当对下级税务机关的执法活动依法进行监督。</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7.</a:t>
            </a:r>
            <a:r>
              <a:rPr lang="zh-CN" altLang="en-US" sz="1600" dirty="0">
                <a:solidFill>
                  <a:schemeClr val="tx1">
                    <a:lumMod val="75000"/>
                    <a:lumOff val="25000"/>
                  </a:schemeClr>
                </a:solidFill>
                <a:latin typeface="微软雅黑" panose="020B0503020204020204" pitchFamily="34" charset="-122"/>
              </a:rPr>
              <a:t>各级税务机关应当对其工作人员执行法律、行政法规和廉洁自律准则的情况进行监督检查。</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税务机关负责征收、管理、稽查，行政复议人员的职责应当明确，并相互分离、相互制约。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税务机关应为检举人保密，并按照规定给予奖励。</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税务人员在核定应纳税额、调整税收定额、进行税务检查、实施税务行政处罚、办理税务行政复议时，与纳税人、扣缴义务人或者其法定代表人、直接责任人有下列关系之一的，应当回避：（</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）夫妻关系；（</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）直系血亲关系；（</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）三代以内旁系血亲关系；（</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）近姻亲关系；（</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）可能影响公正执法的其他利益关系。</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8397106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EA00E8-7B0F-F4A5-E381-41DE9BB85E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267DBC4-8D1B-4725-EFED-C8208B4AEA69}"/>
              </a:ext>
            </a:extLst>
          </p:cNvPr>
          <p:cNvSpPr txBox="1"/>
          <p:nvPr/>
        </p:nvSpPr>
        <p:spPr>
          <a:xfrm>
            <a:off x="2294206" y="327431"/>
            <a:ext cx="4555587"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二、纳税人、扣缴义务人的权利与义务</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7B19509-A5D0-9D54-312A-B8DD30B393D1}"/>
              </a:ext>
            </a:extLst>
          </p:cNvPr>
          <p:cNvSpPr txBox="1"/>
          <p:nvPr/>
        </p:nvSpPr>
        <p:spPr>
          <a:xfrm>
            <a:off x="612000" y="972000"/>
            <a:ext cx="7920000" cy="405918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（一）纳税人、扣缴义务人的权利</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纳税人、扣缴义务人有权向税务机关了解国家税收法律、行政法规的规定以及与纳税程序有关的情况。</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纳税人、扣缴义务人有权要求税务机关为纳税人、扣缴义务人的情况保密。税务机关应当为纳税人、扣缴义务人的情况保密。</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保密的内容是指纳税人、扣缴义务人的商业秘密及个人隐私。纳税人、扣缴义务人的税收违法行为不属于保密范围。</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纳税人依法享有申请减税、免税、退税的权利。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纳税人、扣缴义务人对税务机关所作出的决定，享有陈述权、申辩权，依法享有申请行政复议、提起行政诉讼、请求国家赔偿等权利。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纳税人、扣缴义务人有权控告和检举税务机关、税务人员的违法违纪行为。</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9957931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8B6B2-0EDA-4698-632C-67BC2E5D9FA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A0BA7B4-833F-BBF7-E055-ABB6F1E3BF26}"/>
              </a:ext>
            </a:extLst>
          </p:cNvPr>
          <p:cNvSpPr txBox="1"/>
          <p:nvPr/>
        </p:nvSpPr>
        <p:spPr>
          <a:xfrm>
            <a:off x="2294206" y="327431"/>
            <a:ext cx="4555587"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二、纳税人、扣缴义务人的权利与义务</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4D8F120-63A5-8669-A528-B3CA95941ACB}"/>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（二）纳税人、扣缴义务人的义务</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纳税人、扣缴义务人必须依照法律、行政法规的规定缴纳税款，代扣代缴、代收代缴税款。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纳税人、扣缴义务人和其他有关单位应当按照国家有关规定如实向税务机关提供与纳税和代扣代缴、代收代缴税款有关的信息。</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纳税人、扣缴义务人必须接受税务机关依法进行的税务检查。</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73302585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641329"/>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请思考并总结陕甘宁边区红色税收思想的当代税法传承。</a:t>
            </a: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为加深对本章内容的理解，本章案例侧重于我国红色税收思想溯源与传承，并结合目前绿色税收征管实践以及“税收大数据”等内容进行探讨。</a:t>
            </a: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案例 陕甘宁边区红色税收思想溯源与当代税法传承 </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972000"/>
            <a:ext cx="7200000" cy="1906291"/>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税收的内涵是什么？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税法的要素包括哪些内容？</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简述我国税法体系的构成。</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哪一种税率形式更能体现税收的公平原则？</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dirty="0">
                <a:solidFill>
                  <a:schemeClr val="tx1">
                    <a:lumMod val="75000"/>
                    <a:lumOff val="25000"/>
                  </a:schemeClr>
                </a:solidFill>
                <a:latin typeface="微软雅黑" panose="020B0503020204020204" pitchFamily="34" charset="-122"/>
              </a:rPr>
              <a:t>我国税务管理机构的设置是否合理？按行政区划与按经济区划设置税务管理机构，哪个更有效率？</a:t>
            </a: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2D395-C59F-E25F-08A7-4E68A32193A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7E89219-2323-EF80-D316-8A7DC9D954A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一、税收与税法的概念</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6A636DC-18F1-9844-B530-38F13E0630A8}"/>
              </a:ext>
            </a:extLst>
          </p:cNvPr>
          <p:cNvSpPr txBox="1"/>
          <p:nvPr/>
        </p:nvSpPr>
        <p:spPr>
          <a:xfrm>
            <a:off x="612000" y="972000"/>
            <a:ext cx="7920000" cy="323742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（二）税法的概念</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税法是指用以调整国家与纳税人之间在征纳税方面的权利及义务关系的法律规范的总称。</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税法具有义务性法规和综合性法规的特点：</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从法律性质上看，税法属于义务性法规，以规定纳税人的义务为主。税法属于义务性法规的这一特点是由税收的无偿性和强制性特点所决定的。</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法的另一特点是具有综合性，它是由一系列单行税收法律法规及行政规章制度组成的体系，其内容涉及课税的基本内容、征纳双方的权利和义务、税收管理规则、法律责任、解决税务争议的法律规范等。税法的综合性特点是由税收制度所调整的税收分配关系和税收法律关系的复杂性所决定的。</a:t>
            </a:r>
          </a:p>
        </p:txBody>
      </p:sp>
    </p:spTree>
    <p:extLst>
      <p:ext uri="{BB962C8B-B14F-4D97-AF65-F5344CB8AC3E}">
        <p14:creationId xmlns:p14="http://schemas.microsoft.com/office/powerpoint/2010/main" val="21118667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22CEF-100D-12DB-9C45-7F2D67E6A88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64FDDC4-344D-DA6A-4A18-DDD03AAD1AC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一、税收与税法的概念</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10B13FA-98A6-F8C6-E7F6-716EF54ABBFD}"/>
              </a:ext>
            </a:extLst>
          </p:cNvPr>
          <p:cNvSpPr txBox="1"/>
          <p:nvPr/>
        </p:nvSpPr>
        <p:spPr>
          <a:xfrm>
            <a:off x="612000" y="972000"/>
            <a:ext cx="7920000" cy="168315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（三）税收与税法的关系</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税收是经济学概念，其调整的对象是征税形成的分配关系；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税法是法学概念，其调整的对象是税收法律关系主体的权利与义务关系。</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税收的无偿性、强制性、固定性决定了税收分配关系属于基本经济制度，应该以法律的形式来实现，因而税收是税法的主体内容，税法是税收的存在形式。</a:t>
            </a:r>
          </a:p>
        </p:txBody>
      </p:sp>
    </p:spTree>
    <p:extLst>
      <p:ext uri="{BB962C8B-B14F-4D97-AF65-F5344CB8AC3E}">
        <p14:creationId xmlns:p14="http://schemas.microsoft.com/office/powerpoint/2010/main" val="24755641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3C8E44-D233-1309-D8F1-CBABD1A480A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ABFC613-F469-2744-36D9-A6801C581AD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二、税收法律关系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1FC04D6-661B-1E4D-9632-B10C41D6A2BF}"/>
              </a:ext>
            </a:extLst>
          </p:cNvPr>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（一）税收法律关系的构成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税收法律关系在总体上与其他法律关系一样，都是由法律关系的主体、客体和内容三方面构成的，但在三方面的内涵上，税收法律关系又具有一定的特殊性。</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税收法律关系的主体即税收法律关系中享有权利和承担义务的当事人。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税收法律关系的客体即税收法律关系主体的权利、义务所共同指向的对象，也就是征税对象。</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税收法律关系的内容就是主体所享有的权利和所应承担的义务，这是税收法律关系中最实质的东西，也是税法的灵魂。</a:t>
            </a:r>
          </a:p>
        </p:txBody>
      </p:sp>
    </p:spTree>
    <p:extLst>
      <p:ext uri="{BB962C8B-B14F-4D97-AF65-F5344CB8AC3E}">
        <p14:creationId xmlns:p14="http://schemas.microsoft.com/office/powerpoint/2010/main" val="246068608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B74D78-B074-6F29-7DA4-9EED6F86BC7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9CE84F9-77D1-F978-FBCB-B0181649C159}"/>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二、税收法律关系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A29756D-014D-1269-37B0-4C426A5C4507}"/>
              </a:ext>
            </a:extLst>
          </p:cNvPr>
          <p:cNvSpPr txBox="1"/>
          <p:nvPr/>
        </p:nvSpPr>
        <p:spPr>
          <a:xfrm>
            <a:off x="612000" y="972000"/>
            <a:ext cx="7920000" cy="256955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（二）税收法律关系的产生、变更与消灭</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税收法律关系的产生、变更与消灭必须有能够引起税收法律关系产生、变更或消灭的客观情况，也就是由税收法律事实来决定。税收法律事实可以分为税收法律事件和税收法律行为。</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税收法律事件是指不以税收法律关系权力主体的意志为转移的客观事件。例如，自然灾害可以导致税收减免，从而改变税收法律关系内容。</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税收法律行为是指税收法律关系主体在正常意志支配下作出的活动。例如，纳税人开业经营即产生税收法律关系，纳税人转业或停业就会造成税收法律关系的变更或消灭。</a:t>
            </a:r>
          </a:p>
        </p:txBody>
      </p:sp>
    </p:spTree>
    <p:extLst>
      <p:ext uri="{BB962C8B-B14F-4D97-AF65-F5344CB8AC3E}">
        <p14:creationId xmlns:p14="http://schemas.microsoft.com/office/powerpoint/2010/main" val="331987181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TotalTime>
  <Words>5396</Words>
  <Application>Microsoft Office PowerPoint</Application>
  <PresentationFormat>全屏显示(16:9)</PresentationFormat>
  <Paragraphs>262</Paragraphs>
  <Slides>55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55</vt:i4>
      </vt:variant>
    </vt:vector>
  </HeadingPairs>
  <TitlesOfParts>
    <vt:vector size="64" baseType="lpstr">
      <vt:lpstr>ITC Avant Garde Std Bk</vt:lpstr>
      <vt:lpstr>ITC Avant Garde Std XLt</vt:lpstr>
      <vt:lpstr>等线</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251</cp:revision>
  <dcterms:created xsi:type="dcterms:W3CDTF">2015-10-30T14:26:00Z</dcterms:created>
  <dcterms:modified xsi:type="dcterms:W3CDTF">2025-03-14T01:49:42Z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