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304" r:id="rId2"/>
    <p:sldId id="328" r:id="rId3"/>
    <p:sldId id="352" r:id="rId4"/>
    <p:sldId id="259" r:id="rId5"/>
    <p:sldId id="310" r:id="rId6"/>
    <p:sldId id="350" r:id="rId7"/>
    <p:sldId id="353" r:id="rId8"/>
    <p:sldId id="329" r:id="rId9"/>
    <p:sldId id="354" r:id="rId10"/>
    <p:sldId id="355" r:id="rId11"/>
    <p:sldId id="356" r:id="rId12"/>
    <p:sldId id="357" r:id="rId13"/>
    <p:sldId id="330" r:id="rId14"/>
    <p:sldId id="358" r:id="rId15"/>
    <p:sldId id="359" r:id="rId16"/>
    <p:sldId id="360" r:id="rId17"/>
    <p:sldId id="361" r:id="rId18"/>
    <p:sldId id="362" r:id="rId19"/>
    <p:sldId id="363" r:id="rId20"/>
    <p:sldId id="364" r:id="rId21"/>
    <p:sldId id="365" r:id="rId22"/>
    <p:sldId id="366" r:id="rId23"/>
    <p:sldId id="367" r:id="rId24"/>
    <p:sldId id="368" r:id="rId25"/>
    <p:sldId id="369" r:id="rId26"/>
    <p:sldId id="370" r:id="rId27"/>
    <p:sldId id="331" r:id="rId28"/>
    <p:sldId id="371" r:id="rId29"/>
    <p:sldId id="372" r:id="rId30"/>
    <p:sldId id="373" r:id="rId31"/>
    <p:sldId id="374" r:id="rId32"/>
    <p:sldId id="314" r:id="rId33"/>
    <p:sldId id="351" r:id="rId34"/>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6" autoAdjust="0"/>
    <p:restoredTop sz="96233" autoAdjust="0"/>
  </p:normalViewPr>
  <p:slideViewPr>
    <p:cSldViewPr snapToGrid="0" showGuides="1">
      <p:cViewPr varScale="1">
        <p:scale>
          <a:sx n="89" d="100"/>
          <a:sy n="89" d="100"/>
        </p:scale>
        <p:origin x="648" y="48"/>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3/14/2025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3/14/2025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3/14/2025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3/14/2025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3/14/2025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p:nvPr/>
        </p:nvSpPr>
        <p:spPr>
          <a:xfrm>
            <a:off x="1463186" y="2702455"/>
            <a:ext cx="6218057" cy="623248"/>
          </a:xfrm>
          <a:prstGeom prst="rect">
            <a:avLst/>
          </a:prstGeom>
          <a:noFill/>
        </p:spPr>
        <p:txBody>
          <a:bodyPr wrap="square" lIns="68580" tIns="34290" rIns="68580" bIns="34290" rtlCol="0">
            <a:spAutoFit/>
          </a:bodyPr>
          <a:lstStyle/>
          <a:p>
            <a:pPr algn="ctr">
              <a:defRPr/>
            </a:pPr>
            <a:r>
              <a:rPr lang="zh-CN" altLang="en-US" sz="3600" b="1" dirty="0">
                <a:solidFill>
                  <a:srgbClr val="0070C0"/>
                </a:solidFill>
                <a:latin typeface="+mn-ea"/>
              </a:rPr>
              <a:t>第三章 消费税法</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CEF7C-EAF5-4979-94B5-5ACAA844AC5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F1FCD2E-B1E0-E094-D05A-1034170E200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二、从量计征</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7A248E-7D12-9656-6856-8371D907A9A1}"/>
              </a:ext>
            </a:extLst>
          </p:cNvPr>
          <p:cNvSpPr txBox="1"/>
          <p:nvPr/>
        </p:nvSpPr>
        <p:spPr>
          <a:xfrm>
            <a:off x="612000" y="972000"/>
            <a:ext cx="7920000" cy="205556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在从量定额计算方法下，应纳税额等于应税消费品的销售数量乘以单位税额，应纳税额的多少取决于应税消费品的销售数量和单位税额两个因素。</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销售应税消费品的，为应税消费品的销售数量。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自产自用应税消费品的，为应税消费品的移送使用数量。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委托加工应税消费品的，为纳税人收回的应税消费品数量。</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进口的应税消费品，为海关核定的应税消费品进口征税数量。</a:t>
            </a:r>
          </a:p>
        </p:txBody>
      </p:sp>
    </p:spTree>
    <p:extLst>
      <p:ext uri="{BB962C8B-B14F-4D97-AF65-F5344CB8AC3E}">
        <p14:creationId xmlns:p14="http://schemas.microsoft.com/office/powerpoint/2010/main" val="42428433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C162F2-1B02-F531-11C0-5BF24125533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740AC02-5351-DC43-A82A-40566DE81EC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三、从价从量复合计征</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5DC673B-C9E3-28CC-8BF3-108A8A10BA06}"/>
              </a:ext>
            </a:extLst>
          </p:cNvPr>
          <p:cNvSpPr txBox="1"/>
          <p:nvPr/>
        </p:nvSpPr>
        <p:spPr>
          <a:xfrm>
            <a:off x="612000" y="972000"/>
            <a:ext cx="7920000" cy="56592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现行消费税的征税范围中，只有卷烟、白酒采用复合计征方法。应纳税额等于应税销售数量乘以定额税率再加上应税销售额乘以比例税率。</a:t>
            </a:r>
          </a:p>
        </p:txBody>
      </p:sp>
    </p:spTree>
    <p:extLst>
      <p:ext uri="{BB962C8B-B14F-4D97-AF65-F5344CB8AC3E}">
        <p14:creationId xmlns:p14="http://schemas.microsoft.com/office/powerpoint/2010/main" val="37756785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1AA705-A481-C61A-41B1-A23A5855FC5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1EE6B06-496F-34F8-ACBB-D3DC6DE71C7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四、计税依据的特殊规定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BAAA309-B590-F906-7230-CE0CB93A7674}"/>
              </a:ext>
            </a:extLst>
          </p:cNvPr>
          <p:cNvSpPr txBox="1"/>
          <p:nvPr/>
        </p:nvSpPr>
        <p:spPr>
          <a:xfrm>
            <a:off x="612000" y="972000"/>
            <a:ext cx="7920000" cy="2877326"/>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自设非独立核算门市部销售应税消费品的计税规定。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应税消费品用于换取生产资料和消费资料、投资入股和抵偿债务的计税规定。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卷烟计税价格的核定。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计税价格的核定公式为：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某牌号、规格卷烟计税价格</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批发环节销售价格</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－适用批发毛利率）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低计税价格的核定。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金银首饰销售额的确定</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5684062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应纳税额的计算</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643956-0221-F93C-25CB-D1DF2A05DDC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FB87A0C-5B5B-7782-8E2D-162F6E367254}"/>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一、生产销售环节应纳消费税的计算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BFB6AF7-B191-5BA8-FE5D-C0C8F3689D13}"/>
              </a:ext>
            </a:extLst>
          </p:cNvPr>
          <p:cNvSpPr txBox="1"/>
          <p:nvPr/>
        </p:nvSpPr>
        <p:spPr>
          <a:xfrm>
            <a:off x="612000" y="972000"/>
            <a:ext cx="7920000" cy="443159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（一）直接对外销售应纳消费税的计算</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从价定率计算。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在从价定率计算方法下，应纳消费税额等于销售额乘以适用税率。基本计算公式为：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应税消费品的销售额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比例税率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应税消费品的销售额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含增值税的销售额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增值税税率或征收率）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3-1】</a:t>
            </a:r>
            <a:r>
              <a:rPr lang="zh-CN" altLang="en-US" sz="1600" dirty="0">
                <a:solidFill>
                  <a:schemeClr val="tx1">
                    <a:lumMod val="75000"/>
                    <a:lumOff val="25000"/>
                  </a:schemeClr>
                </a:solidFill>
                <a:latin typeface="微软雅黑" panose="020B0503020204020204" pitchFamily="34" charset="-122"/>
              </a:rPr>
              <a:t>甲化妆品厂为增值税一般纳税人。本年</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日向某大型商场销售高档化妆品一批，开具增值税专用发票，取得不含增值税销售额</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万元，增值税税额</a:t>
            </a:r>
            <a:r>
              <a:rPr lang="en-US" altLang="zh-CN" sz="1600" dirty="0">
                <a:solidFill>
                  <a:schemeClr val="tx1">
                    <a:lumMod val="75000"/>
                    <a:lumOff val="25000"/>
                  </a:schemeClr>
                </a:solidFill>
                <a:latin typeface="微软雅黑" panose="020B0503020204020204" pitchFamily="34" charset="-122"/>
              </a:rPr>
              <a:t>6.5</a:t>
            </a:r>
            <a:r>
              <a:rPr lang="zh-CN" altLang="en-US" sz="1600" dirty="0">
                <a:solidFill>
                  <a:schemeClr val="tx1">
                    <a:lumMod val="75000"/>
                    <a:lumOff val="25000"/>
                  </a:schemeClr>
                </a:solidFill>
                <a:latin typeface="微软雅黑" panose="020B0503020204020204" pitchFamily="34" charset="-122"/>
              </a:rPr>
              <a:t>万元；</a:t>
            </a: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月</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日向某单位销售高档化妆品一批，开具普通发票，取得含增值税销售额</a:t>
            </a:r>
            <a:r>
              <a:rPr lang="en-US" altLang="zh-CN" sz="1600" dirty="0">
                <a:solidFill>
                  <a:schemeClr val="tx1">
                    <a:lumMod val="75000"/>
                    <a:lumOff val="25000"/>
                  </a:schemeClr>
                </a:solidFill>
                <a:latin typeface="微软雅黑" panose="020B0503020204020204" pitchFamily="34" charset="-122"/>
              </a:rPr>
              <a:t>4.64</a:t>
            </a:r>
            <a:r>
              <a:rPr lang="zh-CN" altLang="en-US" sz="1600" dirty="0">
                <a:solidFill>
                  <a:schemeClr val="tx1">
                    <a:lumMod val="75000"/>
                    <a:lumOff val="25000"/>
                  </a:schemeClr>
                </a:solidFill>
                <a:latin typeface="微软雅黑" panose="020B0503020204020204" pitchFamily="34" charset="-122"/>
              </a:rPr>
              <a:t>万元。已知高档化妆品适用的增值税税率为</a:t>
            </a:r>
            <a:r>
              <a:rPr lang="en-US" altLang="zh-CN" sz="1600" dirty="0">
                <a:solidFill>
                  <a:schemeClr val="tx1">
                    <a:lumMod val="75000"/>
                    <a:lumOff val="25000"/>
                  </a:schemeClr>
                </a:solidFill>
                <a:latin typeface="微软雅黑" panose="020B0503020204020204" pitchFamily="34" charset="-122"/>
              </a:rPr>
              <a:t>13%</a:t>
            </a:r>
            <a:r>
              <a:rPr lang="zh-CN" altLang="en-US" sz="1600" dirty="0">
                <a:solidFill>
                  <a:schemeClr val="tx1">
                    <a:lumMod val="75000"/>
                    <a:lumOff val="25000"/>
                  </a:schemeClr>
                </a:solidFill>
                <a:latin typeface="微软雅黑" panose="020B0503020204020204" pitchFamily="34" charset="-122"/>
              </a:rPr>
              <a:t>，消费税税率为</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，计算该化妆品生产企业上述业务应纳消费税税额。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化妆品的应税销售额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56.5+4.64</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1+13%</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=54.11</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应纳消费税税额</a:t>
            </a:r>
            <a:r>
              <a:rPr lang="en-US" altLang="zh-CN" sz="1600" dirty="0">
                <a:solidFill>
                  <a:schemeClr val="tx1">
                    <a:lumMod val="75000"/>
                    <a:lumOff val="25000"/>
                  </a:schemeClr>
                </a:solidFill>
                <a:latin typeface="微软雅黑" panose="020B0503020204020204" pitchFamily="34" charset="-122"/>
              </a:rPr>
              <a:t>=54.11×15%=8.12</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433237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6BA76A-4501-BCF1-36C1-E39167F456F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CF300C4-A82D-4573-4D44-0AA965A30BD9}"/>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一、生产销售环节应纳消费税的计算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F72D2D7-8253-D5EA-A320-1651BD916DBF}"/>
              </a:ext>
            </a:extLst>
          </p:cNvPr>
          <p:cNvSpPr txBox="1"/>
          <p:nvPr/>
        </p:nvSpPr>
        <p:spPr>
          <a:xfrm>
            <a:off x="612000" y="972000"/>
            <a:ext cx="7920000" cy="272343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从量定额计算。</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应税消费品的销售数量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定额税率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3-2】</a:t>
            </a:r>
            <a:r>
              <a:rPr lang="zh-CN" altLang="en-US" sz="1600" dirty="0">
                <a:solidFill>
                  <a:schemeClr val="tx1">
                    <a:lumMod val="75000"/>
                    <a:lumOff val="25000"/>
                  </a:schemeClr>
                </a:solidFill>
                <a:latin typeface="微软雅黑" panose="020B0503020204020204" pitchFamily="34" charset="-122"/>
              </a:rPr>
              <a:t>甲啤酒厂本年</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月销售啤酒</a:t>
            </a:r>
            <a:r>
              <a:rPr lang="en-US" altLang="zh-CN" sz="1600" dirty="0">
                <a:solidFill>
                  <a:schemeClr val="tx1">
                    <a:lumMod val="75000"/>
                    <a:lumOff val="25000"/>
                  </a:schemeClr>
                </a:solidFill>
                <a:latin typeface="微软雅黑" panose="020B0503020204020204" pitchFamily="34" charset="-122"/>
              </a:rPr>
              <a:t>1 000</a:t>
            </a:r>
            <a:r>
              <a:rPr lang="zh-CN" altLang="en-US" sz="1600" dirty="0">
                <a:solidFill>
                  <a:schemeClr val="tx1">
                    <a:lumMod val="75000"/>
                    <a:lumOff val="25000"/>
                  </a:schemeClr>
                </a:solidFill>
                <a:latin typeface="微软雅黑" panose="020B0503020204020204" pitchFamily="34" charset="-122"/>
              </a:rPr>
              <a:t>吨，取得不含增值税销售额</a:t>
            </a:r>
            <a:r>
              <a:rPr lang="en-US" altLang="zh-CN" sz="1600" dirty="0">
                <a:solidFill>
                  <a:schemeClr val="tx1">
                    <a:lumMod val="75000"/>
                    <a:lumOff val="25000"/>
                  </a:schemeClr>
                </a:solidFill>
                <a:latin typeface="微软雅黑" panose="020B0503020204020204" pitchFamily="34" charset="-122"/>
              </a:rPr>
              <a:t>295</a:t>
            </a:r>
            <a:r>
              <a:rPr lang="zh-CN" altLang="en-US" sz="1600" dirty="0">
                <a:solidFill>
                  <a:schemeClr val="tx1">
                    <a:lumMod val="75000"/>
                    <a:lumOff val="25000"/>
                  </a:schemeClr>
                </a:solidFill>
                <a:latin typeface="微软雅黑" panose="020B0503020204020204" pitchFamily="34" charset="-122"/>
              </a:rPr>
              <a:t>万元，增值税税款</a:t>
            </a:r>
            <a:r>
              <a:rPr lang="en-US" altLang="zh-CN" sz="1600" dirty="0">
                <a:solidFill>
                  <a:schemeClr val="tx1">
                    <a:lumMod val="75000"/>
                    <a:lumOff val="25000"/>
                  </a:schemeClr>
                </a:solidFill>
                <a:latin typeface="微软雅黑" panose="020B0503020204020204" pitchFamily="34" charset="-122"/>
              </a:rPr>
              <a:t>38.35</a:t>
            </a:r>
            <a:r>
              <a:rPr lang="zh-CN" altLang="en-US" sz="1600" dirty="0">
                <a:solidFill>
                  <a:schemeClr val="tx1">
                    <a:lumMod val="75000"/>
                    <a:lumOff val="25000"/>
                  </a:schemeClr>
                </a:solidFill>
                <a:latin typeface="微软雅黑" panose="020B0503020204020204" pitchFamily="34" charset="-122"/>
              </a:rPr>
              <a:t>万元，另收取包装物押金</a:t>
            </a:r>
            <a:r>
              <a:rPr lang="en-US" altLang="zh-CN" sz="1600" dirty="0">
                <a:solidFill>
                  <a:schemeClr val="tx1">
                    <a:lumMod val="75000"/>
                    <a:lumOff val="25000"/>
                  </a:schemeClr>
                </a:solidFill>
                <a:latin typeface="微软雅黑" panose="020B0503020204020204" pitchFamily="34" charset="-122"/>
              </a:rPr>
              <a:t>23.4</a:t>
            </a:r>
            <a:r>
              <a:rPr lang="zh-CN" altLang="en-US" sz="1600" dirty="0">
                <a:solidFill>
                  <a:schemeClr val="tx1">
                    <a:lumMod val="75000"/>
                    <a:lumOff val="25000"/>
                  </a:schemeClr>
                </a:solidFill>
                <a:latin typeface="微软雅黑" panose="020B0503020204020204" pitchFamily="34" charset="-122"/>
              </a:rPr>
              <a:t>万元。计算该啤酒厂应纳消费税税额。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每吨啤酒出厂价</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295+23.4÷1.13</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×10 000÷1 000=3 157.08</a:t>
            </a:r>
            <a:r>
              <a:rPr lang="zh-CN" altLang="en-US" sz="1600" dirty="0">
                <a:solidFill>
                  <a:schemeClr val="tx1">
                    <a:lumMod val="75000"/>
                    <a:lumOff val="25000"/>
                  </a:schemeClr>
                </a:solidFill>
                <a:latin typeface="微软雅黑" panose="020B0503020204020204" pitchFamily="34" charset="-122"/>
              </a:rPr>
              <a:t>（元），大于</a:t>
            </a:r>
            <a:r>
              <a:rPr lang="en-US" altLang="zh-CN" sz="1600" dirty="0">
                <a:solidFill>
                  <a:schemeClr val="tx1">
                    <a:lumMod val="75000"/>
                    <a:lumOff val="25000"/>
                  </a:schemeClr>
                </a:solidFill>
                <a:latin typeface="微软雅黑" panose="020B0503020204020204" pitchFamily="34" charset="-122"/>
              </a:rPr>
              <a:t>3 000</a:t>
            </a:r>
            <a:r>
              <a:rPr lang="zh-CN" altLang="en-US" sz="1600" dirty="0">
                <a:solidFill>
                  <a:schemeClr val="tx1">
                    <a:lumMod val="75000"/>
                    <a:lumOff val="25000"/>
                  </a:schemeClr>
                </a:solidFill>
                <a:latin typeface="微软雅黑" panose="020B0503020204020204" pitchFamily="34" charset="-122"/>
              </a:rPr>
              <a:t>元，属于销售甲类啤酒，适用定额税率每吨</a:t>
            </a:r>
            <a:r>
              <a:rPr lang="en-US" altLang="zh-CN" sz="1600" dirty="0">
                <a:solidFill>
                  <a:schemeClr val="tx1">
                    <a:lumMod val="75000"/>
                    <a:lumOff val="25000"/>
                  </a:schemeClr>
                </a:solidFill>
                <a:latin typeface="微软雅黑" panose="020B0503020204020204" pitchFamily="34" charset="-122"/>
              </a:rPr>
              <a:t>250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应纳消费税税额</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销售数量</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定额税</a:t>
            </a:r>
            <a:r>
              <a:rPr lang="en-US" altLang="zh-CN" sz="1600" dirty="0">
                <a:solidFill>
                  <a:schemeClr val="tx1">
                    <a:lumMod val="75000"/>
                    <a:lumOff val="25000"/>
                  </a:schemeClr>
                </a:solidFill>
                <a:latin typeface="微软雅黑" panose="020B0503020204020204" pitchFamily="34" charset="-122"/>
              </a:rPr>
              <a:t>=1 000×250=250 000</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8531008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2B8D5-944A-011A-8D14-EF482642DD3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9AD9F08-BD26-B2D6-E91A-B1AE805F2966}"/>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一、生产销售环节应纳消费税的计算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8849D1C-1BE9-F4EC-E8D2-2C8159721498}"/>
              </a:ext>
            </a:extLst>
          </p:cNvPr>
          <p:cNvSpPr txBox="1"/>
          <p:nvPr/>
        </p:nvSpPr>
        <p:spPr>
          <a:xfrm>
            <a:off x="612000" y="972000"/>
            <a:ext cx="7920000" cy="2427972"/>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从价定率和从量定额复合计算。</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应税消费品的销售数量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定额税率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应税消费品的销售额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比例税率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3</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甲白酒生产企业为增值税一般纳税人，本年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月销售白酒</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吨，取得不含增值税的销售额</a:t>
            </a:r>
            <a:r>
              <a:rPr lang="en-US" altLang="zh-CN" sz="1600" dirty="0">
                <a:solidFill>
                  <a:schemeClr val="tx1">
                    <a:lumMod val="75000"/>
                    <a:lumOff val="25000"/>
                  </a:schemeClr>
                </a:solidFill>
                <a:latin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rPr>
              <a:t>万元。计算白酒生产企业</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月应缴纳的消费税税额。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白酒适用比例税率</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，定额税率每</a:t>
            </a:r>
            <a:r>
              <a:rPr lang="en-US" altLang="zh-CN" sz="1600" dirty="0">
                <a:solidFill>
                  <a:schemeClr val="tx1">
                    <a:lumMod val="75000"/>
                    <a:lumOff val="25000"/>
                  </a:schemeClr>
                </a:solidFill>
                <a:latin typeface="微软雅黑" panose="020B0503020204020204" pitchFamily="34" charset="-122"/>
              </a:rPr>
              <a:t>500</a:t>
            </a:r>
            <a:r>
              <a:rPr lang="zh-CN" altLang="en-US" sz="1600" dirty="0">
                <a:solidFill>
                  <a:schemeClr val="tx1">
                    <a:lumMod val="75000"/>
                    <a:lumOff val="25000"/>
                  </a:schemeClr>
                </a:solidFill>
                <a:latin typeface="微软雅黑" panose="020B0503020204020204" pitchFamily="34" charset="-122"/>
              </a:rPr>
              <a:t>克</a:t>
            </a:r>
            <a:r>
              <a:rPr lang="en-US" altLang="zh-CN" sz="1600" dirty="0">
                <a:solidFill>
                  <a:schemeClr val="tx1">
                    <a:lumMod val="75000"/>
                    <a:lumOff val="25000"/>
                  </a:schemeClr>
                </a:solidFill>
                <a:latin typeface="微软雅黑" panose="020B0503020204020204" pitchFamily="34" charset="-122"/>
              </a:rPr>
              <a:t>0.5</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应纳消费税税额</a:t>
            </a:r>
            <a:r>
              <a:rPr lang="en-US" altLang="zh-CN" sz="1600" dirty="0">
                <a:solidFill>
                  <a:schemeClr val="tx1">
                    <a:lumMod val="75000"/>
                    <a:lumOff val="25000"/>
                  </a:schemeClr>
                </a:solidFill>
                <a:latin typeface="微软雅黑" panose="020B0503020204020204" pitchFamily="34" charset="-122"/>
              </a:rPr>
              <a:t>=50×2 000×0.5÷10 000+200×20%=45</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1950493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9B9919-24D2-5771-6602-053BC74D51E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65CD965-D632-F32A-1538-6AD473DD7556}"/>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一、生产销售环节应纳消费税的计算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EE8240E-E32E-5792-C526-3C179B56F40B}"/>
              </a:ext>
            </a:extLst>
          </p:cNvPr>
          <p:cNvSpPr txBox="1"/>
          <p:nvPr/>
        </p:nvSpPr>
        <p:spPr>
          <a:xfrm>
            <a:off x="612000" y="972000"/>
            <a:ext cx="7920000" cy="421307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（二）自产自用应纳消费税的计算</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自产自用应税消费品的有关规定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组成计税价格及税额的计算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实行从价定率办法计算纳税的组成计税价格，其计算公式为：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利润）</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－比例税率）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成本利润率）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－比例税率）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比例税率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实行复合计税办法计算纳税的组成计税价格，其计算公式为：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利润</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自产自用数量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定额税率）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－比例税率）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成本利润率）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自产自用数量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定额税率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－比例税率）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比例税率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自产自用数量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定额税率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9399275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230509-3D62-2BEF-16EC-D4D36613FEC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BE20ADD-C835-9687-3BAE-7BB97ED2407E}"/>
              </a:ext>
            </a:extLst>
          </p:cNvPr>
          <p:cNvSpPr txBox="1"/>
          <p:nvPr/>
        </p:nvSpPr>
        <p:spPr>
          <a:xfrm>
            <a:off x="2403674" y="299722"/>
            <a:ext cx="433665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一、生产销售环节应纳消费税的计算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2EEBCF0-C207-FA30-8E13-6B51D586E2FC}"/>
              </a:ext>
            </a:extLst>
          </p:cNvPr>
          <p:cNvSpPr txBox="1"/>
          <p:nvPr/>
        </p:nvSpPr>
        <p:spPr>
          <a:xfrm>
            <a:off x="612000" y="972000"/>
            <a:ext cx="7920000" cy="2274084"/>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3-4】</a:t>
            </a:r>
            <a:r>
              <a:rPr lang="zh-CN" altLang="en-US" sz="1600" dirty="0">
                <a:solidFill>
                  <a:schemeClr val="tx1">
                    <a:lumMod val="75000"/>
                    <a:lumOff val="25000"/>
                  </a:schemeClr>
                </a:solidFill>
                <a:latin typeface="微软雅黑" panose="020B0503020204020204" pitchFamily="34" charset="-122"/>
              </a:rPr>
              <a:t>甲化妆品公司将一批自产的高档化妆品用作职工福利，该批高档化妆品的成本为</a:t>
            </a:r>
            <a:r>
              <a:rPr lang="en-US" altLang="zh-CN" sz="1600" dirty="0">
                <a:solidFill>
                  <a:schemeClr val="tx1">
                    <a:lumMod val="75000"/>
                    <a:lumOff val="25000"/>
                  </a:schemeClr>
                </a:solidFill>
                <a:latin typeface="微软雅黑" panose="020B0503020204020204" pitchFamily="34" charset="-122"/>
              </a:rPr>
              <a:t>80 000</a:t>
            </a:r>
            <a:r>
              <a:rPr lang="zh-CN" altLang="en-US" sz="1600" dirty="0">
                <a:solidFill>
                  <a:schemeClr val="tx1">
                    <a:lumMod val="75000"/>
                    <a:lumOff val="25000"/>
                  </a:schemeClr>
                </a:solidFill>
                <a:latin typeface="微软雅黑" panose="020B0503020204020204" pitchFamily="34" charset="-122"/>
              </a:rPr>
              <a:t>元，无同类产品市场销售价格，但已知其成本利润率为</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，消费税税率为</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。计算该批高档化妆品应纳消费税税额。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组成计税价格</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成本</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成本利润率）</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－消费税税率）</a:t>
            </a:r>
            <a:r>
              <a:rPr lang="en-US" altLang="zh-CN" sz="1600" dirty="0">
                <a:solidFill>
                  <a:schemeClr val="tx1">
                    <a:lumMod val="75000"/>
                    <a:lumOff val="25000"/>
                  </a:schemeClr>
                </a:solidFill>
                <a:latin typeface="微软雅黑" panose="020B0503020204020204" pitchFamily="34" charset="-122"/>
              </a:rPr>
              <a:t>=80 000×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=98 823.53</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应纳消费税税额</a:t>
            </a:r>
            <a:r>
              <a:rPr lang="en-US" altLang="zh-CN" sz="1600" dirty="0">
                <a:solidFill>
                  <a:schemeClr val="tx1">
                    <a:lumMod val="75000"/>
                    <a:lumOff val="25000"/>
                  </a:schemeClr>
                </a:solidFill>
                <a:latin typeface="微软雅黑" panose="020B0503020204020204" pitchFamily="34" charset="-122"/>
              </a:rPr>
              <a:t>=98 823.53×15%=14 823.53</a:t>
            </a:r>
            <a:r>
              <a:rPr lang="zh-CN" altLang="en-US" sz="1600" dirty="0">
                <a:solidFill>
                  <a:schemeClr val="tx1">
                    <a:lumMod val="75000"/>
                    <a:lumOff val="25000"/>
                  </a:schemeClr>
                </a:solidFill>
                <a:latin typeface="微软雅黑" panose="020B0503020204020204" pitchFamily="34" charset="-122"/>
              </a:rPr>
              <a:t>（元）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3126360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DFC50-93F0-5DDC-39C9-AB6F870E20C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F793F08-FDF2-6628-A8BC-47E98FE512A9}"/>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二、委托加工环节应税消费品应纳税额的计算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9944AB2-58CE-580F-9197-8BC5B99737D7}"/>
              </a:ext>
            </a:extLst>
          </p:cNvPr>
          <p:cNvSpPr txBox="1"/>
          <p:nvPr/>
        </p:nvSpPr>
        <p:spPr>
          <a:xfrm>
            <a:off x="612000" y="972000"/>
            <a:ext cx="7920000" cy="287732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（一）委托加工应税消费品的确定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（二）代收代缴税款的规定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（三）组成计税价格及应纳税额的计算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实行从价定率办法计算纳税的组成计税价格，其计算公式为：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（材料成本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加工费）</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－比例税率）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实行复合计税办法计算纳税的组成计税价格，其计算公式为：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（材料成本</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加工费</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委托加工数量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定额税率）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－比例税率）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9093289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3728196" cy="503999"/>
            <a:chOff x="4247963" y="2095837"/>
            <a:chExt cx="3903293" cy="527844"/>
          </a:xfrm>
        </p:grpSpPr>
        <p:sp>
          <p:nvSpPr>
            <p:cNvPr id="24" name="TextBox 6"/>
            <p:cNvSpPr txBox="1"/>
            <p:nvPr/>
          </p:nvSpPr>
          <p:spPr>
            <a:xfrm>
              <a:off x="5004129" y="2150241"/>
              <a:ext cx="3147127"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纳税义务人与税目、税率</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49" y="2170046"/>
            <a:ext cx="2958756" cy="503999"/>
            <a:chOff x="4247964" y="2095837"/>
            <a:chExt cx="3097718" cy="527844"/>
          </a:xfrm>
        </p:grpSpPr>
        <p:sp>
          <p:nvSpPr>
            <p:cNvPr id="43" name="TextBox 17"/>
            <p:cNvSpPr txBox="1"/>
            <p:nvPr/>
          </p:nvSpPr>
          <p:spPr>
            <a:xfrm>
              <a:off x="5004131" y="2150241"/>
              <a:ext cx="2341551"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消费税的计税依据</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49" y="2988695"/>
            <a:ext cx="2702274" cy="503999"/>
            <a:chOff x="4247964" y="2095837"/>
            <a:chExt cx="2829192" cy="527844"/>
          </a:xfrm>
        </p:grpSpPr>
        <p:sp>
          <p:nvSpPr>
            <p:cNvPr id="47" name="TextBox 21"/>
            <p:cNvSpPr txBox="1"/>
            <p:nvPr/>
          </p:nvSpPr>
          <p:spPr>
            <a:xfrm>
              <a:off x="5004131" y="2150241"/>
              <a:ext cx="207302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应纳税额的计算</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p:cNvGrpSpPr/>
          <p:nvPr/>
        </p:nvGrpSpPr>
        <p:grpSpPr bwMode="auto">
          <a:xfrm>
            <a:off x="3240849" y="3807345"/>
            <a:ext cx="2958755" cy="504000"/>
            <a:chOff x="4247964" y="2095126"/>
            <a:chExt cx="3097719" cy="529182"/>
          </a:xfrm>
        </p:grpSpPr>
        <p:sp>
          <p:nvSpPr>
            <p:cNvPr id="51" name="TextBox 25"/>
            <p:cNvSpPr txBox="1"/>
            <p:nvPr/>
          </p:nvSpPr>
          <p:spPr>
            <a:xfrm>
              <a:off x="5004131" y="2149666"/>
              <a:ext cx="2341552"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消费税的征收管理</a:t>
              </a:r>
            </a:p>
          </p:txBody>
        </p:sp>
        <p:sp>
          <p:nvSpPr>
            <p:cNvPr id="52" name="圆角矩形​​ 26"/>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4</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C19BBF-1D3C-58AA-B31B-489454E8C59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9772582-EFAF-1815-7CD7-0B5419CC8730}"/>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二、委托加工环节应税消费品应纳税额的计算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9CD3375-8528-FDD1-1C35-B8CD73ABFB68}"/>
              </a:ext>
            </a:extLst>
          </p:cNvPr>
          <p:cNvSpPr txBox="1"/>
          <p:nvPr/>
        </p:nvSpPr>
        <p:spPr>
          <a:xfrm>
            <a:off x="612000" y="972000"/>
            <a:ext cx="7920000" cy="1978619"/>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3-5】</a:t>
            </a:r>
            <a:r>
              <a:rPr lang="zh-CN" altLang="en-US" sz="1600" dirty="0">
                <a:solidFill>
                  <a:schemeClr val="tx1">
                    <a:lumMod val="75000"/>
                    <a:lumOff val="25000"/>
                  </a:schemeClr>
                </a:solidFill>
                <a:latin typeface="微软雅黑" panose="020B0503020204020204" pitchFamily="34" charset="-122"/>
              </a:rPr>
              <a:t>甲鞭炮企业本年</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月受托为某单位加工一批鞭炮，委托单位提供的原材料金额为</a:t>
            </a:r>
            <a:r>
              <a:rPr lang="en-US" altLang="zh-CN" sz="1600" dirty="0">
                <a:solidFill>
                  <a:schemeClr val="tx1">
                    <a:lumMod val="75000"/>
                    <a:lumOff val="25000"/>
                  </a:schemeClr>
                </a:solidFill>
                <a:latin typeface="微软雅黑" panose="020B0503020204020204" pitchFamily="34" charset="-122"/>
              </a:rPr>
              <a:t>60</a:t>
            </a:r>
            <a:r>
              <a:rPr lang="zh-CN" altLang="en-US" sz="1600" dirty="0">
                <a:solidFill>
                  <a:schemeClr val="tx1">
                    <a:lumMod val="75000"/>
                    <a:lumOff val="25000"/>
                  </a:schemeClr>
                </a:solidFill>
                <a:latin typeface="微软雅黑" panose="020B0503020204020204" pitchFamily="34" charset="-122"/>
              </a:rPr>
              <a:t>万元，收取委托单位不含增值税的加工费为</a:t>
            </a:r>
            <a:r>
              <a:rPr lang="en-US" altLang="zh-CN" sz="1600" dirty="0">
                <a:solidFill>
                  <a:schemeClr val="tx1">
                    <a:lumMod val="75000"/>
                    <a:lumOff val="25000"/>
                  </a:schemeClr>
                </a:solidFill>
                <a:latin typeface="微软雅黑" panose="020B0503020204020204" pitchFamily="34" charset="-122"/>
              </a:rPr>
              <a:t>8</a:t>
            </a:r>
            <a:r>
              <a:rPr lang="zh-CN" altLang="en-US" sz="1600" dirty="0">
                <a:solidFill>
                  <a:schemeClr val="tx1">
                    <a:lumMod val="75000"/>
                    <a:lumOff val="25000"/>
                  </a:schemeClr>
                </a:solidFill>
                <a:latin typeface="微软雅黑" panose="020B0503020204020204" pitchFamily="34" charset="-122"/>
              </a:rPr>
              <a:t>万元，鞭炮企业无同类产品市场价格。鞭炮的适用税率为</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。计算鞭炮企业应代收代缴的消费税。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组成计税价格</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60+8</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=80</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应代收代缴的消费税</a:t>
            </a:r>
            <a:r>
              <a:rPr lang="en-US" altLang="zh-CN" sz="1600" dirty="0">
                <a:solidFill>
                  <a:schemeClr val="tx1">
                    <a:lumMod val="75000"/>
                    <a:lumOff val="25000"/>
                  </a:schemeClr>
                </a:solidFill>
                <a:latin typeface="微软雅黑" panose="020B0503020204020204" pitchFamily="34" charset="-122"/>
              </a:rPr>
              <a:t>=80×15%=12</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9012141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72D89-EEC5-9ADD-66EF-285F7D9926A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87D1114-A286-E795-5A36-230D2F06E657}"/>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三、进口环节应纳消费税的计算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862E932-2F14-1AC8-15E9-5A6F95698706}"/>
              </a:ext>
            </a:extLst>
          </p:cNvPr>
          <p:cNvSpPr txBox="1"/>
          <p:nvPr/>
        </p:nvSpPr>
        <p:spPr>
          <a:xfrm>
            <a:off x="612000" y="972000"/>
            <a:ext cx="7920000" cy="346825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从价定率计征应纳税额的计算。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实行从价定率办法计算纳税的组成计税价格，其计算公式为：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（关税完税价格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－消费税比例税率）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消费税比例税率</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3-6】</a:t>
            </a:r>
            <a:r>
              <a:rPr lang="zh-CN" altLang="en-US" sz="1600" dirty="0">
                <a:solidFill>
                  <a:schemeClr val="tx1">
                    <a:lumMod val="75000"/>
                    <a:lumOff val="25000"/>
                  </a:schemeClr>
                </a:solidFill>
                <a:latin typeface="微软雅黑" panose="020B0503020204020204" pitchFamily="34" charset="-122"/>
              </a:rPr>
              <a:t>甲商贸公司，本年</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月从国外进口一批应税消费品，已知该批应税消费品的关税完税价格为</a:t>
            </a:r>
            <a:r>
              <a:rPr lang="en-US" altLang="zh-CN" sz="1600" dirty="0">
                <a:solidFill>
                  <a:schemeClr val="tx1">
                    <a:lumMod val="75000"/>
                    <a:lumOff val="25000"/>
                  </a:schemeClr>
                </a:solidFill>
                <a:latin typeface="微软雅黑" panose="020B0503020204020204" pitchFamily="34" charset="-122"/>
              </a:rPr>
              <a:t>90</a:t>
            </a:r>
            <a:r>
              <a:rPr lang="zh-CN" altLang="en-US" sz="1600" dirty="0">
                <a:solidFill>
                  <a:schemeClr val="tx1">
                    <a:lumMod val="75000"/>
                    <a:lumOff val="25000"/>
                  </a:schemeClr>
                </a:solidFill>
                <a:latin typeface="微软雅黑" panose="020B0503020204020204" pitchFamily="34" charset="-122"/>
              </a:rPr>
              <a:t>万元，按规定应缴纳关税</a:t>
            </a:r>
            <a:r>
              <a:rPr lang="en-US" altLang="zh-CN" sz="1600" dirty="0">
                <a:solidFill>
                  <a:schemeClr val="tx1">
                    <a:lumMod val="75000"/>
                    <a:lumOff val="25000"/>
                  </a:schemeClr>
                </a:solidFill>
                <a:latin typeface="微软雅黑" panose="020B0503020204020204" pitchFamily="34" charset="-122"/>
              </a:rPr>
              <a:t>18</a:t>
            </a:r>
            <a:r>
              <a:rPr lang="zh-CN" altLang="en-US" sz="1600" dirty="0">
                <a:solidFill>
                  <a:schemeClr val="tx1">
                    <a:lumMod val="75000"/>
                    <a:lumOff val="25000"/>
                  </a:schemeClr>
                </a:solidFill>
                <a:latin typeface="微软雅黑" panose="020B0503020204020204" pitchFamily="34" charset="-122"/>
              </a:rPr>
              <a:t>万元，假定进口的应税消费品的消费税税率为</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。请计算该批消费品进口环节应纳消费税税额。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组成计税价格</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90+18</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=120</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应纳消费税税额</a:t>
            </a:r>
            <a:r>
              <a:rPr lang="en-US" altLang="zh-CN" sz="1600" dirty="0">
                <a:solidFill>
                  <a:schemeClr val="tx1">
                    <a:lumMod val="75000"/>
                    <a:lumOff val="25000"/>
                  </a:schemeClr>
                </a:solidFill>
                <a:latin typeface="微软雅黑" panose="020B0503020204020204" pitchFamily="34" charset="-122"/>
              </a:rPr>
              <a:t>=120×10%=12</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57031407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D4A161-392C-90B5-8FB5-47144B10F26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771B823-8477-7459-A44B-8A0711C61401}"/>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三、进口环节应纳消费税的计算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D0EB6FA-2C12-DF54-1A44-3DD1F0521890}"/>
              </a:ext>
            </a:extLst>
          </p:cNvPr>
          <p:cNvSpPr txBox="1"/>
          <p:nvPr/>
        </p:nvSpPr>
        <p:spPr>
          <a:xfrm>
            <a:off x="612000" y="972000"/>
            <a:ext cx="7920000" cy="3172792"/>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实行从量定额计征应纳税额的计算。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应纳税额的计算公式为：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应税消费品数量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消费税定额税率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实行从价定率和从量定额复合计税办法应纳税额的计算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应纳税额的计算公式为：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（关税完税价格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关税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进口数量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消费税定额税率）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－消费税比例税率）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组成计税价格</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消费税税率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应税消费品进口数量</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消费税定额税率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51961636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4186E1-A615-887E-A167-5D49ED706E1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947AA0E-AD6A-BEC9-9DF2-15F61DA285CB}"/>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四、已纳消费税扣除的计算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60A7353-CA93-CD10-7157-C2B1EC0E76CE}"/>
              </a:ext>
            </a:extLst>
          </p:cNvPr>
          <p:cNvSpPr txBox="1"/>
          <p:nvPr/>
        </p:nvSpPr>
        <p:spPr>
          <a:xfrm>
            <a:off x="612000" y="972000"/>
            <a:ext cx="7920000" cy="435465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（一）外购应税消费品已纳税款的扣除</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外购应税消费品连续生产应税消费品。</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当期准予扣除的外购应税消费品已纳税款</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当期准予扣除的外购应税消费品买价</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外购应税消费品适用税率</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当期准予扣除的外购应税消费品买价</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期初库存的外购应税消费品的买价</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当期购进的应税消费品的买价－期末库存的外购应税消费品的买价</a:t>
            </a:r>
          </a:p>
          <a:p>
            <a:pPr algn="just">
              <a:lnSpc>
                <a:spcPct val="120000"/>
              </a:lnSpc>
              <a:spcAft>
                <a:spcPts val="600"/>
              </a:spcAft>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例</a:t>
            </a:r>
            <a:r>
              <a:rPr lang="en-US" altLang="zh-CN" sz="1600" b="1" dirty="0">
                <a:solidFill>
                  <a:schemeClr val="tx1">
                    <a:lumMod val="75000"/>
                    <a:lumOff val="25000"/>
                  </a:schemeClr>
                </a:solidFill>
                <a:latin typeface="微软雅黑" panose="020B0503020204020204" pitchFamily="34" charset="-122"/>
              </a:rPr>
              <a:t>3-7】</a:t>
            </a:r>
            <a:r>
              <a:rPr lang="zh-CN" altLang="en-US" sz="1600" dirty="0">
                <a:solidFill>
                  <a:schemeClr val="tx1">
                    <a:lumMod val="75000"/>
                    <a:lumOff val="25000"/>
                  </a:schemeClr>
                </a:solidFill>
                <a:latin typeface="微软雅黑" panose="020B0503020204020204" pitchFamily="34" charset="-122"/>
              </a:rPr>
              <a:t>甲卷烟生产企业，</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月初库存外购应税烟丝金额</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万元，当月又外购应税烟丝金额</a:t>
            </a:r>
            <a:r>
              <a:rPr lang="en-US" altLang="zh-CN" sz="1600" dirty="0">
                <a:solidFill>
                  <a:schemeClr val="tx1">
                    <a:lumMod val="75000"/>
                    <a:lumOff val="25000"/>
                  </a:schemeClr>
                </a:solidFill>
                <a:latin typeface="微软雅黑" panose="020B0503020204020204" pitchFamily="34" charset="-122"/>
              </a:rPr>
              <a:t>500</a:t>
            </a:r>
            <a:r>
              <a:rPr lang="zh-CN" altLang="en-US" sz="1600" dirty="0">
                <a:solidFill>
                  <a:schemeClr val="tx1">
                    <a:lumMod val="75000"/>
                    <a:lumOff val="25000"/>
                  </a:schemeClr>
                </a:solidFill>
                <a:latin typeface="微软雅黑" panose="020B0503020204020204" pitchFamily="34" charset="-122"/>
              </a:rPr>
              <a:t>万元（不含增值税），月末库存烟丝金额</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万元，其余被当月生产卷烟领用。烟丝适用的消费税税率为</a:t>
            </a:r>
            <a:r>
              <a:rPr lang="en-US" altLang="zh-CN" sz="1600" dirty="0">
                <a:solidFill>
                  <a:schemeClr val="tx1">
                    <a:lumMod val="75000"/>
                    <a:lumOff val="25000"/>
                  </a:schemeClr>
                </a:solidFill>
                <a:latin typeface="微软雅黑" panose="020B0503020204020204" pitchFamily="34" charset="-122"/>
              </a:rPr>
              <a:t>30%</a:t>
            </a:r>
            <a:r>
              <a:rPr lang="zh-CN" altLang="en-US" sz="1600" dirty="0">
                <a:solidFill>
                  <a:schemeClr val="tx1">
                    <a:lumMod val="75000"/>
                    <a:lumOff val="25000"/>
                  </a:schemeClr>
                </a:solidFill>
                <a:latin typeface="微软雅黑" panose="020B0503020204020204" pitchFamily="34" charset="-122"/>
              </a:rPr>
              <a:t>。请计算卷烟厂当月准许扣除的外购烟丝已缴纳的消费税税额。</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当期准许扣除的外购烟丝买价</a:t>
            </a:r>
            <a:r>
              <a:rPr lang="en-US" altLang="zh-CN" sz="1600" dirty="0">
                <a:solidFill>
                  <a:schemeClr val="tx1">
                    <a:lumMod val="75000"/>
                    <a:lumOff val="25000"/>
                  </a:schemeClr>
                </a:solidFill>
                <a:latin typeface="微软雅黑" panose="020B0503020204020204" pitchFamily="34" charset="-122"/>
              </a:rPr>
              <a:t>=50+500</a:t>
            </a: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30=520</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当月准许扣除的外购烟丝已缴纳的消费税税额</a:t>
            </a:r>
            <a:r>
              <a:rPr lang="en-US" altLang="zh-CN" sz="1600" dirty="0">
                <a:solidFill>
                  <a:schemeClr val="tx1">
                    <a:lumMod val="75000"/>
                    <a:lumOff val="25000"/>
                  </a:schemeClr>
                </a:solidFill>
                <a:latin typeface="微软雅黑" panose="020B0503020204020204" pitchFamily="34" charset="-122"/>
              </a:rPr>
              <a:t>=520×30%=156</a:t>
            </a:r>
            <a:r>
              <a:rPr lang="zh-CN" altLang="en-US" sz="1600" dirty="0">
                <a:solidFill>
                  <a:schemeClr val="tx1">
                    <a:lumMod val="75000"/>
                    <a:lumOff val="25000"/>
                  </a:schemeClr>
                </a:solidFill>
                <a:latin typeface="微软雅黑" panose="020B0503020204020204" pitchFamily="34" charset="-122"/>
              </a:rPr>
              <a:t>（万元）</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21243055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3FC3B-BA69-F5D3-FF2E-C0FC2A1A024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7D3E315-260C-3CF6-09A9-F5E1203A9420}"/>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四、已纳消费税扣除的计算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CC0C508-215F-3E36-B54D-48382F590AE1}"/>
              </a:ext>
            </a:extLst>
          </p:cNvPr>
          <p:cNvSpPr txBox="1"/>
          <p:nvPr/>
        </p:nvSpPr>
        <p:spPr>
          <a:xfrm>
            <a:off x="612000" y="972000"/>
            <a:ext cx="7920000" cy="131074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（二）委托加工收回的应税消费品已纳税款的扣除</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当期准予扣除的委托加工应税消费品已纳税款</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期初库存的委托加工应税消费品已纳税款</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当期收回的委托加工应税消费品已纳税款－期末库存的委托加工应税消费品已纳税款</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0756280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CA23E-1460-A05B-C24B-83C00D60920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1A5A225-BD03-668D-4D7F-3D821B22CD0E}"/>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五、特殊商品及环节应纳消费税的计算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1FE301A-BB8C-5193-7F8E-F4D50739694A}"/>
              </a:ext>
            </a:extLst>
          </p:cNvPr>
          <p:cNvSpPr txBox="1"/>
          <p:nvPr/>
        </p:nvSpPr>
        <p:spPr>
          <a:xfrm>
            <a:off x="612000" y="972000"/>
            <a:ext cx="7920000" cy="458548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（一）卷烟批发环节应纳消费税的计算</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适用税率：从价税税率</a:t>
            </a:r>
            <a:r>
              <a:rPr lang="en-US" altLang="zh-CN" sz="1600" dirty="0">
                <a:solidFill>
                  <a:schemeClr val="tx1">
                    <a:lumMod val="75000"/>
                    <a:lumOff val="25000"/>
                  </a:schemeClr>
                </a:solidFill>
                <a:latin typeface="微软雅黑" panose="020B0503020204020204" pitchFamily="34" charset="-122"/>
              </a:rPr>
              <a:t>11%</a:t>
            </a:r>
            <a:r>
              <a:rPr lang="zh-CN" altLang="en-US" sz="1600" dirty="0">
                <a:solidFill>
                  <a:schemeClr val="tx1">
                    <a:lumMod val="75000"/>
                    <a:lumOff val="25000"/>
                  </a:schemeClr>
                </a:solidFill>
                <a:latin typeface="微软雅黑" panose="020B0503020204020204" pitchFamily="34" charset="-122"/>
              </a:rPr>
              <a:t>，从量税税率</a:t>
            </a:r>
            <a:r>
              <a:rPr lang="en-US" altLang="zh-CN" sz="1600" dirty="0">
                <a:solidFill>
                  <a:schemeClr val="tx1">
                    <a:lumMod val="75000"/>
                    <a:lumOff val="25000"/>
                  </a:schemeClr>
                </a:solidFill>
                <a:latin typeface="微软雅黑" panose="020B0503020204020204" pitchFamily="34" charset="-122"/>
              </a:rPr>
              <a:t>0.005</a:t>
            </a:r>
            <a:r>
              <a:rPr lang="zh-CN" altLang="en-US" sz="1600" dirty="0">
                <a:solidFill>
                  <a:schemeClr val="tx1">
                    <a:lumMod val="75000"/>
                    <a:lumOff val="25000"/>
                  </a:schemeClr>
                </a:solidFill>
                <a:latin typeface="微软雅黑" panose="020B0503020204020204" pitchFamily="34" charset="-122"/>
              </a:rPr>
              <a:t>元</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支。</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纳税义务发生时间：纳税人收讫销售款或者取得索取销售款凭据的当天。</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（二）超豪华小汽车零售环节应纳消费税的计算</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征税范围：每辆零售价格</a:t>
            </a:r>
            <a:r>
              <a:rPr lang="en-US" altLang="zh-CN" sz="1600" dirty="0">
                <a:solidFill>
                  <a:schemeClr val="tx1">
                    <a:lumMod val="75000"/>
                    <a:lumOff val="25000"/>
                  </a:schemeClr>
                </a:solidFill>
                <a:latin typeface="微软雅黑" panose="020B0503020204020204" pitchFamily="34" charset="-122"/>
              </a:rPr>
              <a:t>130</a:t>
            </a:r>
            <a:r>
              <a:rPr lang="zh-CN" altLang="en-US" sz="1600" dirty="0">
                <a:solidFill>
                  <a:schemeClr val="tx1">
                    <a:lumMod val="75000"/>
                    <a:lumOff val="25000"/>
                  </a:schemeClr>
                </a:solidFill>
                <a:latin typeface="微软雅黑" panose="020B0503020204020204" pitchFamily="34" charset="-122"/>
              </a:rPr>
              <a:t>万元（不含增值税）及以上的乘用车和中轻型商用客车，即乘用车和中轻型商用客车子税目中的超豪华小汽车。</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税率：税率为</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应纳税额的计算：</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零售环节销售额（不含增值税）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零售环节税率</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国内汽车生产企业直接销售给消费者的超豪华小汽车，消费税税率按照生产环节税率和零售环节税率加总计算。其消费税应纳税额计算公式为：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应纳税额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销售额（不含增值税）</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（生产环节税率</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零售环节税率）</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10818843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0FB2F-B4C3-F6E0-0290-2B86004FFCC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0110BB1-40BD-235F-7D1A-707CEF2F546C}"/>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六、消费税出口退税的计算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2310E10-8475-799A-3721-1014740F00E3}"/>
              </a:ext>
            </a:extLst>
          </p:cNvPr>
          <p:cNvSpPr txBox="1"/>
          <p:nvPr/>
        </p:nvSpPr>
        <p:spPr>
          <a:xfrm>
            <a:off x="612000" y="972000"/>
            <a:ext cx="7920000" cy="138768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（一）出口免税并退税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（二）出口免税不退税</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（三）出口不免税也不退税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8374743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消费税的征收管理</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5138765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9546D1-A2DE-F771-BA26-F5E01E3969F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B30DE1-E4A3-AF3A-857C-019C4D6846F0}"/>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一、征税环节</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6265D42-6711-500B-2669-1F89B8B4F740}"/>
              </a:ext>
            </a:extLst>
          </p:cNvPr>
          <p:cNvSpPr txBox="1"/>
          <p:nvPr/>
        </p:nvSpPr>
        <p:spPr>
          <a:xfrm>
            <a:off x="612000" y="972000"/>
            <a:ext cx="7920000" cy="2504916"/>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对生产应税消费品在生产销售环节征税。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对委托加工应税消费品在委托加工环节征税。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对进口应税消费品在进口环节征税。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对零售特定税消费品在零售环节征税。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对移送使用应税消费品在移送使用环节征税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对批发卷烟在卷烟的批发环节征税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9758244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09075-8DC7-9F4F-45EF-BC82A0C6125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6823173-9DB2-88E0-FD0E-324ABBBEDF59}"/>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二、纳税义务发生时间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D42C9B2-7FC2-8692-2C86-AE4A993F3EF4}"/>
              </a:ext>
            </a:extLst>
          </p:cNvPr>
          <p:cNvSpPr txBox="1"/>
          <p:nvPr/>
        </p:nvSpPr>
        <p:spPr>
          <a:xfrm>
            <a:off x="612000" y="972000"/>
            <a:ext cx="7920000" cy="3840667"/>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纳税人销售的应税消费品，其纳税义务的发生时间为：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）采取赊销和分期收款结算方式的，为书面合同约定的收款日期的当天；书面合同没有约定收款日期或者无书面合同的，为发出应税消费品的当天。</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）采取预收货款结算方式的，为发出应税消费品的当天。</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）采取托收承付和委托银行收款方式销售的应税消费品，为发出应税消费品并办妥托收手续的当天。</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）纳税人采取其他结算方式的，为收讫销售款或者取得索取销售款凭据的当天。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纳税人自产自用的应税消费品，其纳税义务的发生时间，为移送使用的当天。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纳税人委托加工的应税消费品，其纳税义务的发生时间，为纳税人提货的当天。</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纳税人进口的应税消费品，其纳税义务的发生时间，为报关进口的当天。</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60535993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780377"/>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通过本章学习，熟悉消费税的纳税人、征税范围和税率，掌握不同类别的应税消费品应纳税额计算，了解消费税纳税义务发生时间、纳税地点及纳税期限。</a:t>
            </a:r>
            <a:endParaRPr lang="en-US" altLang="zh-CN" sz="1600"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我国消费税基于寓禁于征、理性消费、绿色消费和合理消费的导向选择应税消费品，在保证国家财政收入的同时，调节消费行为，引导消费需求，对我国经济和社会发展产生了积极影响。“十四五”纲要明确提出，要全面促进消费，促进消费向绿色、健康、安全发展，稳步提高居民消费水平。本章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全球糖税：税收杠杆下的健康革命</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为思政案例，让学生了解消费税在引导健康消费、预防疾病、促进公共健康方面的重要作用，践行健康、环保的消费理念，量入为出，把握好消费的“度”，为经济社会可持续发展贡献力量。</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47BA2-F0E4-26A9-4491-EE5B54513D1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AB1996F-8446-D2FC-16A6-C1A3036B9DDC}"/>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三、纳税期限</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BC7DBDB-AF20-2644-E780-157E8F8BE0E8}"/>
              </a:ext>
            </a:extLst>
          </p:cNvPr>
          <p:cNvSpPr txBox="1"/>
          <p:nvPr/>
        </p:nvSpPr>
        <p:spPr>
          <a:xfrm>
            <a:off x="612000" y="972000"/>
            <a:ext cx="7920000" cy="323742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消费税的纳税期限分别为</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个月或者</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个季度。纳税人的具体纳税期限，由主管税务机关根据纳税人应纳税额的大小分别核定。不能按照固定期限纳税的，可以按次纳税。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纳税人以</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个月或以</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个季度为</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个纳税期的，自期满之日起</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日内申报纳税；以</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日、</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日或者</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日为</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个纳税期的，自期满之日起</a:t>
            </a: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日内预缴税款，于次月</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日起至</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日内申报纳税并结清上月应纳税款。</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纳税人进口应税消费品，应当自海关填发海关进口消费税专用缴款书之日起</a:t>
            </a:r>
            <a:r>
              <a:rPr lang="en-US" altLang="zh-CN" sz="1600" dirty="0">
                <a:solidFill>
                  <a:schemeClr val="tx1">
                    <a:lumMod val="75000"/>
                    <a:lumOff val="25000"/>
                  </a:schemeClr>
                </a:solidFill>
                <a:latin typeface="微软雅黑" panose="020B0503020204020204" pitchFamily="34" charset="-122"/>
              </a:rPr>
              <a:t>15</a:t>
            </a:r>
            <a:r>
              <a:rPr lang="zh-CN" altLang="en-US" sz="1600" dirty="0">
                <a:solidFill>
                  <a:schemeClr val="tx1">
                    <a:lumMod val="75000"/>
                    <a:lumOff val="25000"/>
                  </a:schemeClr>
                </a:solidFill>
                <a:latin typeface="微软雅黑" panose="020B0503020204020204" pitchFamily="34" charset="-122"/>
              </a:rPr>
              <a:t>日内缴纳税款。</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065945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6D2CAC-21A9-6916-3DB1-4C5CCE3F6CC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F4EA628-A972-B2C8-8605-262789749684}"/>
              </a:ext>
            </a:extLst>
          </p:cNvPr>
          <p:cNvSpPr txBox="1"/>
          <p:nvPr/>
        </p:nvSpPr>
        <p:spPr>
          <a:xfrm>
            <a:off x="1961596" y="353511"/>
            <a:ext cx="5220808"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四、纳税地点</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360090F-594B-78CE-B258-04AE70E7B52B}"/>
              </a:ext>
            </a:extLst>
          </p:cNvPr>
          <p:cNvSpPr txBox="1"/>
          <p:nvPr/>
        </p:nvSpPr>
        <p:spPr>
          <a:xfrm>
            <a:off x="612000" y="972000"/>
            <a:ext cx="7920000" cy="4431598"/>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纳税人销售的应税消费品，以及自产自用的应税消费品，除国家另有规定外，应当向纳税人机构所在地或者居住地的主管税务机关申报纳税。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委托加工的应税消费品，除受托方为个人外，由受托方向机构所在地或者居住地的主管税务机关解缴消费税税款。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进口的应税消费品，由进口人或者其代理人向报关地海关申报纳税。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纳税人到外县（市）销售或者委托外县（市）代销自产应税消费品的，于应税消费品销售后，向机构所在地或者居住地主管税务机关申报纳税。</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5.</a:t>
            </a:r>
            <a:r>
              <a:rPr lang="zh-CN" altLang="en-US" sz="1600" dirty="0">
                <a:solidFill>
                  <a:schemeClr val="tx1">
                    <a:lumMod val="75000"/>
                    <a:lumOff val="25000"/>
                  </a:schemeClr>
                </a:solidFill>
                <a:latin typeface="微软雅黑" panose="020B0503020204020204" pitchFamily="34" charset="-122"/>
              </a:rPr>
              <a:t>纳税人销售的应税消费品，因质量等原因发生退货的，经机构所在地或者居住地主管税务机关审核批准后，可退还已缴纳的消费税税款。</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6.</a:t>
            </a:r>
            <a:r>
              <a:rPr lang="zh-CN" altLang="en-US" sz="1600" dirty="0">
                <a:solidFill>
                  <a:schemeClr val="tx1">
                    <a:lumMod val="75000"/>
                    <a:lumOff val="25000"/>
                  </a:schemeClr>
                </a:solidFill>
                <a:latin typeface="微软雅黑" panose="020B0503020204020204" pitchFamily="34" charset="-122"/>
              </a:rPr>
              <a:t>纳税人直接出口的应税消费品办理免税后，发生退关或者国外退货，复进口时已予以</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免税的，可暂不办理补税，待其转为国内销售的当月申报缴纳消费税。</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77446081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899862"/>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对含糖饮料征税有利于促进公众健康和改善经济状况。请结合本章所学知识点，针对含糖饮料征税这一行为，谈谈自己的观点。</a:t>
            </a: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为加深对章节内容的理解，本章选取了有关消费税征税范围、消费税经济效应等实际案例和学术期刊内容作为案例学习和延伸阅读。</a:t>
            </a:r>
            <a:endParaRPr lang="en-US" altLang="zh-CN"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本章案例 全球糖税：税收杠杆下的健康革命</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972000"/>
            <a:ext cx="7200000" cy="1906291"/>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列入消费税征收范围的应税消费品有哪些</a:t>
            </a:r>
            <a:r>
              <a:rPr lang="en-US" altLang="zh-CN" dirty="0">
                <a:solidFill>
                  <a:schemeClr val="tx1">
                    <a:lumMod val="75000"/>
                    <a:lumOff val="25000"/>
                  </a:schemeClr>
                </a:solidFill>
                <a:latin typeface="微软雅黑" panose="020B0503020204020204" pitchFamily="34" charset="-122"/>
              </a:rPr>
              <a:t>?</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消费税的纳税义务人包括哪些</a:t>
            </a:r>
            <a:r>
              <a:rPr lang="en-US" altLang="zh-CN" dirty="0">
                <a:solidFill>
                  <a:schemeClr val="tx1">
                    <a:lumMod val="75000"/>
                    <a:lumOff val="25000"/>
                  </a:schemeClr>
                </a:solidFill>
                <a:latin typeface="微软雅黑" panose="020B0503020204020204" pitchFamily="34" charset="-122"/>
              </a:rPr>
              <a:t>?</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消费税在哪些环节征收</a:t>
            </a:r>
            <a:r>
              <a:rPr lang="en-US" altLang="zh-CN" dirty="0">
                <a:solidFill>
                  <a:schemeClr val="tx1">
                    <a:lumMod val="75000"/>
                    <a:lumOff val="25000"/>
                  </a:schemeClr>
                </a:solidFill>
                <a:latin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rPr>
              <a:t>每个征税环节适用于哪些应税消费品</a:t>
            </a:r>
            <a:r>
              <a:rPr lang="en-US" altLang="zh-CN" dirty="0">
                <a:solidFill>
                  <a:schemeClr val="tx1">
                    <a:lumMod val="75000"/>
                    <a:lumOff val="25000"/>
                  </a:schemeClr>
                </a:solidFill>
                <a:latin typeface="微软雅黑" panose="020B0503020204020204" pitchFamily="34" charset="-122"/>
              </a:rPr>
              <a:t>?</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消费税的计税方法有哪些</a:t>
            </a:r>
            <a:r>
              <a:rPr lang="en-US" altLang="zh-CN" dirty="0">
                <a:solidFill>
                  <a:schemeClr val="tx1">
                    <a:lumMod val="75000"/>
                    <a:lumOff val="25000"/>
                  </a:schemeClr>
                </a:solidFill>
                <a:latin typeface="微软雅黑" panose="020B0503020204020204" pitchFamily="34" charset="-122"/>
              </a:rPr>
              <a:t>?</a:t>
            </a:r>
            <a:r>
              <a:rPr lang="zh-CN" altLang="en-US" dirty="0">
                <a:solidFill>
                  <a:schemeClr val="tx1">
                    <a:lumMod val="75000"/>
                    <a:lumOff val="25000"/>
                  </a:schemeClr>
                </a:solidFill>
                <a:latin typeface="微软雅黑" panose="020B0503020204020204" pitchFamily="34" charset="-122"/>
              </a:rPr>
              <a:t>每种计税方法适用于哪些应税消费品</a:t>
            </a:r>
            <a:r>
              <a:rPr lang="en-US" altLang="zh-CN" dirty="0">
                <a:solidFill>
                  <a:schemeClr val="tx1">
                    <a:lumMod val="75000"/>
                    <a:lumOff val="25000"/>
                  </a:schemeClr>
                </a:solidFill>
                <a:latin typeface="微软雅黑" panose="020B0503020204020204" pitchFamily="34" charset="-122"/>
              </a:rPr>
              <a:t>?</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dirty="0">
                <a:solidFill>
                  <a:schemeClr val="tx1">
                    <a:lumMod val="75000"/>
                    <a:lumOff val="25000"/>
                  </a:schemeClr>
                </a:solidFill>
                <a:latin typeface="微软雅黑" panose="020B0503020204020204" pitchFamily="34" charset="-122"/>
              </a:rPr>
              <a:t>纳税人将委托加工的哪些应税消费品用于连续生产应税消费品的，可以扣除实际耗用的委托加工应税消费品的已纳消费税款</a:t>
            </a:r>
            <a:r>
              <a:rPr lang="en-US" altLang="zh-CN">
                <a:solidFill>
                  <a:schemeClr val="tx1">
                    <a:lumMod val="75000"/>
                    <a:lumOff val="25000"/>
                  </a:schemeClr>
                </a:solidFill>
                <a:latin typeface="微软雅黑" panose="020B0503020204020204" pitchFamily="34" charset="-122"/>
              </a:rPr>
              <a:t>?</a:t>
            </a:r>
            <a:endParaRPr lang="en-US" altLang="zh-CN"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3124891"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纳税义务人与税目、税率</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p:cNvSpPr txBox="1"/>
          <p:nvPr/>
        </p:nvSpPr>
        <p:spPr>
          <a:xfrm>
            <a:off x="612000" y="972000"/>
            <a:ext cx="7920000" cy="197861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凡在中华人民共和国境内生产、委托加工和进口</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消费税暂行条例</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规定的应税消费品的单位和个人，以及国务院确定的销售（主要是指批发或零售）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消费税暂行条例</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规定的某些应税消费品的单位和个人，均为消费税纳税人。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在中华人民共和国境内是指生产、委托加工和进口应税消费品的起运地或所在地在境内。</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单位是指企业、行政单位、事业单位、军事单位、社会团体及其他单位。</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个人是指个体工商户以及其他个人。</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2D395-C59F-E25F-08A7-4E68A32193A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7E89219-2323-EF80-D316-8A7DC9D954A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二、税目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6A636DC-18F1-9844-B530-38F13E0630A8}"/>
              </a:ext>
            </a:extLst>
          </p:cNvPr>
          <p:cNvSpPr txBox="1"/>
          <p:nvPr/>
        </p:nvSpPr>
        <p:spPr>
          <a:xfrm>
            <a:off x="612000" y="972000"/>
            <a:ext cx="7920000" cy="287732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（一）烟                   （二）酒</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（三）高档化妆品      （四）贵重首饰及珠宝玉石</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（五）鞭炮、焰火      （六）成品油</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（七）小汽车             （八）摩托车</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（九）高尔夫球及球具（十）高档手表</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（十一）游艇             （十二）木制一次性筷子</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（十三）实木地板      （十四）电池</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（十五）涂料</a:t>
            </a:r>
          </a:p>
        </p:txBody>
      </p:sp>
    </p:spTree>
    <p:extLst>
      <p:ext uri="{BB962C8B-B14F-4D97-AF65-F5344CB8AC3E}">
        <p14:creationId xmlns:p14="http://schemas.microsoft.com/office/powerpoint/2010/main" val="21118667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41E95-AE2C-4A28-DBF1-890BD0EF836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563DE98-CB87-B5C2-408D-B10BFD5F011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E3CB2FB-427D-42F6-56F3-2BA5052D6806}"/>
              </a:ext>
            </a:extLst>
          </p:cNvPr>
          <p:cNvSpPr txBox="1"/>
          <p:nvPr/>
        </p:nvSpPr>
        <p:spPr>
          <a:xfrm>
            <a:off x="612000" y="972000"/>
            <a:ext cx="7920000" cy="152926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消费税采用比例税率和定额税率两种形式，以适应不同应税消费品的实际情况。消费税根据不同的税目或子目确定相应的税率或单位税额。</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纳税人兼营不同税率的应税消费品，应当分别核算不同税率应税消费品的销售额、销售数量。未分别核算销售额、销售数量，或者将不同税率的应税消费品组成成套消费品销售的，从高适用税率。</a:t>
            </a:r>
          </a:p>
        </p:txBody>
      </p:sp>
    </p:spTree>
    <p:extLst>
      <p:ext uri="{BB962C8B-B14F-4D97-AF65-F5344CB8AC3E}">
        <p14:creationId xmlns:p14="http://schemas.microsoft.com/office/powerpoint/2010/main" val="39539484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消费税的计税依据</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21A23A-AF0A-CD40-91D2-676922866C9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D4EDE6D-79EE-8C67-AA8E-67AD9733F72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一、从价计征</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56EA66E-8B0A-868D-EE7E-6813ACA3CC88}"/>
              </a:ext>
            </a:extLst>
          </p:cNvPr>
          <p:cNvSpPr txBox="1"/>
          <p:nvPr/>
        </p:nvSpPr>
        <p:spPr>
          <a:xfrm>
            <a:off x="612000" y="972000"/>
            <a:ext cx="7920000" cy="287732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（一）销售额的确定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销售额为纳税人销售应税消费品向购买方收取的全部价款和价外费用。</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（二）含增值税销售额的换算</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应税消费品在缴纳消费税的同时，与一般货物一样，还应缴纳增值税。</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其换算公式为：</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应税消费品的销售额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含增值税的销售额</a:t>
            </a: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a:t>
            </a:r>
            <a:r>
              <a:rPr lang="en-US" altLang="zh-CN" sz="1600" b="1" dirty="0">
                <a:solidFill>
                  <a:schemeClr val="tx1">
                    <a:lumMod val="75000"/>
                    <a:lumOff val="25000"/>
                  </a:schemeClr>
                </a:solidFill>
                <a:latin typeface="微软雅黑" panose="020B0503020204020204" pitchFamily="34" charset="-122"/>
              </a:rPr>
              <a:t>1+</a:t>
            </a:r>
            <a:r>
              <a:rPr lang="zh-CN" altLang="en-US" sz="1600" b="1" dirty="0">
                <a:solidFill>
                  <a:schemeClr val="tx1">
                    <a:lumMod val="75000"/>
                    <a:lumOff val="25000"/>
                  </a:schemeClr>
                </a:solidFill>
                <a:latin typeface="微软雅黑" panose="020B0503020204020204" pitchFamily="34" charset="-122"/>
              </a:rPr>
              <a:t>增值税税率或征收率）</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课堂思考</a:t>
            </a:r>
            <a:r>
              <a:rPr lang="en-US" altLang="zh-CN" sz="1600" dirty="0">
                <a:solidFill>
                  <a:schemeClr val="tx1">
                    <a:lumMod val="75000"/>
                    <a:lumOff val="25000"/>
                  </a:schemeClr>
                </a:solidFill>
                <a:latin typeface="微软雅黑" panose="020B0503020204020204" pitchFamily="34" charset="-122"/>
              </a:rPr>
              <a:t>】</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消费税的销售额确定与增值税有何异同？</a:t>
            </a:r>
          </a:p>
        </p:txBody>
      </p:sp>
    </p:spTree>
    <p:extLst>
      <p:ext uri="{BB962C8B-B14F-4D97-AF65-F5344CB8AC3E}">
        <p14:creationId xmlns:p14="http://schemas.microsoft.com/office/powerpoint/2010/main" val="42860216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1873</TotalTime>
  <Words>3552</Words>
  <Application>Microsoft Office PowerPoint</Application>
  <PresentationFormat>全屏显示(16:9)</PresentationFormat>
  <Paragraphs>192</Paragraphs>
  <Slides>33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ITC Avant Garde Std Bk</vt:lpstr>
      <vt:lpstr>ITC Avant Garde Std XLt</vt:lpstr>
      <vt:lpstr>等线</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246</cp:revision>
  <dcterms:created xsi:type="dcterms:W3CDTF">2015-10-30T14:26:00Z</dcterms:created>
  <dcterms:modified xsi:type="dcterms:W3CDTF">2025-03-14T02:02:39Z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