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4"/>
  </p:notesMasterIdLst>
  <p:sldIdLst>
    <p:sldId id="304" r:id="rId2"/>
    <p:sldId id="328" r:id="rId3"/>
    <p:sldId id="259" r:id="rId4"/>
    <p:sldId id="352" r:id="rId5"/>
    <p:sldId id="310" r:id="rId6"/>
    <p:sldId id="375" r:id="rId7"/>
    <p:sldId id="386" r:id="rId8"/>
    <p:sldId id="402" r:id="rId9"/>
    <p:sldId id="387" r:id="rId10"/>
    <p:sldId id="403" r:id="rId11"/>
    <p:sldId id="390" r:id="rId12"/>
    <p:sldId id="404" r:id="rId13"/>
    <p:sldId id="329" r:id="rId14"/>
    <p:sldId id="376" r:id="rId15"/>
    <p:sldId id="396" r:id="rId16"/>
    <p:sldId id="405" r:id="rId17"/>
    <p:sldId id="330" r:id="rId18"/>
    <p:sldId id="357" r:id="rId19"/>
    <p:sldId id="397" r:id="rId20"/>
    <p:sldId id="398" r:id="rId21"/>
    <p:sldId id="399" r:id="rId22"/>
    <p:sldId id="406" r:id="rId23"/>
    <p:sldId id="407" r:id="rId24"/>
    <p:sldId id="408" r:id="rId25"/>
    <p:sldId id="409" r:id="rId26"/>
    <p:sldId id="410" r:id="rId27"/>
    <p:sldId id="411" r:id="rId28"/>
    <p:sldId id="412" r:id="rId29"/>
    <p:sldId id="413" r:id="rId30"/>
    <p:sldId id="416" r:id="rId31"/>
    <p:sldId id="415" r:id="rId32"/>
    <p:sldId id="414" r:id="rId33"/>
    <p:sldId id="417" r:id="rId34"/>
    <p:sldId id="418" r:id="rId35"/>
    <p:sldId id="419" r:id="rId36"/>
    <p:sldId id="420" r:id="rId37"/>
    <p:sldId id="421" r:id="rId38"/>
    <p:sldId id="422" r:id="rId39"/>
    <p:sldId id="423" r:id="rId40"/>
    <p:sldId id="424" r:id="rId41"/>
    <p:sldId id="314" r:id="rId42"/>
    <p:sldId id="351" r:id="rId43"/>
  </p:sldIdLst>
  <p:sldSz cx="9144000" cy="5143500" type="screen16x9"/>
  <p:notesSz cx="6858000" cy="9144000"/>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88">
          <p15:clr>
            <a:srgbClr val="A4A3A4"/>
          </p15:clr>
        </p15:guide>
        <p15:guide id="2" orient="horz" pos="3906">
          <p15:clr>
            <a:srgbClr val="A4A3A4"/>
          </p15:clr>
        </p15:guide>
        <p15:guide id="3" orient="horz" pos="1416">
          <p15:clr>
            <a:srgbClr val="A4A3A4"/>
          </p15:clr>
        </p15:guide>
        <p15:guide id="4" orient="horz" pos="2940">
          <p15:clr>
            <a:srgbClr val="A4A3A4"/>
          </p15:clr>
        </p15:guide>
        <p15:guide id="5" pos="7333">
          <p15:clr>
            <a:srgbClr val="A4A3A4"/>
          </p15:clr>
        </p15:guide>
        <p15:guide id="6" pos="5500">
          <p15:clr>
            <a:srgbClr val="A4A3A4"/>
          </p15:clr>
        </p15:guide>
        <p15:guide id="7"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70C0"/>
    <a:srgbClr val="77448C"/>
    <a:srgbClr val="595959"/>
    <a:srgbClr val="FFBF53"/>
    <a:srgbClr val="FF99FF"/>
    <a:srgbClr val="F7F8FA"/>
    <a:srgbClr val="CDCDCD"/>
    <a:srgbClr val="E2E2E2"/>
    <a:srgbClr val="EAEAEA"/>
    <a:srgbClr val="F7F7F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876" autoAdjust="0"/>
    <p:restoredTop sz="96233" autoAdjust="0"/>
  </p:normalViewPr>
  <p:slideViewPr>
    <p:cSldViewPr snapToGrid="0" showGuides="1">
      <p:cViewPr varScale="1">
        <p:scale>
          <a:sx n="83" d="100"/>
          <a:sy n="83" d="100"/>
        </p:scale>
        <p:origin x="828" y="40"/>
      </p:cViewPr>
      <p:guideLst>
        <p:guide orient="horz" pos="1888"/>
        <p:guide orient="horz" pos="3906"/>
        <p:guide orient="horz" pos="1416"/>
        <p:guide orient="horz" pos="2940"/>
        <p:guide pos="7333"/>
        <p:guide pos="5500"/>
        <p:guide pos="2880"/>
      </p:guideLst>
    </p:cSldViewPr>
  </p:slideViewPr>
  <p:notesTextViewPr>
    <p:cViewPr>
      <p:scale>
        <a:sx n="75" d="100"/>
        <a:sy n="75" d="100"/>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7F28D13-26FC-4530-9D3A-9D0CA85A8CBA}" type="datetimeFigureOut">
              <a:rPr lang="zh-CN" altLang="en-US" smtClean="0"/>
              <a:t>2025/3/17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2C9B631-81E8-4019-838E-748D95B68351}" type="slidenum">
              <a:rPr lang="zh-CN" altLang="en-US" smtClean="0"/>
              <a:t>‹#›</a:t>
            </a:fld>
            <a:endParaRPr lang="zh-CN" altLang="en-US"/>
          </a:p>
        </p:txBody>
      </p:sp>
    </p:spTree>
    <p:extLst>
      <p:ext uri="{BB962C8B-B14F-4D97-AF65-F5344CB8AC3E}">
        <p14:creationId xmlns:p14="http://schemas.microsoft.com/office/powerpoint/2010/main" val="3812494742"/>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2C9B631-81E8-4019-838E-748D95B68351}" type="slidenum">
              <a:rPr lang="zh-CN" altLang="en-US" smtClean="0"/>
              <a:t>8</a:t>
            </a:fld>
            <a:endParaRPr lang="zh-CN" altLang="en-US"/>
          </a:p>
        </p:txBody>
      </p:sp>
    </p:spTree>
    <p:extLst>
      <p:ext uri="{BB962C8B-B14F-4D97-AF65-F5344CB8AC3E}">
        <p14:creationId xmlns:p14="http://schemas.microsoft.com/office/powerpoint/2010/main" val="37088923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2C9B631-81E8-4019-838E-748D95B68351}" type="slidenum">
              <a:rPr lang="zh-CN" altLang="en-US" smtClean="0"/>
              <a:t>42</a:t>
            </a:fld>
            <a:endParaRPr lang="zh-CN" altLang="en-US"/>
          </a:p>
        </p:txBody>
      </p:sp>
    </p:spTree>
    <p:extLst>
      <p:ext uri="{BB962C8B-B14F-4D97-AF65-F5344CB8AC3E}">
        <p14:creationId xmlns:p14="http://schemas.microsoft.com/office/powerpoint/2010/main" val="33290576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1"/>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pPr>
              <a:defRPr/>
            </a:pPr>
            <a:fld id="{406E9206-D2D6-4057-92D4-39C87A03E66D}" type="datetime1">
              <a:rPr lang="en-US" altLang="zh-CN" smtClean="0">
                <a:solidFill>
                  <a:prstClr val="black">
                    <a:tint val="75000"/>
                  </a:prstClr>
                </a:solidFill>
              </a:rPr>
              <a:t>3/17/2025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5"/>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fld id="{E257577C-F53D-4BB9-9408-EB84DEB3CD80}" type="datetime1">
              <a:rPr lang="en-US" altLang="zh-CN" smtClean="0">
                <a:solidFill>
                  <a:prstClr val="black">
                    <a:tint val="75000"/>
                  </a:prstClr>
                </a:solidFill>
              </a:rPr>
              <a:t>3/17/2025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77D58058-BD14-4845-947D-4A9B79A00D09}" type="datetime1">
              <a:rPr lang="en-US" altLang="zh-CN" smtClean="0">
                <a:solidFill>
                  <a:prstClr val="black">
                    <a:tint val="75000"/>
                  </a:prstClr>
                </a:solidFill>
              </a:rPr>
              <a:t>3/17/2025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80"/>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80"/>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18ECB469-C949-4E3F-B0CB-0C15DA7B7F92}" type="datetime1">
              <a:rPr lang="en-US" altLang="zh-CN" smtClean="0">
                <a:solidFill>
                  <a:prstClr val="black">
                    <a:tint val="75000"/>
                  </a:prstClr>
                </a:solidFill>
              </a:rPr>
              <a:t>3/17/2025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C052E9E1-D97D-4C90-BB96-FA1ED58B786F}" type="datetime1">
              <a:rPr lang="en-US" altLang="zh-CN" smtClean="0">
                <a:solidFill>
                  <a:prstClr val="black">
                    <a:tint val="75000"/>
                  </a:prstClr>
                </a:solidFill>
              </a:rPr>
              <a:t>3/17/2025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fld id="{814779EE-1E16-4CC5-A459-C716090F6017}" type="datetime1">
              <a:rPr lang="en-US" altLang="zh-CN" smtClean="0">
                <a:solidFill>
                  <a:prstClr val="black">
                    <a:tint val="75000"/>
                  </a:prstClr>
                </a:solidFill>
              </a:rPr>
              <a:t>3/17/2025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pPr>
              <a:defRPr/>
            </a:pPr>
            <a:fld id="{A3311C9F-D64E-4824-A709-CF61DE4E0BDD}" type="datetime1">
              <a:rPr lang="en-US" altLang="zh-CN" smtClean="0">
                <a:solidFill>
                  <a:prstClr val="black">
                    <a:tint val="75000"/>
                  </a:prstClr>
                </a:solidFill>
              </a:rPr>
              <a:t>3/17/2025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
        <p:nvSpPr>
          <p:cNvPr id="9" name="矩形 8"/>
          <p:cNvSpPr/>
          <p:nvPr userDrawn="1"/>
        </p:nvSpPr>
        <p:spPr>
          <a:xfrm>
            <a:off x="7386444" y="4777585"/>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p>
          <a:p>
            <a:pPr defTabSz="914400"/>
            <a:r>
              <a:rPr lang="zh-CN" altLang="en-US" sz="100" dirty="0">
                <a:solidFill>
                  <a:prstClr val="white"/>
                </a:solidFill>
                <a:latin typeface="Calibri"/>
                <a:ea typeface="宋体"/>
              </a:rPr>
              <a:t>字体下载：</a:t>
            </a:r>
            <a:r>
              <a:rPr lang="en-US" altLang="zh-CN" sz="100" dirty="0">
                <a:solidFill>
                  <a:prstClr val="white"/>
                </a:solidFill>
                <a:latin typeface="Calibri"/>
                <a:ea typeface="宋体"/>
              </a:rPr>
              <a:t>www.1ppt.com/ziti/</a:t>
            </a: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9"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9"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pPr>
              <a:defRPr/>
            </a:pPr>
            <a:fld id="{0A4318BD-B3C6-4D4B-B871-C29490A2E55A}" type="datetime1">
              <a:rPr lang="en-US" altLang="zh-CN" smtClean="0">
                <a:solidFill>
                  <a:prstClr val="black">
                    <a:tint val="75000"/>
                  </a:prstClr>
                </a:solidFill>
              </a:rPr>
              <a:t>3/17/2025</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pPr>
              <a:defRPr/>
            </a:pPr>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pPr>
              <a:defRPr/>
            </a:pPr>
            <a:fld id="{E14CAFC4-799C-4CDE-B92B-8C262F06CF3E}" type="datetime1">
              <a:rPr lang="en-US" altLang="zh-CN" smtClean="0">
                <a:solidFill>
                  <a:prstClr val="black">
                    <a:tint val="75000"/>
                  </a:prstClr>
                </a:solidFill>
              </a:rPr>
              <a:t>3/17/2025</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pPr>
              <a:defRPr/>
            </a:pPr>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圆角矩形 4"/>
          <p:cNvSpPr/>
          <p:nvPr userDrawn="1"/>
        </p:nvSpPr>
        <p:spPr>
          <a:xfrm>
            <a:off x="854725" y="773443"/>
            <a:ext cx="7434551"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sp>
        <p:nvSpPr>
          <p:cNvPr id="6" name="圆角矩形 5"/>
          <p:cNvSpPr/>
          <p:nvPr userDrawn="1"/>
        </p:nvSpPr>
        <p:spPr>
          <a:xfrm>
            <a:off x="4425042" y="4838923"/>
            <a:ext cx="293917" cy="1650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sp>
        <p:nvSpPr>
          <p:cNvPr id="7" name="日期占位符 6"/>
          <p:cNvSpPr>
            <a:spLocks noGrp="1"/>
          </p:cNvSpPr>
          <p:nvPr>
            <p:ph type="dt" sz="half" idx="10"/>
          </p:nvPr>
        </p:nvSpPr>
        <p:spPr/>
        <p:txBody>
          <a:bodyPr/>
          <a:lstStyle/>
          <a:p>
            <a:pPr>
              <a:defRPr/>
            </a:pPr>
            <a:fld id="{3E729073-8FFE-4F18-B513-07581FC6638E}" type="datetime1">
              <a:rPr lang="en-US" altLang="zh-CN" smtClean="0">
                <a:solidFill>
                  <a:prstClr val="black">
                    <a:tint val="75000"/>
                  </a:prstClr>
                </a:solidFill>
              </a:rPr>
              <a:t>3/17/2025</a:t>
            </a:fld>
            <a:endParaRPr lang="en-US">
              <a:solidFill>
                <a:prstClr val="black">
                  <a:tint val="75000"/>
                </a:prstClr>
              </a:solidFill>
            </a:endParaRPr>
          </a:p>
        </p:txBody>
      </p:sp>
      <p:sp>
        <p:nvSpPr>
          <p:cNvPr id="9" name="灯片编号占位符 8"/>
          <p:cNvSpPr>
            <a:spLocks noGrp="1"/>
          </p:cNvSpPr>
          <p:nvPr>
            <p:ph type="sldNum" sz="quarter" idx="12"/>
          </p:nvPr>
        </p:nvSpPr>
        <p:spPr>
          <a:xfrm>
            <a:off x="3505200" y="4797170"/>
            <a:ext cx="2133600" cy="273844"/>
          </a:xfrm>
        </p:spPr>
        <p:txBody>
          <a:bodyPr/>
          <a:lstStyle>
            <a:lvl1pPr algn="ctr">
              <a:defRPr>
                <a:latin typeface="ITC Avant Garde Std Bk" panose="020B0502020202020204" pitchFamily="34" charset="0"/>
              </a:defRPr>
            </a:lvl1p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90"/>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2" y="1076328"/>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fld id="{43C7FCF6-76BD-4495-B08F-4C059D2BA31F}" type="datetime1">
              <a:rPr lang="en-US" altLang="zh-CN" smtClean="0">
                <a:solidFill>
                  <a:prstClr val="black">
                    <a:tint val="75000"/>
                  </a:prstClr>
                </a:solidFill>
              </a:rPr>
              <a:t>3/17/2025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68580" tIns="34290" rIns="68580" bIns="34290" rtlCol="0" anchor="ctr">
            <a:normAutofit/>
          </a:bodyPr>
          <a:lstStyle/>
          <a:p>
            <a:r>
              <a:rPr lang="en-US" dirty="0"/>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68580" tIns="34290" rIns="68580" bIns="3429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4"/>
            <a:ext cx="2133600" cy="273844"/>
          </a:xfrm>
          <a:prstGeom prst="rect">
            <a:avLst/>
          </a:prstGeom>
        </p:spPr>
        <p:txBody>
          <a:bodyPr vert="horz" lIns="68580" tIns="34290" rIns="68580" bIns="34290" rtlCol="0" anchor="ctr"/>
          <a:lstStyle>
            <a:lvl1pPr algn="l">
              <a:defRPr sz="1200">
                <a:solidFill>
                  <a:schemeClr val="tx1">
                    <a:tint val="75000"/>
                  </a:schemeClr>
                </a:solidFill>
              </a:defRPr>
            </a:lvl1pPr>
          </a:lstStyle>
          <a:p>
            <a:pPr>
              <a:defRPr/>
            </a:pPr>
            <a:fld id="{9196EC2F-0988-4314-AD4B-24FF16D7B45E}" type="datetime1">
              <a:rPr lang="en-US" altLang="zh-CN" smtClean="0">
                <a:solidFill>
                  <a:prstClr val="black">
                    <a:tint val="75000"/>
                  </a:prstClr>
                </a:solidFill>
              </a:rPr>
              <a:t>3/17/2025</a:t>
            </a:fld>
            <a:endParaRPr lang="en-US">
              <a:solidFill>
                <a:prstClr val="black">
                  <a:tint val="75000"/>
                </a:prstClr>
              </a:solidFill>
            </a:endParaRPr>
          </a:p>
        </p:txBody>
      </p:sp>
      <p:sp>
        <p:nvSpPr>
          <p:cNvPr id="5" name="Footer Placeholder 4"/>
          <p:cNvSpPr>
            <a:spLocks noGrp="1"/>
          </p:cNvSpPr>
          <p:nvPr>
            <p:ph type="ftr" sz="quarter" idx="3"/>
          </p:nvPr>
        </p:nvSpPr>
        <p:spPr>
          <a:xfrm>
            <a:off x="3124200" y="4767264"/>
            <a:ext cx="2895600" cy="273844"/>
          </a:xfrm>
          <a:prstGeom prst="rect">
            <a:avLst/>
          </a:prstGeom>
        </p:spPr>
        <p:txBody>
          <a:bodyPr vert="horz" lIns="68580" tIns="34290" rIns="68580" bIns="34290" rtlCol="0" anchor="ctr"/>
          <a:lstStyle>
            <a:lvl1pPr algn="ctr">
              <a:defRPr sz="1200">
                <a:solidFill>
                  <a:schemeClr val="tx1">
                    <a:tint val="75000"/>
                  </a:schemeClr>
                </a:solidFill>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6553200" y="4767264"/>
            <a:ext cx="2133600" cy="273844"/>
          </a:xfrm>
          <a:prstGeom prst="rect">
            <a:avLst/>
          </a:prstGeom>
        </p:spPr>
        <p:txBody>
          <a:bodyPr vert="horz" lIns="68580" tIns="34290" rIns="68580" bIns="34290" rtlCol="0" anchor="ctr"/>
          <a:lstStyle>
            <a:lvl1pPr algn="r">
              <a:defRPr sz="1200">
                <a:solidFill>
                  <a:schemeClr val="tx1">
                    <a:tint val="75000"/>
                  </a:schemeClr>
                </a:solidFill>
              </a:defRPr>
            </a:lvl1p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hdr="0" ftr="0" dt="0"/>
  <p:txStyles>
    <p:titleStyle>
      <a:lvl1pPr algn="ctr" defTabSz="913765"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3765"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3765"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3765"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3.xml"/><Relationship Id="rId1" Type="http://schemas.openxmlformats.org/officeDocument/2006/relationships/tags" Target="../tags/tag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4f03ff260e3533ffa5275e1c9321eb72"/>
          <p:cNvPicPr>
            <a:picLocks noChangeAspect="1"/>
          </p:cNvPicPr>
          <p:nvPr/>
        </p:nvPicPr>
        <p:blipFill>
          <a:blip r:embed="rId3"/>
          <a:stretch>
            <a:fillRect/>
          </a:stretch>
        </p:blipFill>
        <p:spPr>
          <a:xfrm>
            <a:off x="-1403350" y="899795"/>
            <a:ext cx="10535285" cy="6440170"/>
          </a:xfrm>
          <a:prstGeom prst="rect">
            <a:avLst/>
          </a:prstGeom>
        </p:spPr>
      </p:pic>
      <p:sp>
        <p:nvSpPr>
          <p:cNvPr id="13" name="TextBox 42"/>
          <p:cNvSpPr txBox="1">
            <a:spLocks/>
          </p:cNvSpPr>
          <p:nvPr/>
        </p:nvSpPr>
        <p:spPr>
          <a:xfrm>
            <a:off x="611340" y="2571750"/>
            <a:ext cx="7920012" cy="677686"/>
          </a:xfrm>
          <a:prstGeom prst="rect">
            <a:avLst/>
          </a:prstGeom>
          <a:noFill/>
        </p:spPr>
        <p:txBody>
          <a:bodyPr wrap="square" lIns="68580" tIns="34290" rIns="68580" bIns="34290" rtlCol="0">
            <a:spAutoFit/>
          </a:bodyPr>
          <a:lstStyle/>
          <a:p>
            <a:pPr algn="ctr">
              <a:lnSpc>
                <a:spcPct val="120000"/>
              </a:lnSpc>
              <a:spcAft>
                <a:spcPts val="600"/>
              </a:spcAft>
              <a:defRPr/>
            </a:pPr>
            <a:r>
              <a:rPr lang="zh-CN" altLang="en-US" sz="3600" b="1" dirty="0">
                <a:solidFill>
                  <a:srgbClr val="0070C0"/>
                </a:solidFill>
                <a:latin typeface="+mn-ea"/>
              </a:rPr>
              <a:t>第九章 税收征收管理法</a:t>
            </a:r>
          </a:p>
        </p:txBody>
      </p:sp>
      <p:grpSp>
        <p:nvGrpSpPr>
          <p:cNvPr id="4" name="组合 3"/>
          <p:cNvGrpSpPr/>
          <p:nvPr/>
        </p:nvGrpSpPr>
        <p:grpSpPr>
          <a:xfrm>
            <a:off x="3672821" y="3847688"/>
            <a:ext cx="1797050" cy="327660"/>
            <a:chOff x="4885444" y="3541641"/>
            <a:chExt cx="1797050" cy="327660"/>
          </a:xfrm>
        </p:grpSpPr>
        <p:sp>
          <p:nvSpPr>
            <p:cNvPr id="46" name="圆角矩形 45"/>
            <p:cNvSpPr/>
            <p:nvPr/>
          </p:nvSpPr>
          <p:spPr>
            <a:xfrm>
              <a:off x="4885444" y="3541641"/>
              <a:ext cx="1797050" cy="327660"/>
            </a:xfrm>
            <a:prstGeom prst="roundRect">
              <a:avLst>
                <a:gd name="adj" fmla="val 50000"/>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000">
                <a:solidFill>
                  <a:schemeClr val="bg2">
                    <a:lumMod val="25000"/>
                  </a:schemeClr>
                </a:solidFill>
                <a:latin typeface="+mn-ea"/>
              </a:endParaRPr>
            </a:p>
          </p:txBody>
        </p:sp>
        <p:sp>
          <p:nvSpPr>
            <p:cNvPr id="14" name="TextBox 13"/>
            <p:cNvSpPr txBox="1"/>
            <p:nvPr/>
          </p:nvSpPr>
          <p:spPr>
            <a:xfrm>
              <a:off x="5249030" y="3561524"/>
              <a:ext cx="1210588" cy="307777"/>
            </a:xfrm>
            <a:prstGeom prst="rect">
              <a:avLst/>
            </a:prstGeom>
            <a:noFill/>
          </p:spPr>
          <p:txBody>
            <a:bodyPr wrap="none" rtlCol="0">
              <a:spAutoFit/>
            </a:bodyPr>
            <a:lstStyle/>
            <a:p>
              <a:pPr algn="l"/>
              <a:r>
                <a:rPr lang="en-US" altLang="zh-CN" kern="1800" spc="600" dirty="0"/>
                <a:t>《</a:t>
              </a:r>
              <a:r>
                <a:rPr lang="zh-CN" altLang="en-US" kern="1800" spc="600" dirty="0"/>
                <a:t>税法</a:t>
              </a:r>
              <a:r>
                <a:rPr lang="en-US" altLang="zh-CN" kern="1800" spc="600" dirty="0"/>
                <a:t>》</a:t>
              </a:r>
              <a:endParaRPr lang="zh-CN" altLang="en-US" kern="1800" spc="600" dirty="0"/>
            </a:p>
          </p:txBody>
        </p:sp>
      </p:grpSp>
      <p:pic>
        <p:nvPicPr>
          <p:cNvPr id="2" name="图片 1" descr="b5bb8d2c683673adcd d829a725d80cc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334385" y="572135"/>
            <a:ext cx="2475865" cy="1743075"/>
          </a:xfrm>
          <a:prstGeom prst="rect">
            <a:avLst/>
          </a:prstGeom>
        </p:spPr>
      </p:pic>
    </p:spTree>
    <p:custDataLst>
      <p:tags r:id="rId1"/>
    </p:custDataLst>
  </p:cSld>
  <p:clrMapOvr>
    <a:masterClrMapping/>
  </p:clrMapOvr>
  <p:transition spd="slow" advClick="0" advTm="8022">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3"/>
                                        </p:tgtEl>
                                        <p:attrNameLst>
                                          <p:attrName>ppt_y</p:attrName>
                                        </p:attrNameLst>
                                      </p:cBhvr>
                                      <p:tavLst>
                                        <p:tav tm="0">
                                          <p:val>
                                            <p:strVal val="#ppt_y"/>
                                          </p:val>
                                        </p:tav>
                                        <p:tav tm="100000">
                                          <p:val>
                                            <p:strVal val="#ppt_y"/>
                                          </p:val>
                                        </p:tav>
                                      </p:tavLst>
                                    </p:anim>
                                    <p:anim calcmode="lin" valueType="num">
                                      <p:cBhvr>
                                        <p:cTn id="9"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1740AE-DB44-0A8F-5405-1009F9CDF9F5}"/>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CE553C59-3C9C-21C3-9964-1DE944DA8B90}"/>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二、账簿、凭证管理</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0D2EB134-1D6E-CA74-C8A3-016184B38FD5}"/>
              </a:ext>
            </a:extLst>
          </p:cNvPr>
          <p:cNvSpPr txBox="1">
            <a:spLocks/>
          </p:cNvSpPr>
          <p:nvPr/>
        </p:nvSpPr>
        <p:spPr>
          <a:xfrm>
            <a:off x="612001" y="972002"/>
            <a:ext cx="7920012" cy="2941959"/>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（二）发票管理</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发票的基本联次包括存根联、发票联、记账联。存根联由收款方或开票方留存备查；发票联由付款方或受票方作为付款原始凭证；记账联由收款方或开票方作为记账原始凭证。发票的基本内容包括：发票的名称、发票代码和号码、联次及用途、客户名称、开户银行及账号、商品名称或经营项目、计量单位、数量、单价、大小写金额、开票人、开票日期、开票单位（个人）名称（章）等。</a:t>
            </a: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256446384"/>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737AD8-E077-9E3E-67B7-473FBD237870}"/>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5529F0AB-CF0B-23C1-08BA-42C49BC9E945}"/>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三、纳税申报管理</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939C5E09-7BBB-6546-847A-CB1B708D6E8B}"/>
              </a:ext>
            </a:extLst>
          </p:cNvPr>
          <p:cNvSpPr txBox="1">
            <a:spLocks/>
          </p:cNvSpPr>
          <p:nvPr/>
        </p:nvSpPr>
        <p:spPr>
          <a:xfrm>
            <a:off x="612001" y="972002"/>
            <a:ext cx="7920012" cy="4431598"/>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纳税申报是纳税人按照税法规定的期限和内容，向税务机关提交有关纳税事项书面报告的法律行为，既是纳税人履行纳税义务、税务机关界定纳税人法律责任的主要依据，也是税务机关税收管理信息的主要来源和税务管理的重要制度。</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（一）纳税申报的对象</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根据</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税收征收管理法</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第二十五条的规定，纳税申报的对象为纳税人和扣缴义务人。纳税人在纳税期内没有应纳税款的，也应当按照规定办理纳税申报。纳税人享受减税、免税待遇的，在减税、免税期间应当按照规定办理纳税申报。</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（二）纳税申报的内容</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纳税申报的内容，主要在各税种的纳税申报表和代扣代缴、代收代缴税款报告表中体现。</a:t>
            </a: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2928008596"/>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D710D5-DAD5-4736-7C0B-0FA4FD1AB512}"/>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9DABE595-75CF-E1C7-0A03-B5EAA5DF4076}"/>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三、纳税申报管理</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2207539E-DFED-B96D-7A94-A1F2E0336FA8}"/>
              </a:ext>
            </a:extLst>
          </p:cNvPr>
          <p:cNvSpPr txBox="1">
            <a:spLocks/>
          </p:cNvSpPr>
          <p:nvPr/>
        </p:nvSpPr>
        <p:spPr>
          <a:xfrm>
            <a:off x="612001" y="972002"/>
            <a:ext cx="7920012" cy="2569550"/>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（五）纳税申报的方式</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．直接申报，是指纳税人自行到税务机关办理纳税申报。这是一种传统申报方式。</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邮寄申报，是指经税务机关批准的纳税人使用统一规定的纳税申报特快专递专用信封，通过邮政部门办理交寄手续，并向邮政部门索取收据作为申报凭据的方式。纳税人采取邮寄方式办理纳税申报的，应当使用统一的纳税申报专用信封，并以邮政部门收据作为申报凭据。邮寄申报以寄出的邮戳日期为实际申报日期。</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．数据电文，是指经税务机关确定的电话语音、电子数据交换和网络传输等电子方式。例如，目前纳税人的网上申报，就是数据电文申报方式的一种形式。</a:t>
            </a:r>
          </a:p>
        </p:txBody>
      </p:sp>
    </p:spTree>
    <p:extLst>
      <p:ext uri="{BB962C8B-B14F-4D97-AF65-F5344CB8AC3E}">
        <p14:creationId xmlns:p14="http://schemas.microsoft.com/office/powerpoint/2010/main" val="2680461091"/>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145002" y="1249593"/>
            <a:ext cx="1788430" cy="1788430"/>
            <a:chOff x="4240335" y="3008435"/>
            <a:chExt cx="3711332" cy="3711332"/>
          </a:xfrm>
        </p:grpSpPr>
        <p:sp>
          <p:nvSpPr>
            <p:cNvPr id="3" name="椭圆 2"/>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4" name="组合 3"/>
            <p:cNvGrpSpPr/>
            <p:nvPr/>
          </p:nvGrpSpPr>
          <p:grpSpPr>
            <a:xfrm>
              <a:off x="4710169" y="3478269"/>
              <a:ext cx="2771663" cy="2771663"/>
              <a:chOff x="2193191" y="1899415"/>
              <a:chExt cx="2421376" cy="2421376"/>
            </a:xfrm>
            <a:effectLst/>
          </p:grpSpPr>
          <p:sp>
            <p:nvSpPr>
              <p:cNvPr id="5" name="椭圆 4"/>
              <p:cNvSpPr/>
              <p:nvPr/>
            </p:nvSpPr>
            <p:spPr>
              <a:xfrm>
                <a:off x="2193191" y="1899415"/>
                <a:ext cx="2421376" cy="2421376"/>
              </a:xfrm>
              <a:prstGeom prst="ellipse">
                <a:avLst/>
              </a:pr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6" name="椭圆 5"/>
              <p:cNvSpPr/>
              <p:nvPr/>
            </p:nvSpPr>
            <p:spPr>
              <a:xfrm>
                <a:off x="2345502" y="2051726"/>
                <a:ext cx="2116756" cy="2116756"/>
              </a:xfrm>
              <a:prstGeom prst="ellipse">
                <a:avLst/>
              </a:prstGeom>
              <a:solidFill>
                <a:schemeClr val="bg1">
                  <a:lumMod val="95000"/>
                </a:schemeClr>
              </a:solidFill>
              <a:ln w="50800">
                <a:noFill/>
              </a:ln>
              <a:effectLst>
                <a:outerShdw blurRad="152400" dist="63500" dir="2700000" algn="tl" rotWithShape="0">
                  <a:schemeClr val="accent3">
                    <a:lumMod val="50000"/>
                    <a:alpha val="64000"/>
                  </a:schemeClr>
                </a:outerShdw>
              </a:effectLst>
              <a:scene3d>
                <a:camera prst="orthographicFront"/>
                <a:lightRig rig="threePt" dir="t"/>
              </a:scene3d>
              <a:sp3d prstMaterial="softEdge">
                <a:bevelT w="8255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grpSp>
      <p:sp>
        <p:nvSpPr>
          <p:cNvPr id="24" name="任意多边形 23"/>
          <p:cNvSpPr/>
          <p:nvPr/>
        </p:nvSpPr>
        <p:spPr>
          <a:xfrm>
            <a:off x="-89125" y="-427943"/>
            <a:ext cx="2128342" cy="6001429"/>
          </a:xfrm>
          <a:custGeom>
            <a:avLst/>
            <a:gdLst>
              <a:gd name="connsiteX0" fmla="*/ 0 w 2837789"/>
              <a:gd name="connsiteY0" fmla="*/ 0 h 8001905"/>
              <a:gd name="connsiteX1" fmla="*/ 2837788 w 2837789"/>
              <a:gd name="connsiteY1" fmla="*/ 0 h 8001905"/>
              <a:gd name="connsiteX2" fmla="*/ 2837788 w 2837789"/>
              <a:gd name="connsiteY2" fmla="*/ 1968500 h 8001905"/>
              <a:gd name="connsiteX3" fmla="*/ 2837789 w 2837789"/>
              <a:gd name="connsiteY3" fmla="*/ 1968500 h 8001905"/>
              <a:gd name="connsiteX4" fmla="*/ 2837789 w 2837789"/>
              <a:gd name="connsiteY4" fmla="*/ 2363879 h 8001905"/>
              <a:gd name="connsiteX5" fmla="*/ 2618085 w 2837789"/>
              <a:gd name="connsiteY5" fmla="*/ 2386026 h 8001905"/>
              <a:gd name="connsiteX6" fmla="*/ 1747634 w 2837789"/>
              <a:gd name="connsiteY6" fmla="*/ 3454034 h 8001905"/>
              <a:gd name="connsiteX7" fmla="*/ 2618085 w 2837789"/>
              <a:gd name="connsiteY7" fmla="*/ 4522042 h 8001905"/>
              <a:gd name="connsiteX8" fmla="*/ 2837789 w 2837789"/>
              <a:gd name="connsiteY8" fmla="*/ 4544190 h 8001905"/>
              <a:gd name="connsiteX9" fmla="*/ 2837789 w 2837789"/>
              <a:gd name="connsiteY9" fmla="*/ 6858000 h 8001905"/>
              <a:gd name="connsiteX10" fmla="*/ 2837788 w 2837789"/>
              <a:gd name="connsiteY10" fmla="*/ 6858000 h 8001905"/>
              <a:gd name="connsiteX11" fmla="*/ 2837788 w 2837789"/>
              <a:gd name="connsiteY11" fmla="*/ 8001905 h 8001905"/>
              <a:gd name="connsiteX12" fmla="*/ 0 w 2837789"/>
              <a:gd name="connsiteY12" fmla="*/ 8001905 h 8001905"/>
              <a:gd name="connsiteX13" fmla="*/ 0 w 2837789"/>
              <a:gd name="connsiteY13" fmla="*/ 6858000 h 8001905"/>
              <a:gd name="connsiteX14" fmla="*/ 0 w 2837789"/>
              <a:gd name="connsiteY14" fmla="*/ 6376305 h 8001905"/>
              <a:gd name="connsiteX15" fmla="*/ 0 w 2837789"/>
              <a:gd name="connsiteY15" fmla="*/ 2133600 h 8001905"/>
              <a:gd name="connsiteX16" fmla="*/ 0 w 2837789"/>
              <a:gd name="connsiteY16" fmla="*/ 1968500 h 8001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37789" h="8001905">
                <a:moveTo>
                  <a:pt x="0" y="0"/>
                </a:moveTo>
                <a:lnTo>
                  <a:pt x="2837788" y="0"/>
                </a:lnTo>
                <a:lnTo>
                  <a:pt x="2837788" y="1968500"/>
                </a:lnTo>
                <a:lnTo>
                  <a:pt x="2837789" y="1968500"/>
                </a:lnTo>
                <a:lnTo>
                  <a:pt x="2837789" y="2363879"/>
                </a:lnTo>
                <a:lnTo>
                  <a:pt x="2618085" y="2386026"/>
                </a:lnTo>
                <a:cubicBezTo>
                  <a:pt x="2121320" y="2487680"/>
                  <a:pt x="1747634" y="2927218"/>
                  <a:pt x="1747634" y="3454034"/>
                </a:cubicBezTo>
                <a:cubicBezTo>
                  <a:pt x="1747634" y="3980852"/>
                  <a:pt x="2121320" y="4420389"/>
                  <a:pt x="2618085" y="4522042"/>
                </a:cubicBezTo>
                <a:lnTo>
                  <a:pt x="2837789" y="4544190"/>
                </a:lnTo>
                <a:lnTo>
                  <a:pt x="2837789" y="6858000"/>
                </a:lnTo>
                <a:lnTo>
                  <a:pt x="2837788" y="6858000"/>
                </a:lnTo>
                <a:lnTo>
                  <a:pt x="2837788" y="8001905"/>
                </a:lnTo>
                <a:lnTo>
                  <a:pt x="0" y="8001905"/>
                </a:lnTo>
                <a:lnTo>
                  <a:pt x="0" y="6858000"/>
                </a:lnTo>
                <a:lnTo>
                  <a:pt x="0" y="6376305"/>
                </a:lnTo>
                <a:lnTo>
                  <a:pt x="0" y="2133600"/>
                </a:lnTo>
                <a:lnTo>
                  <a:pt x="0" y="1968500"/>
                </a:lnTo>
                <a:close/>
              </a:path>
            </a:pathLst>
          </a:cu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4" name="圆角矩形 13"/>
          <p:cNvSpPr/>
          <p:nvPr/>
        </p:nvSpPr>
        <p:spPr>
          <a:xfrm>
            <a:off x="3001095" y="3284307"/>
            <a:ext cx="5128673"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16" name="文本框 15"/>
          <p:cNvSpPr txBox="1"/>
          <p:nvPr/>
        </p:nvSpPr>
        <p:spPr>
          <a:xfrm>
            <a:off x="2891915" y="1569133"/>
            <a:ext cx="3603777" cy="1177245"/>
          </a:xfrm>
          <a:prstGeom prst="rect">
            <a:avLst/>
          </a:prstGeom>
          <a:noFill/>
        </p:spPr>
        <p:txBody>
          <a:bodyPr wrap="square" lIns="68580" tIns="34290" rIns="68580" bIns="34290" rtlCol="0">
            <a:spAutoFit/>
          </a:bodyPr>
          <a:lstStyle/>
          <a:p>
            <a:r>
              <a:rPr lang="en-US" altLang="zh-CN" sz="7200" dirty="0">
                <a:solidFill>
                  <a:srgbClr val="0070C0"/>
                </a:solidFill>
                <a:latin typeface="Impact" panose="020B0806030902050204" pitchFamily="34" charset="0"/>
              </a:rPr>
              <a:t>PART 02</a:t>
            </a:r>
            <a:endParaRPr lang="zh-CN" altLang="en-US" sz="7200" dirty="0">
              <a:solidFill>
                <a:srgbClr val="0070C0"/>
              </a:solidFill>
              <a:latin typeface="Impact" panose="020B0806030902050204" pitchFamily="34" charset="0"/>
            </a:endParaRPr>
          </a:p>
        </p:txBody>
      </p:sp>
      <p:sp>
        <p:nvSpPr>
          <p:cNvPr id="18" name="文本框 17"/>
          <p:cNvSpPr txBox="1"/>
          <p:nvPr/>
        </p:nvSpPr>
        <p:spPr>
          <a:xfrm>
            <a:off x="2899391" y="2833300"/>
            <a:ext cx="2486156" cy="400110"/>
          </a:xfrm>
          <a:prstGeom prst="rect">
            <a:avLst/>
          </a:prstGeom>
          <a:noFill/>
        </p:spPr>
        <p:txBody>
          <a:bodyPr wrap="square" rtlCol="0">
            <a:spAutoFit/>
          </a:bodyPr>
          <a:lstStyle/>
          <a:p>
            <a:r>
              <a:rPr lang="zh-CN" altLang="en-US" sz="2000" b="1" dirty="0">
                <a:solidFill>
                  <a:schemeClr val="tx1">
                    <a:lumMod val="75000"/>
                    <a:lumOff val="25000"/>
                  </a:schemeClr>
                </a:solidFill>
                <a:latin typeface="ITC Avant Garde Std Bk" panose="020B0502020202020204" pitchFamily="34" charset="0"/>
              </a:rPr>
              <a:t>税款征收</a:t>
            </a:r>
            <a:endParaRPr lang="en-US" altLang="zh-CN" sz="2000" b="1" dirty="0">
              <a:solidFill>
                <a:schemeClr val="tx1">
                  <a:lumMod val="75000"/>
                  <a:lumOff val="25000"/>
                </a:schemeClr>
              </a:solidFill>
              <a:latin typeface="ITC Avant Garde Std Bk" panose="020B0502020202020204" pitchFamily="34" charset="0"/>
            </a:endParaRPr>
          </a:p>
        </p:txBody>
      </p:sp>
      <p:grpSp>
        <p:nvGrpSpPr>
          <p:cNvPr id="29" name="组合 28"/>
          <p:cNvGrpSpPr/>
          <p:nvPr/>
        </p:nvGrpSpPr>
        <p:grpSpPr>
          <a:xfrm>
            <a:off x="1797126" y="1931946"/>
            <a:ext cx="484180" cy="401950"/>
            <a:chOff x="3132963" y="3140191"/>
            <a:chExt cx="645573" cy="535933"/>
          </a:xfrm>
          <a:solidFill>
            <a:srgbClr val="0070C0"/>
          </a:solidFill>
        </p:grpSpPr>
        <p:sp>
          <p:nvSpPr>
            <p:cNvPr id="30" name="Freeform 226"/>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1" name="Freeform 227"/>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2" name="Freeform 228"/>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3" name="Freeform 229"/>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4" name="Freeform 230"/>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5"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grpSp>
    </p:spTree>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800"/>
                            </p:stCondLst>
                            <p:childTnLst>
                              <p:par>
                                <p:cTn id="11" presetID="22" presetClass="entr" presetSubtype="8"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left)">
                                      <p:cBhvr>
                                        <p:cTn id="13" dur="500"/>
                                        <p:tgtEl>
                                          <p:spTgt spid="18"/>
                                        </p:tgtEl>
                                      </p:cBhvr>
                                    </p:animEffect>
                                  </p:childTnLst>
                                </p:cTn>
                              </p:par>
                            </p:childTnLst>
                          </p:cTn>
                        </p:par>
                        <p:par>
                          <p:cTn id="14" fill="hold">
                            <p:stCondLst>
                              <p:cond delay="1300"/>
                            </p:stCondLst>
                            <p:childTnLst>
                              <p:par>
                                <p:cTn id="15" presetID="22" presetClass="entr" presetSubtype="8"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582CCD-C2FF-7C5C-7782-5B253E7B86AB}"/>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6D06BB93-0D28-908B-4100-1833DBA3ADC7}"/>
              </a:ext>
            </a:extLst>
          </p:cNvPr>
          <p:cNvSpPr txBox="1"/>
          <p:nvPr/>
        </p:nvSpPr>
        <p:spPr>
          <a:xfrm>
            <a:off x="2810435" y="329219"/>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一、税款征收的原则</a:t>
            </a:r>
            <a:endParaRPr lang="zh-CN" altLang="en-US"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8EC2AE20-67C7-84EC-3224-CC8C5CADAAA6}"/>
              </a:ext>
            </a:extLst>
          </p:cNvPr>
          <p:cNvSpPr txBox="1">
            <a:spLocks/>
          </p:cNvSpPr>
          <p:nvPr/>
        </p:nvSpPr>
        <p:spPr>
          <a:xfrm>
            <a:off x="612001" y="972002"/>
            <a:ext cx="7920012" cy="4508542"/>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税款征收是税收征收管理工作中的中心环节，是全部税收征管工作的目的和归宿，在整个税收工作中占据着极其重要的地位。</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kern="0" dirty="0">
                <a:solidFill>
                  <a:srgbClr val="333333"/>
                </a:solidFill>
                <a:latin typeface="+mn-ea"/>
                <a:cs typeface="宋体" panose="02010600030101010101" pitchFamily="2" charset="-122"/>
              </a:rPr>
              <a:t>（一）税务机关是征税的唯一行政主体</a:t>
            </a:r>
            <a:endParaRPr lang="en-US" altLang="zh-CN" sz="1600" kern="0" dirty="0">
              <a:solidFill>
                <a:srgbClr val="333333"/>
              </a:solidFill>
              <a:latin typeface="+mn-ea"/>
              <a:cs typeface="宋体" panose="02010600030101010101" pitchFamily="2" charset="-122"/>
            </a:endParaRPr>
          </a:p>
          <a:p>
            <a:pPr algn="just">
              <a:lnSpc>
                <a:spcPct val="120000"/>
              </a:lnSpc>
              <a:spcAft>
                <a:spcPts val="600"/>
              </a:spcAft>
            </a:pPr>
            <a:r>
              <a:rPr lang="zh-CN" altLang="en-US" sz="1600" kern="0" dirty="0">
                <a:solidFill>
                  <a:srgbClr val="333333"/>
                </a:solidFill>
                <a:latin typeface="+mn-ea"/>
                <a:cs typeface="宋体" panose="02010600030101010101" pitchFamily="2" charset="-122"/>
              </a:rPr>
              <a:t>（二）税务机关只能依照法律、行政法规的规定征收税款</a:t>
            </a:r>
            <a:endParaRPr lang="en-US" altLang="zh-CN" sz="1600" kern="0" dirty="0">
              <a:solidFill>
                <a:srgbClr val="333333"/>
              </a:solidFill>
              <a:latin typeface="+mn-ea"/>
              <a:cs typeface="宋体" panose="02010600030101010101" pitchFamily="2" charset="-122"/>
            </a:endParaRPr>
          </a:p>
          <a:p>
            <a:pPr algn="just">
              <a:lnSpc>
                <a:spcPct val="120000"/>
              </a:lnSpc>
              <a:spcAft>
                <a:spcPts val="600"/>
              </a:spcAft>
            </a:pPr>
            <a:r>
              <a:rPr lang="zh-CN" altLang="en-US" sz="1600" kern="100" dirty="0">
                <a:latin typeface="+mn-ea"/>
                <a:cs typeface="Times New Roman" panose="02020603050405020304" pitchFamily="18" charset="0"/>
              </a:rPr>
              <a:t>（三）税务机关不得违反法律、行政法规的规定开征、停征、多征、少征、提前征收或者延缓征收税款或者摊派税款。</a:t>
            </a:r>
            <a:endParaRPr lang="en-US" altLang="zh-CN" sz="1600" kern="100" dirty="0">
              <a:latin typeface="+mn-ea"/>
              <a:cs typeface="Times New Roman" panose="02020603050405020304" pitchFamily="18" charset="0"/>
            </a:endParaRPr>
          </a:p>
          <a:p>
            <a:pPr algn="just">
              <a:lnSpc>
                <a:spcPct val="120000"/>
              </a:lnSpc>
              <a:spcAft>
                <a:spcPts val="600"/>
              </a:spcAft>
            </a:pPr>
            <a:r>
              <a:rPr lang="zh-CN" altLang="en-US" sz="1600" kern="100" dirty="0">
                <a:latin typeface="+mn-ea"/>
                <a:cs typeface="Times New Roman" panose="02020603050405020304" pitchFamily="18" charset="0"/>
              </a:rPr>
              <a:t>（四）税务机关征收税款必须遵守法定权限和法定程序。</a:t>
            </a:r>
            <a:endParaRPr lang="en-US" altLang="zh-CN" sz="1600" kern="100" dirty="0">
              <a:latin typeface="+mn-ea"/>
              <a:cs typeface="Times New Roman" panose="02020603050405020304" pitchFamily="18" charset="0"/>
            </a:endParaRPr>
          </a:p>
          <a:p>
            <a:pPr algn="just">
              <a:lnSpc>
                <a:spcPct val="120000"/>
              </a:lnSpc>
              <a:spcAft>
                <a:spcPts val="600"/>
              </a:spcAft>
            </a:pPr>
            <a:r>
              <a:rPr lang="zh-CN" altLang="en-US" sz="1600" kern="100" dirty="0">
                <a:latin typeface="+mn-ea"/>
                <a:cs typeface="Times New Roman" panose="02020603050405020304" pitchFamily="18" charset="0"/>
              </a:rPr>
              <a:t>（五）税务机关征收税款或扣押、査封商品、货物或其他财产时，必须向纳税人开具完税凭证或开付扣押、査封的收据或清单。</a:t>
            </a:r>
            <a:endParaRPr lang="en-US" altLang="zh-CN" sz="1600" kern="100" dirty="0">
              <a:latin typeface="+mn-ea"/>
              <a:cs typeface="Times New Roman" panose="02020603050405020304" pitchFamily="18" charset="0"/>
            </a:endParaRPr>
          </a:p>
          <a:p>
            <a:pPr algn="just">
              <a:lnSpc>
                <a:spcPct val="120000"/>
              </a:lnSpc>
              <a:spcAft>
                <a:spcPts val="600"/>
              </a:spcAft>
            </a:pPr>
            <a:r>
              <a:rPr lang="zh-CN" altLang="en-US" sz="1600" kern="100" dirty="0">
                <a:latin typeface="+mn-ea"/>
                <a:cs typeface="Times New Roman" panose="02020603050405020304" pitchFamily="18" charset="0"/>
              </a:rPr>
              <a:t>（六）税款、滞纳金、罚款统一由税务机关上缴国库</a:t>
            </a:r>
          </a:p>
          <a:p>
            <a:pPr algn="just">
              <a:lnSpc>
                <a:spcPct val="120000"/>
              </a:lnSpc>
              <a:spcAft>
                <a:spcPts val="600"/>
              </a:spcAft>
            </a:pPr>
            <a:r>
              <a:rPr lang="zh-CN" altLang="en-US" sz="1600" kern="100" dirty="0">
                <a:latin typeface="+mn-ea"/>
                <a:cs typeface="Times New Roman" panose="02020603050405020304" pitchFamily="18" charset="0"/>
              </a:rPr>
              <a:t>（七）税款优先</a:t>
            </a:r>
          </a:p>
          <a:p>
            <a:pPr algn="just">
              <a:lnSpc>
                <a:spcPct val="120000"/>
              </a:lnSpc>
              <a:spcAft>
                <a:spcPts val="600"/>
              </a:spcAft>
            </a:pPr>
            <a:endParaRPr lang="zh-CN" altLang="zh-CN" sz="1600" kern="100" dirty="0">
              <a:latin typeface="+mn-ea"/>
              <a:cs typeface="Times New Roman" panose="02020603050405020304" pitchFamily="18" charset="0"/>
            </a:endParaRPr>
          </a:p>
          <a:p>
            <a:pPr algn="just">
              <a:lnSpc>
                <a:spcPct val="120000"/>
              </a:lnSpc>
              <a:spcAft>
                <a:spcPts val="600"/>
              </a:spcAft>
            </a:pPr>
            <a:endParaRPr lang="zh-CN" altLang="en-US" sz="1600" b="1" dirty="0">
              <a:solidFill>
                <a:schemeClr val="tx1">
                  <a:lumMod val="75000"/>
                  <a:lumOff val="25000"/>
                </a:schemeClr>
              </a:solidFill>
              <a:latin typeface="+mn-ea"/>
            </a:endParaRPr>
          </a:p>
        </p:txBody>
      </p:sp>
    </p:spTree>
    <p:extLst>
      <p:ext uri="{BB962C8B-B14F-4D97-AF65-F5344CB8AC3E}">
        <p14:creationId xmlns:p14="http://schemas.microsoft.com/office/powerpoint/2010/main" val="568358500"/>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EB1B85-8F18-EB3C-CA38-17A4F5644EB1}"/>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E4B61941-BBEC-5E58-5655-13C3283D7691}"/>
              </a:ext>
            </a:extLst>
          </p:cNvPr>
          <p:cNvSpPr txBox="1"/>
          <p:nvPr/>
        </p:nvSpPr>
        <p:spPr>
          <a:xfrm>
            <a:off x="2810435" y="329219"/>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二、税款征收的方式</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F4D730AE-A609-D287-611B-591395900A17}"/>
              </a:ext>
            </a:extLst>
          </p:cNvPr>
          <p:cNvSpPr txBox="1">
            <a:spLocks/>
          </p:cNvSpPr>
          <p:nvPr/>
        </p:nvSpPr>
        <p:spPr>
          <a:xfrm>
            <a:off x="612001" y="972002"/>
            <a:ext cx="7920012" cy="2504916"/>
          </a:xfrm>
          <a:prstGeom prst="rect">
            <a:avLst/>
          </a:prstGeom>
          <a:noFill/>
        </p:spPr>
        <p:txBody>
          <a:bodyPr wrap="square" lIns="0" tIns="0" rIns="0" bIns="0" rtlCol="0">
            <a:spAutoFit/>
          </a:bodyPr>
          <a:lstStyle/>
          <a:p>
            <a:pPr algn="just">
              <a:lnSpc>
                <a:spcPct val="120000"/>
              </a:lnSpc>
              <a:spcAft>
                <a:spcPts val="600"/>
              </a:spcAft>
            </a:pPr>
            <a:r>
              <a:rPr lang="zh-CN" altLang="en-US" sz="1600" kern="0" dirty="0">
                <a:solidFill>
                  <a:srgbClr val="333333"/>
                </a:solidFill>
                <a:latin typeface="+mn-ea"/>
                <a:cs typeface="宋体" panose="02010600030101010101" pitchFamily="2" charset="-122"/>
              </a:rPr>
              <a:t>（一）查账征收</a:t>
            </a:r>
            <a:endParaRPr lang="en-US" altLang="zh-CN" sz="1600" kern="0" dirty="0">
              <a:solidFill>
                <a:srgbClr val="333333"/>
              </a:solidFill>
              <a:latin typeface="+mn-ea"/>
              <a:cs typeface="宋体" panose="02010600030101010101" pitchFamily="2" charset="-122"/>
            </a:endParaRPr>
          </a:p>
          <a:p>
            <a:pPr algn="just">
              <a:lnSpc>
                <a:spcPct val="120000"/>
              </a:lnSpc>
              <a:spcAft>
                <a:spcPts val="600"/>
              </a:spcAft>
            </a:pPr>
            <a:r>
              <a:rPr lang="zh-CN" altLang="en-US" sz="1600" kern="0" dirty="0">
                <a:solidFill>
                  <a:srgbClr val="333333"/>
                </a:solidFill>
                <a:latin typeface="+mn-ea"/>
                <a:cs typeface="宋体" panose="02010600030101010101" pitchFamily="2" charset="-122"/>
              </a:rPr>
              <a:t>（二）查定征收</a:t>
            </a:r>
            <a:endParaRPr lang="en-US" altLang="zh-CN" sz="1600" kern="0" dirty="0">
              <a:solidFill>
                <a:srgbClr val="333333"/>
              </a:solidFill>
              <a:latin typeface="+mn-ea"/>
              <a:cs typeface="宋体" panose="02010600030101010101" pitchFamily="2" charset="-122"/>
            </a:endParaRPr>
          </a:p>
          <a:p>
            <a:pPr algn="just">
              <a:lnSpc>
                <a:spcPct val="120000"/>
              </a:lnSpc>
              <a:spcAft>
                <a:spcPts val="600"/>
              </a:spcAft>
            </a:pPr>
            <a:r>
              <a:rPr lang="zh-CN" altLang="en-US" sz="1600" kern="100" dirty="0">
                <a:latin typeface="+mn-ea"/>
                <a:cs typeface="Times New Roman" panose="02020603050405020304" pitchFamily="18" charset="0"/>
              </a:rPr>
              <a:t>（三）查验征收</a:t>
            </a:r>
            <a:endParaRPr lang="en-US" altLang="zh-CN" sz="1600" kern="100" dirty="0">
              <a:latin typeface="+mn-ea"/>
              <a:cs typeface="Times New Roman" panose="02020603050405020304" pitchFamily="18" charset="0"/>
            </a:endParaRPr>
          </a:p>
          <a:p>
            <a:pPr algn="just">
              <a:lnSpc>
                <a:spcPct val="120000"/>
              </a:lnSpc>
              <a:spcAft>
                <a:spcPts val="600"/>
              </a:spcAft>
            </a:pPr>
            <a:r>
              <a:rPr lang="zh-CN" altLang="en-US" sz="1600" kern="100" dirty="0">
                <a:latin typeface="+mn-ea"/>
                <a:cs typeface="Times New Roman" panose="02020603050405020304" pitchFamily="18" charset="0"/>
              </a:rPr>
              <a:t>（四）定期定额征收</a:t>
            </a:r>
          </a:p>
          <a:p>
            <a:pPr algn="just">
              <a:lnSpc>
                <a:spcPct val="120000"/>
              </a:lnSpc>
              <a:spcAft>
                <a:spcPts val="600"/>
              </a:spcAft>
            </a:pPr>
            <a:r>
              <a:rPr lang="zh-CN" altLang="en-US" sz="1600" kern="100" dirty="0">
                <a:latin typeface="+mn-ea"/>
                <a:cs typeface="Times New Roman" panose="02020603050405020304" pitchFamily="18" charset="0"/>
              </a:rPr>
              <a:t>（五）委托代征税款</a:t>
            </a:r>
          </a:p>
          <a:p>
            <a:pPr algn="just">
              <a:lnSpc>
                <a:spcPct val="120000"/>
              </a:lnSpc>
              <a:spcAft>
                <a:spcPts val="600"/>
              </a:spcAft>
            </a:pPr>
            <a:r>
              <a:rPr lang="zh-CN" altLang="en-US" sz="1600" kern="100" dirty="0">
                <a:latin typeface="+mn-ea"/>
                <a:cs typeface="Times New Roman" panose="02020603050405020304" pitchFamily="18" charset="0"/>
              </a:rPr>
              <a:t>（六）邮寄纳税</a:t>
            </a:r>
          </a:p>
          <a:p>
            <a:pPr algn="just">
              <a:lnSpc>
                <a:spcPct val="120000"/>
              </a:lnSpc>
              <a:spcAft>
                <a:spcPts val="600"/>
              </a:spcAft>
            </a:pPr>
            <a:r>
              <a:rPr lang="zh-CN" altLang="en-US" sz="1600" kern="100" dirty="0">
                <a:latin typeface="+mn-ea"/>
                <a:cs typeface="Times New Roman" panose="02020603050405020304" pitchFamily="18" charset="0"/>
              </a:rPr>
              <a:t>（七）其他方式</a:t>
            </a:r>
          </a:p>
        </p:txBody>
      </p:sp>
    </p:spTree>
    <p:extLst>
      <p:ext uri="{BB962C8B-B14F-4D97-AF65-F5344CB8AC3E}">
        <p14:creationId xmlns:p14="http://schemas.microsoft.com/office/powerpoint/2010/main" val="683323377"/>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D08FD4-F991-921E-8BC0-18A3EEE623E5}"/>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5CBE3814-6F2F-54F3-9F98-A7B203FF2A8F}"/>
              </a:ext>
            </a:extLst>
          </p:cNvPr>
          <p:cNvSpPr txBox="1"/>
          <p:nvPr/>
        </p:nvSpPr>
        <p:spPr>
          <a:xfrm>
            <a:off x="2810435" y="329219"/>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三、税款征收制度</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94E10359-06A6-97AB-AA0F-47B8975B3107}"/>
              </a:ext>
            </a:extLst>
          </p:cNvPr>
          <p:cNvSpPr txBox="1">
            <a:spLocks/>
          </p:cNvSpPr>
          <p:nvPr/>
        </p:nvSpPr>
        <p:spPr>
          <a:xfrm>
            <a:off x="612001" y="972002"/>
            <a:ext cx="7920012" cy="3249736"/>
          </a:xfrm>
          <a:prstGeom prst="rect">
            <a:avLst/>
          </a:prstGeom>
          <a:noFill/>
        </p:spPr>
        <p:txBody>
          <a:bodyPr wrap="square" lIns="0" tIns="0" rIns="0" bIns="0" rtlCol="0">
            <a:spAutoFit/>
          </a:bodyPr>
          <a:lstStyle/>
          <a:p>
            <a:pPr algn="just">
              <a:lnSpc>
                <a:spcPct val="120000"/>
              </a:lnSpc>
              <a:spcAft>
                <a:spcPts val="600"/>
              </a:spcAft>
            </a:pPr>
            <a:r>
              <a:rPr lang="zh-CN" altLang="en-US" sz="1600" kern="0" dirty="0">
                <a:solidFill>
                  <a:srgbClr val="333333"/>
                </a:solidFill>
                <a:latin typeface="+mn-ea"/>
                <a:cs typeface="宋体" panose="02010600030101010101" pitchFamily="2" charset="-122"/>
              </a:rPr>
              <a:t>（一）代扣代缴、代收代缴税款制度</a:t>
            </a:r>
            <a:endParaRPr lang="en-US" altLang="zh-CN" sz="1600" kern="0" dirty="0">
              <a:solidFill>
                <a:srgbClr val="333333"/>
              </a:solidFill>
              <a:latin typeface="+mn-ea"/>
              <a:cs typeface="宋体" panose="02010600030101010101" pitchFamily="2" charset="-122"/>
            </a:endParaRPr>
          </a:p>
          <a:p>
            <a:pPr algn="just">
              <a:lnSpc>
                <a:spcPct val="120000"/>
              </a:lnSpc>
              <a:spcAft>
                <a:spcPts val="600"/>
              </a:spcAft>
            </a:pPr>
            <a:r>
              <a:rPr lang="zh-CN" altLang="en-US" sz="1600" kern="0" dirty="0">
                <a:solidFill>
                  <a:srgbClr val="333333"/>
                </a:solidFill>
                <a:latin typeface="+mn-ea"/>
                <a:cs typeface="宋体" panose="02010600030101010101" pitchFamily="2" charset="-122"/>
              </a:rPr>
              <a:t>（二）延期缴纳税款制度</a:t>
            </a:r>
            <a:endParaRPr lang="en-US" altLang="zh-CN" sz="1600" kern="0" dirty="0">
              <a:solidFill>
                <a:srgbClr val="333333"/>
              </a:solidFill>
              <a:latin typeface="+mn-ea"/>
              <a:cs typeface="宋体" panose="02010600030101010101" pitchFamily="2" charset="-122"/>
            </a:endParaRPr>
          </a:p>
          <a:p>
            <a:pPr algn="just">
              <a:lnSpc>
                <a:spcPct val="120000"/>
              </a:lnSpc>
              <a:spcAft>
                <a:spcPts val="600"/>
              </a:spcAft>
            </a:pPr>
            <a:r>
              <a:rPr lang="zh-CN" altLang="en-US" sz="1600" kern="100" dirty="0">
                <a:latin typeface="+mn-ea"/>
                <a:cs typeface="Times New Roman" panose="02020603050405020304" pitchFamily="18" charset="0"/>
              </a:rPr>
              <a:t>（三）税收滞纳金征收制度</a:t>
            </a:r>
            <a:endParaRPr lang="en-US" altLang="zh-CN" sz="1600" kern="100" dirty="0">
              <a:latin typeface="+mn-ea"/>
              <a:cs typeface="Times New Roman" panose="02020603050405020304" pitchFamily="18" charset="0"/>
            </a:endParaRPr>
          </a:p>
          <a:p>
            <a:pPr algn="just">
              <a:lnSpc>
                <a:spcPct val="120000"/>
              </a:lnSpc>
              <a:spcAft>
                <a:spcPts val="600"/>
              </a:spcAft>
            </a:pPr>
            <a:r>
              <a:rPr lang="zh-CN" altLang="en-US" sz="1600" kern="100" dirty="0">
                <a:latin typeface="+mn-ea"/>
                <a:cs typeface="Times New Roman" panose="02020603050405020304" pitchFamily="18" charset="0"/>
              </a:rPr>
              <a:t>（四）减免税收制度</a:t>
            </a:r>
          </a:p>
          <a:p>
            <a:pPr algn="just">
              <a:lnSpc>
                <a:spcPct val="120000"/>
              </a:lnSpc>
              <a:spcAft>
                <a:spcPts val="600"/>
              </a:spcAft>
            </a:pPr>
            <a:r>
              <a:rPr lang="zh-CN" altLang="en-US" sz="1600" kern="100" dirty="0">
                <a:latin typeface="+mn-ea"/>
                <a:cs typeface="Times New Roman" panose="02020603050405020304" pitchFamily="18" charset="0"/>
              </a:rPr>
              <a:t>（五）税额核定和税收调整制度</a:t>
            </a:r>
          </a:p>
          <a:p>
            <a:pPr algn="just">
              <a:lnSpc>
                <a:spcPct val="120000"/>
              </a:lnSpc>
              <a:spcAft>
                <a:spcPts val="600"/>
              </a:spcAft>
            </a:pPr>
            <a:r>
              <a:rPr lang="zh-CN" altLang="en-US" sz="1600" kern="100" dirty="0">
                <a:latin typeface="+mn-ea"/>
                <a:cs typeface="Times New Roman" panose="02020603050405020304" pitchFamily="18" charset="0"/>
              </a:rPr>
              <a:t>（六）税收保全措施</a:t>
            </a:r>
          </a:p>
          <a:p>
            <a:pPr algn="just">
              <a:lnSpc>
                <a:spcPct val="120000"/>
              </a:lnSpc>
              <a:spcAft>
                <a:spcPts val="600"/>
              </a:spcAft>
            </a:pPr>
            <a:r>
              <a:rPr lang="zh-CN" altLang="en-US" sz="1600" kern="100" dirty="0">
                <a:latin typeface="+mn-ea"/>
                <a:cs typeface="Times New Roman" panose="02020603050405020304" pitchFamily="18" charset="0"/>
              </a:rPr>
              <a:t>（七）税收强制执行措施</a:t>
            </a:r>
            <a:endParaRPr lang="en-US" altLang="zh-CN" sz="1600" kern="100" dirty="0">
              <a:latin typeface="+mn-ea"/>
              <a:cs typeface="Times New Roman" panose="02020603050405020304" pitchFamily="18" charset="0"/>
            </a:endParaRPr>
          </a:p>
          <a:p>
            <a:pPr algn="just">
              <a:lnSpc>
                <a:spcPct val="120000"/>
              </a:lnSpc>
              <a:spcAft>
                <a:spcPts val="600"/>
              </a:spcAft>
            </a:pPr>
            <a:r>
              <a:rPr lang="zh-CN" altLang="en-US" sz="1600" kern="100" dirty="0">
                <a:latin typeface="+mn-ea"/>
                <a:cs typeface="Times New Roman" panose="02020603050405020304" pitchFamily="18" charset="0"/>
              </a:rPr>
              <a:t>（九）欠税清缴制度</a:t>
            </a:r>
            <a:endParaRPr lang="en-US" altLang="zh-CN" sz="1600" kern="100" dirty="0">
              <a:latin typeface="+mn-ea"/>
              <a:cs typeface="Times New Roman" panose="02020603050405020304" pitchFamily="18" charset="0"/>
            </a:endParaRPr>
          </a:p>
          <a:p>
            <a:pPr algn="just">
              <a:lnSpc>
                <a:spcPct val="120000"/>
              </a:lnSpc>
              <a:spcAft>
                <a:spcPts val="600"/>
              </a:spcAft>
            </a:pPr>
            <a:r>
              <a:rPr lang="zh-CN" altLang="en-US" sz="1600" kern="100" dirty="0">
                <a:latin typeface="+mn-ea"/>
                <a:cs typeface="Times New Roman" panose="02020603050405020304" pitchFamily="18" charset="0"/>
              </a:rPr>
              <a:t>（十）税款的退还和追征制度</a:t>
            </a:r>
          </a:p>
        </p:txBody>
      </p:sp>
    </p:spTree>
    <p:extLst>
      <p:ext uri="{BB962C8B-B14F-4D97-AF65-F5344CB8AC3E}">
        <p14:creationId xmlns:p14="http://schemas.microsoft.com/office/powerpoint/2010/main" val="4224055465"/>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145002" y="1249593"/>
            <a:ext cx="1788430" cy="1788430"/>
            <a:chOff x="4240335" y="3008435"/>
            <a:chExt cx="3711332" cy="3711332"/>
          </a:xfrm>
        </p:grpSpPr>
        <p:sp>
          <p:nvSpPr>
            <p:cNvPr id="3" name="椭圆 2"/>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4" name="组合 3"/>
            <p:cNvGrpSpPr/>
            <p:nvPr/>
          </p:nvGrpSpPr>
          <p:grpSpPr>
            <a:xfrm>
              <a:off x="4710169" y="3478269"/>
              <a:ext cx="2771663" cy="2771663"/>
              <a:chOff x="2193191" y="1899415"/>
              <a:chExt cx="2421376" cy="2421376"/>
            </a:xfrm>
            <a:effectLst/>
          </p:grpSpPr>
          <p:sp>
            <p:nvSpPr>
              <p:cNvPr id="5" name="椭圆 4"/>
              <p:cNvSpPr/>
              <p:nvPr/>
            </p:nvSpPr>
            <p:spPr>
              <a:xfrm>
                <a:off x="2193191" y="1899415"/>
                <a:ext cx="2421376" cy="2421376"/>
              </a:xfrm>
              <a:prstGeom prst="ellipse">
                <a:avLst/>
              </a:pr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6" name="椭圆 5"/>
              <p:cNvSpPr/>
              <p:nvPr/>
            </p:nvSpPr>
            <p:spPr>
              <a:xfrm>
                <a:off x="2345502" y="2051726"/>
                <a:ext cx="2116756" cy="2116756"/>
              </a:xfrm>
              <a:prstGeom prst="ellipse">
                <a:avLst/>
              </a:prstGeom>
              <a:solidFill>
                <a:schemeClr val="bg1">
                  <a:lumMod val="95000"/>
                </a:schemeClr>
              </a:solidFill>
              <a:ln w="50800">
                <a:noFill/>
              </a:ln>
              <a:effectLst>
                <a:outerShdw blurRad="152400" dist="63500" dir="2700000" algn="tl" rotWithShape="0">
                  <a:schemeClr val="accent3">
                    <a:lumMod val="50000"/>
                    <a:alpha val="64000"/>
                  </a:schemeClr>
                </a:outerShdw>
              </a:effectLst>
              <a:scene3d>
                <a:camera prst="orthographicFront"/>
                <a:lightRig rig="threePt" dir="t"/>
              </a:scene3d>
              <a:sp3d prstMaterial="softEdge">
                <a:bevelT w="8255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grpSp>
      <p:sp>
        <p:nvSpPr>
          <p:cNvPr id="24" name="任意多边形 23"/>
          <p:cNvSpPr/>
          <p:nvPr/>
        </p:nvSpPr>
        <p:spPr>
          <a:xfrm>
            <a:off x="-89125" y="-427943"/>
            <a:ext cx="2128342" cy="6001429"/>
          </a:xfrm>
          <a:custGeom>
            <a:avLst/>
            <a:gdLst>
              <a:gd name="connsiteX0" fmla="*/ 0 w 2837789"/>
              <a:gd name="connsiteY0" fmla="*/ 0 h 8001905"/>
              <a:gd name="connsiteX1" fmla="*/ 2837788 w 2837789"/>
              <a:gd name="connsiteY1" fmla="*/ 0 h 8001905"/>
              <a:gd name="connsiteX2" fmla="*/ 2837788 w 2837789"/>
              <a:gd name="connsiteY2" fmla="*/ 1968500 h 8001905"/>
              <a:gd name="connsiteX3" fmla="*/ 2837789 w 2837789"/>
              <a:gd name="connsiteY3" fmla="*/ 1968500 h 8001905"/>
              <a:gd name="connsiteX4" fmla="*/ 2837789 w 2837789"/>
              <a:gd name="connsiteY4" fmla="*/ 2363879 h 8001905"/>
              <a:gd name="connsiteX5" fmla="*/ 2618085 w 2837789"/>
              <a:gd name="connsiteY5" fmla="*/ 2386026 h 8001905"/>
              <a:gd name="connsiteX6" fmla="*/ 1747634 w 2837789"/>
              <a:gd name="connsiteY6" fmla="*/ 3454034 h 8001905"/>
              <a:gd name="connsiteX7" fmla="*/ 2618085 w 2837789"/>
              <a:gd name="connsiteY7" fmla="*/ 4522042 h 8001905"/>
              <a:gd name="connsiteX8" fmla="*/ 2837789 w 2837789"/>
              <a:gd name="connsiteY8" fmla="*/ 4544190 h 8001905"/>
              <a:gd name="connsiteX9" fmla="*/ 2837789 w 2837789"/>
              <a:gd name="connsiteY9" fmla="*/ 6858000 h 8001905"/>
              <a:gd name="connsiteX10" fmla="*/ 2837788 w 2837789"/>
              <a:gd name="connsiteY10" fmla="*/ 6858000 h 8001905"/>
              <a:gd name="connsiteX11" fmla="*/ 2837788 w 2837789"/>
              <a:gd name="connsiteY11" fmla="*/ 8001905 h 8001905"/>
              <a:gd name="connsiteX12" fmla="*/ 0 w 2837789"/>
              <a:gd name="connsiteY12" fmla="*/ 8001905 h 8001905"/>
              <a:gd name="connsiteX13" fmla="*/ 0 w 2837789"/>
              <a:gd name="connsiteY13" fmla="*/ 6858000 h 8001905"/>
              <a:gd name="connsiteX14" fmla="*/ 0 w 2837789"/>
              <a:gd name="connsiteY14" fmla="*/ 6376305 h 8001905"/>
              <a:gd name="connsiteX15" fmla="*/ 0 w 2837789"/>
              <a:gd name="connsiteY15" fmla="*/ 2133600 h 8001905"/>
              <a:gd name="connsiteX16" fmla="*/ 0 w 2837789"/>
              <a:gd name="connsiteY16" fmla="*/ 1968500 h 8001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37789" h="8001905">
                <a:moveTo>
                  <a:pt x="0" y="0"/>
                </a:moveTo>
                <a:lnTo>
                  <a:pt x="2837788" y="0"/>
                </a:lnTo>
                <a:lnTo>
                  <a:pt x="2837788" y="1968500"/>
                </a:lnTo>
                <a:lnTo>
                  <a:pt x="2837789" y="1968500"/>
                </a:lnTo>
                <a:lnTo>
                  <a:pt x="2837789" y="2363879"/>
                </a:lnTo>
                <a:lnTo>
                  <a:pt x="2618085" y="2386026"/>
                </a:lnTo>
                <a:cubicBezTo>
                  <a:pt x="2121320" y="2487680"/>
                  <a:pt x="1747634" y="2927218"/>
                  <a:pt x="1747634" y="3454034"/>
                </a:cubicBezTo>
                <a:cubicBezTo>
                  <a:pt x="1747634" y="3980852"/>
                  <a:pt x="2121320" y="4420389"/>
                  <a:pt x="2618085" y="4522042"/>
                </a:cubicBezTo>
                <a:lnTo>
                  <a:pt x="2837789" y="4544190"/>
                </a:lnTo>
                <a:lnTo>
                  <a:pt x="2837789" y="6858000"/>
                </a:lnTo>
                <a:lnTo>
                  <a:pt x="2837788" y="6858000"/>
                </a:lnTo>
                <a:lnTo>
                  <a:pt x="2837788" y="8001905"/>
                </a:lnTo>
                <a:lnTo>
                  <a:pt x="0" y="8001905"/>
                </a:lnTo>
                <a:lnTo>
                  <a:pt x="0" y="6858000"/>
                </a:lnTo>
                <a:lnTo>
                  <a:pt x="0" y="6376305"/>
                </a:lnTo>
                <a:lnTo>
                  <a:pt x="0" y="2133600"/>
                </a:lnTo>
                <a:lnTo>
                  <a:pt x="0" y="1968500"/>
                </a:lnTo>
                <a:close/>
              </a:path>
            </a:pathLst>
          </a:cu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4" name="圆角矩形 13"/>
          <p:cNvSpPr/>
          <p:nvPr/>
        </p:nvSpPr>
        <p:spPr>
          <a:xfrm>
            <a:off x="3001095" y="3284307"/>
            <a:ext cx="5128673"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16" name="文本框 15"/>
          <p:cNvSpPr txBox="1"/>
          <p:nvPr/>
        </p:nvSpPr>
        <p:spPr>
          <a:xfrm>
            <a:off x="2891915" y="1569133"/>
            <a:ext cx="3603777" cy="1177245"/>
          </a:xfrm>
          <a:prstGeom prst="rect">
            <a:avLst/>
          </a:prstGeom>
          <a:noFill/>
        </p:spPr>
        <p:txBody>
          <a:bodyPr wrap="square" lIns="68580" tIns="34290" rIns="68580" bIns="34290" rtlCol="0">
            <a:spAutoFit/>
          </a:bodyPr>
          <a:lstStyle/>
          <a:p>
            <a:r>
              <a:rPr lang="en-US" altLang="zh-CN" sz="7200" dirty="0">
                <a:solidFill>
                  <a:srgbClr val="0070C0"/>
                </a:solidFill>
                <a:latin typeface="Impact" panose="020B0806030902050204" pitchFamily="34" charset="0"/>
              </a:rPr>
              <a:t>PART 03</a:t>
            </a:r>
            <a:endParaRPr lang="zh-CN" altLang="en-US" sz="7200" dirty="0">
              <a:solidFill>
                <a:srgbClr val="0070C0"/>
              </a:solidFill>
              <a:latin typeface="Impact" panose="020B0806030902050204" pitchFamily="34" charset="0"/>
            </a:endParaRPr>
          </a:p>
        </p:txBody>
      </p:sp>
      <p:sp>
        <p:nvSpPr>
          <p:cNvPr id="18" name="文本框 17"/>
          <p:cNvSpPr txBox="1"/>
          <p:nvPr/>
        </p:nvSpPr>
        <p:spPr>
          <a:xfrm>
            <a:off x="2899391" y="2833300"/>
            <a:ext cx="2486156" cy="400110"/>
          </a:xfrm>
          <a:prstGeom prst="rect">
            <a:avLst/>
          </a:prstGeom>
          <a:noFill/>
        </p:spPr>
        <p:txBody>
          <a:bodyPr wrap="square" rtlCol="0">
            <a:spAutoFit/>
          </a:bodyPr>
          <a:lstStyle/>
          <a:p>
            <a:r>
              <a:rPr lang="zh-CN" altLang="en-US" sz="2000" b="1" dirty="0">
                <a:solidFill>
                  <a:schemeClr val="tx1">
                    <a:lumMod val="75000"/>
                    <a:lumOff val="25000"/>
                  </a:schemeClr>
                </a:solidFill>
                <a:latin typeface="ITC Avant Garde Std Bk" panose="020B0502020202020204" pitchFamily="34" charset="0"/>
              </a:rPr>
              <a:t>法律责任</a:t>
            </a:r>
            <a:endParaRPr lang="en-US" altLang="zh-CN" sz="2000" b="1" dirty="0">
              <a:solidFill>
                <a:schemeClr val="tx1">
                  <a:lumMod val="75000"/>
                  <a:lumOff val="25000"/>
                </a:schemeClr>
              </a:solidFill>
              <a:latin typeface="ITC Avant Garde Std Bk" panose="020B0502020202020204" pitchFamily="34" charset="0"/>
            </a:endParaRPr>
          </a:p>
        </p:txBody>
      </p:sp>
      <p:grpSp>
        <p:nvGrpSpPr>
          <p:cNvPr id="19" name="组合 18"/>
          <p:cNvGrpSpPr/>
          <p:nvPr/>
        </p:nvGrpSpPr>
        <p:grpSpPr>
          <a:xfrm>
            <a:off x="1786271" y="1916023"/>
            <a:ext cx="505891" cy="433796"/>
            <a:chOff x="3546346" y="2339026"/>
            <a:chExt cx="897787" cy="769842"/>
          </a:xfrm>
          <a:solidFill>
            <a:srgbClr val="0070C0"/>
          </a:solidFill>
        </p:grpSpPr>
        <p:sp>
          <p:nvSpPr>
            <p:cNvPr id="21"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2" name="Freeform 228"/>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3" name="Freeform 229"/>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5" name="Freeform 230"/>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6" name="Freeform 231"/>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7" name="Freeform 232"/>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8" name="Freeform 233"/>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grpSp>
    </p:spTree>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800"/>
                            </p:stCondLst>
                            <p:childTnLst>
                              <p:par>
                                <p:cTn id="11" presetID="22" presetClass="entr" presetSubtype="8"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left)">
                                      <p:cBhvr>
                                        <p:cTn id="13" dur="500"/>
                                        <p:tgtEl>
                                          <p:spTgt spid="18"/>
                                        </p:tgtEl>
                                      </p:cBhvr>
                                    </p:animEffect>
                                  </p:childTnLst>
                                </p:cTn>
                              </p:par>
                            </p:childTnLst>
                          </p:cTn>
                        </p:par>
                        <p:par>
                          <p:cTn id="14" fill="hold">
                            <p:stCondLst>
                              <p:cond delay="1300"/>
                            </p:stCondLst>
                            <p:childTnLst>
                              <p:par>
                                <p:cTn id="15" presetID="22" presetClass="entr" presetSubtype="8"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77FBFD-4E99-0FE2-2EAC-8B4F6265A80D}"/>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9AA7D54E-B3FD-B2FD-C2F3-F9925E3E94B4}"/>
              </a:ext>
            </a:extLst>
          </p:cNvPr>
          <p:cNvSpPr txBox="1"/>
          <p:nvPr/>
        </p:nvSpPr>
        <p:spPr>
          <a:xfrm>
            <a:off x="2469439" y="319386"/>
            <a:ext cx="4592188"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一、违反税务管理基本规定行为的处罚</a:t>
            </a:r>
          </a:p>
        </p:txBody>
      </p:sp>
      <p:sp>
        <p:nvSpPr>
          <p:cNvPr id="43" name="TextBox 42">
            <a:extLst>
              <a:ext uri="{FF2B5EF4-FFF2-40B4-BE49-F238E27FC236}">
                <a16:creationId xmlns:a16="http://schemas.microsoft.com/office/drawing/2014/main" id="{19CC15D9-2469-C703-C8CB-9B50BCF58E0F}"/>
              </a:ext>
            </a:extLst>
          </p:cNvPr>
          <p:cNvSpPr txBox="1">
            <a:spLocks/>
          </p:cNvSpPr>
          <p:nvPr/>
        </p:nvSpPr>
        <p:spPr>
          <a:xfrm>
            <a:off x="612001" y="972002"/>
            <a:ext cx="7920012" cy="2850780"/>
          </a:xfrm>
          <a:prstGeom prst="rect">
            <a:avLst/>
          </a:prstGeom>
          <a:noFill/>
        </p:spPr>
        <p:txBody>
          <a:bodyPr wrap="square" lIns="0" tIns="0" rIns="0" bIns="0" rtlCol="0">
            <a:spAutoFit/>
          </a:bodyPr>
          <a:lstStyle/>
          <a:p>
            <a:pPr algn="just">
              <a:lnSpc>
                <a:spcPct val="120000"/>
              </a:lnSpc>
              <a:spcAft>
                <a:spcPts val="600"/>
              </a:spcAft>
            </a:pPr>
            <a:r>
              <a:rPr lang="en-US" altLang="zh-CN" sz="1600" dirty="0">
                <a:solidFill>
                  <a:schemeClr val="tx1">
                    <a:lumMod val="75000"/>
                    <a:lumOff val="25000"/>
                  </a:schemeClr>
                </a:solidFill>
                <a:latin typeface="+mn-ea"/>
              </a:rPr>
              <a:t>1</a:t>
            </a:r>
            <a:r>
              <a:rPr lang="zh-CN" altLang="en-US" sz="1600" dirty="0">
                <a:solidFill>
                  <a:schemeClr val="tx1">
                    <a:lumMod val="75000"/>
                    <a:lumOff val="25000"/>
                  </a:schemeClr>
                </a:solidFill>
                <a:latin typeface="+mn-ea"/>
              </a:rPr>
              <a:t>．根据</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税收征收管理法</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第六十条和</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实施细则</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第九十条规定，纳税人有下列行为之一的，由税务机关责令限期改正，可以处</a:t>
            </a:r>
            <a:r>
              <a:rPr lang="en-US" altLang="zh-CN" sz="1600" dirty="0">
                <a:solidFill>
                  <a:schemeClr val="tx1">
                    <a:lumMod val="75000"/>
                    <a:lumOff val="25000"/>
                  </a:schemeClr>
                </a:solidFill>
                <a:latin typeface="+mn-ea"/>
              </a:rPr>
              <a:t>2 000</a:t>
            </a:r>
            <a:r>
              <a:rPr lang="zh-CN" altLang="en-US" sz="1600" dirty="0">
                <a:solidFill>
                  <a:schemeClr val="tx1">
                    <a:lumMod val="75000"/>
                    <a:lumOff val="25000"/>
                  </a:schemeClr>
                </a:solidFill>
                <a:latin typeface="+mn-ea"/>
              </a:rPr>
              <a:t>元以下的罚款；情节严重的，处</a:t>
            </a:r>
            <a:r>
              <a:rPr lang="en-US" altLang="zh-CN" sz="1600" dirty="0">
                <a:solidFill>
                  <a:schemeClr val="tx1">
                    <a:lumMod val="75000"/>
                    <a:lumOff val="25000"/>
                  </a:schemeClr>
                </a:solidFill>
                <a:latin typeface="+mn-ea"/>
              </a:rPr>
              <a:t>2 000</a:t>
            </a:r>
            <a:r>
              <a:rPr lang="zh-CN" altLang="en-US" sz="1600" dirty="0">
                <a:solidFill>
                  <a:schemeClr val="tx1">
                    <a:lumMod val="75000"/>
                    <a:lumOff val="25000"/>
                  </a:schemeClr>
                </a:solidFill>
                <a:latin typeface="+mn-ea"/>
              </a:rPr>
              <a:t>元以上</a:t>
            </a:r>
            <a:r>
              <a:rPr lang="en-US" altLang="zh-CN" sz="1600" dirty="0">
                <a:solidFill>
                  <a:schemeClr val="tx1">
                    <a:lumMod val="75000"/>
                    <a:lumOff val="25000"/>
                  </a:schemeClr>
                </a:solidFill>
                <a:latin typeface="+mn-ea"/>
              </a:rPr>
              <a:t>1</a:t>
            </a:r>
            <a:r>
              <a:rPr lang="zh-CN" altLang="en-US" sz="1600" dirty="0">
                <a:solidFill>
                  <a:schemeClr val="tx1">
                    <a:lumMod val="75000"/>
                    <a:lumOff val="25000"/>
                  </a:schemeClr>
                </a:solidFill>
                <a:latin typeface="+mn-ea"/>
              </a:rPr>
              <a:t>万元以下的罚款。</a:t>
            </a:r>
            <a:endParaRPr lang="en-US" altLang="zh-CN" sz="1600" dirty="0">
              <a:solidFill>
                <a:schemeClr val="tx1">
                  <a:lumMod val="75000"/>
                  <a:lumOff val="25000"/>
                </a:schemeClr>
              </a:solidFill>
              <a:latin typeface="+mn-ea"/>
            </a:endParaRPr>
          </a:p>
          <a:p>
            <a:pPr algn="just">
              <a:lnSpc>
                <a:spcPct val="120000"/>
              </a:lnSpc>
              <a:spcAft>
                <a:spcPts val="600"/>
              </a:spcAft>
            </a:pPr>
            <a:r>
              <a:rPr lang="en-US" altLang="zh-CN" sz="1600" dirty="0">
                <a:solidFill>
                  <a:schemeClr val="tx1">
                    <a:lumMod val="75000"/>
                    <a:lumOff val="25000"/>
                  </a:schemeClr>
                </a:solidFill>
                <a:latin typeface="+mn-ea"/>
              </a:rPr>
              <a:t>2</a:t>
            </a:r>
            <a:r>
              <a:rPr lang="zh-CN" altLang="en-US" sz="1600" dirty="0">
                <a:solidFill>
                  <a:schemeClr val="tx1">
                    <a:lumMod val="75000"/>
                    <a:lumOff val="25000"/>
                  </a:schemeClr>
                </a:solidFill>
                <a:latin typeface="+mn-ea"/>
              </a:rPr>
              <a:t>．纳税人不办理税务登记的，由税务机关责令限期改正；逾期不改正的，由工商行政管理机关吊销其营业执照。</a:t>
            </a:r>
          </a:p>
          <a:p>
            <a:pPr algn="just">
              <a:lnSpc>
                <a:spcPct val="120000"/>
              </a:lnSpc>
              <a:spcAft>
                <a:spcPts val="600"/>
              </a:spcAft>
            </a:pPr>
            <a:r>
              <a:rPr lang="en-US" altLang="zh-CN" sz="1600" dirty="0">
                <a:solidFill>
                  <a:schemeClr val="tx1">
                    <a:lumMod val="75000"/>
                    <a:lumOff val="25000"/>
                  </a:schemeClr>
                </a:solidFill>
                <a:latin typeface="+mn-ea"/>
              </a:rPr>
              <a:t>3</a:t>
            </a:r>
            <a:r>
              <a:rPr lang="zh-CN" altLang="en-US" sz="1600" dirty="0">
                <a:solidFill>
                  <a:schemeClr val="tx1">
                    <a:lumMod val="75000"/>
                    <a:lumOff val="25000"/>
                  </a:schemeClr>
                </a:solidFill>
                <a:latin typeface="+mn-ea"/>
              </a:rPr>
              <a:t>．纳税人通过提供虚假的证明资料等手段，骗取税务登记证的，处</a:t>
            </a:r>
            <a:r>
              <a:rPr lang="en-US" altLang="zh-CN" sz="1600" dirty="0">
                <a:solidFill>
                  <a:schemeClr val="tx1">
                    <a:lumMod val="75000"/>
                    <a:lumOff val="25000"/>
                  </a:schemeClr>
                </a:solidFill>
                <a:latin typeface="+mn-ea"/>
              </a:rPr>
              <a:t>2 000</a:t>
            </a:r>
            <a:r>
              <a:rPr lang="zh-CN" altLang="en-US" sz="1600" dirty="0">
                <a:solidFill>
                  <a:schemeClr val="tx1">
                    <a:lumMod val="75000"/>
                    <a:lumOff val="25000"/>
                  </a:schemeClr>
                </a:solidFill>
                <a:latin typeface="+mn-ea"/>
              </a:rPr>
              <a:t>元以下的罚款；情节严重的，处</a:t>
            </a:r>
            <a:r>
              <a:rPr lang="en-US" altLang="zh-CN" sz="1600" dirty="0">
                <a:solidFill>
                  <a:schemeClr val="tx1">
                    <a:lumMod val="75000"/>
                    <a:lumOff val="25000"/>
                  </a:schemeClr>
                </a:solidFill>
                <a:latin typeface="+mn-ea"/>
              </a:rPr>
              <a:t>2 000</a:t>
            </a:r>
            <a:r>
              <a:rPr lang="zh-CN" altLang="en-US" sz="1600" dirty="0">
                <a:solidFill>
                  <a:schemeClr val="tx1">
                    <a:lumMod val="75000"/>
                    <a:lumOff val="25000"/>
                  </a:schemeClr>
                </a:solidFill>
                <a:latin typeface="+mn-ea"/>
              </a:rPr>
              <a:t>元以上</a:t>
            </a:r>
            <a:r>
              <a:rPr lang="en-US" altLang="zh-CN" sz="1600" dirty="0">
                <a:solidFill>
                  <a:schemeClr val="tx1">
                    <a:lumMod val="75000"/>
                    <a:lumOff val="25000"/>
                  </a:schemeClr>
                </a:solidFill>
                <a:latin typeface="+mn-ea"/>
              </a:rPr>
              <a:t>1</a:t>
            </a:r>
            <a:r>
              <a:rPr lang="zh-CN" altLang="en-US" sz="1600" dirty="0">
                <a:solidFill>
                  <a:schemeClr val="tx1">
                    <a:lumMod val="75000"/>
                    <a:lumOff val="25000"/>
                  </a:schemeClr>
                </a:solidFill>
                <a:latin typeface="+mn-ea"/>
              </a:rPr>
              <a:t>万元以下的罚款。纳税人涉嫌其他违法行为的，按有关法律、行政法规的规定处理</a:t>
            </a:r>
            <a:r>
              <a:rPr lang="zh-CN" altLang="en-US" sz="1600" b="1" dirty="0">
                <a:solidFill>
                  <a:schemeClr val="tx1">
                    <a:lumMod val="75000"/>
                    <a:lumOff val="25000"/>
                  </a:schemeClr>
                </a:solidFill>
                <a:latin typeface="宋体" panose="02010600030101010101" pitchFamily="2" charset="-122"/>
                <a:ea typeface="宋体" panose="02010600030101010101" pitchFamily="2" charset="-122"/>
              </a:rPr>
              <a:t>。</a:t>
            </a:r>
          </a:p>
          <a:p>
            <a:pPr algn="just">
              <a:lnSpc>
                <a:spcPct val="120000"/>
              </a:lnSpc>
              <a:spcAft>
                <a:spcPts val="600"/>
              </a:spcAft>
            </a:pPr>
            <a:endParaRPr lang="zh-CN" altLang="en-US" sz="1600" b="1" dirty="0">
              <a:solidFill>
                <a:schemeClr val="tx1">
                  <a:lumMod val="75000"/>
                  <a:lumOff val="25000"/>
                </a:schemeClr>
              </a:solidFill>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1074704356"/>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57485B-0FFF-3E13-BB1E-95897B59C079}"/>
            </a:ext>
          </a:extLst>
        </p:cNvPr>
        <p:cNvGrpSpPr/>
        <p:nvPr/>
      </p:nvGrpSpPr>
      <p:grpSpPr>
        <a:xfrm>
          <a:off x="0" y="0"/>
          <a:ext cx="0" cy="0"/>
          <a:chOff x="0" y="0"/>
          <a:chExt cx="0" cy="0"/>
        </a:xfrm>
      </p:grpSpPr>
      <p:sp>
        <p:nvSpPr>
          <p:cNvPr id="43" name="TextBox 42">
            <a:extLst>
              <a:ext uri="{FF2B5EF4-FFF2-40B4-BE49-F238E27FC236}">
                <a16:creationId xmlns:a16="http://schemas.microsoft.com/office/drawing/2014/main" id="{13BA41D2-C590-4A02-2900-AC8B0909275C}"/>
              </a:ext>
            </a:extLst>
          </p:cNvPr>
          <p:cNvSpPr txBox="1">
            <a:spLocks/>
          </p:cNvSpPr>
          <p:nvPr/>
        </p:nvSpPr>
        <p:spPr>
          <a:xfrm>
            <a:off x="612001" y="972002"/>
            <a:ext cx="7920012" cy="1964384"/>
          </a:xfrm>
          <a:prstGeom prst="rect">
            <a:avLst/>
          </a:prstGeom>
          <a:noFill/>
        </p:spPr>
        <p:txBody>
          <a:bodyPr wrap="square" lIns="0" tIns="0" rIns="0" bIns="0" rtlCol="0">
            <a:spAutoFit/>
          </a:bodyPr>
          <a:lstStyle/>
          <a:p>
            <a:pPr algn="just">
              <a:lnSpc>
                <a:spcPct val="120000"/>
              </a:lnSpc>
              <a:spcAft>
                <a:spcPts val="600"/>
              </a:spcAft>
            </a:pPr>
            <a:r>
              <a:rPr lang="en-US" altLang="zh-CN" sz="1600" dirty="0">
                <a:solidFill>
                  <a:schemeClr val="tx1">
                    <a:lumMod val="75000"/>
                    <a:lumOff val="25000"/>
                  </a:schemeClr>
                </a:solidFill>
                <a:latin typeface="+mn-ea"/>
              </a:rPr>
              <a:t>4</a:t>
            </a:r>
            <a:r>
              <a:rPr lang="zh-CN" altLang="en-US" sz="1600" dirty="0">
                <a:solidFill>
                  <a:schemeClr val="tx1">
                    <a:lumMod val="75000"/>
                    <a:lumOff val="25000"/>
                  </a:schemeClr>
                </a:solidFill>
                <a:latin typeface="+mn-ea"/>
              </a:rPr>
              <a:t>．扣缴义务人未按照规定办理扣缴税款登记的，税务机关应当自发现之日起</a:t>
            </a:r>
            <a:r>
              <a:rPr lang="en-US" altLang="zh-CN" sz="1600" dirty="0">
                <a:solidFill>
                  <a:schemeClr val="tx1">
                    <a:lumMod val="75000"/>
                    <a:lumOff val="25000"/>
                  </a:schemeClr>
                </a:solidFill>
                <a:latin typeface="+mn-ea"/>
              </a:rPr>
              <a:t>3</a:t>
            </a:r>
            <a:r>
              <a:rPr lang="zh-CN" altLang="en-US" sz="1600" dirty="0">
                <a:solidFill>
                  <a:schemeClr val="tx1">
                    <a:lumMod val="75000"/>
                    <a:lumOff val="25000"/>
                  </a:schemeClr>
                </a:solidFill>
                <a:latin typeface="+mn-ea"/>
              </a:rPr>
              <a:t>日内责令其限期改正，并可处以</a:t>
            </a:r>
            <a:r>
              <a:rPr lang="en-US" altLang="zh-CN" sz="1600" dirty="0">
                <a:solidFill>
                  <a:schemeClr val="tx1">
                    <a:lumMod val="75000"/>
                    <a:lumOff val="25000"/>
                  </a:schemeClr>
                </a:solidFill>
                <a:latin typeface="+mn-ea"/>
              </a:rPr>
              <a:t>1 000</a:t>
            </a:r>
            <a:r>
              <a:rPr lang="zh-CN" altLang="en-US" sz="1600" dirty="0">
                <a:solidFill>
                  <a:schemeClr val="tx1">
                    <a:lumMod val="75000"/>
                    <a:lumOff val="25000"/>
                  </a:schemeClr>
                </a:solidFill>
                <a:latin typeface="+mn-ea"/>
              </a:rPr>
              <a:t>元以下的罚款。</a:t>
            </a:r>
          </a:p>
          <a:p>
            <a:pPr algn="just">
              <a:lnSpc>
                <a:spcPct val="120000"/>
              </a:lnSpc>
              <a:spcAft>
                <a:spcPts val="600"/>
              </a:spcAft>
            </a:pPr>
            <a:r>
              <a:rPr lang="en-US" altLang="zh-CN" sz="1600" dirty="0">
                <a:solidFill>
                  <a:schemeClr val="tx1">
                    <a:lumMod val="75000"/>
                    <a:lumOff val="25000"/>
                  </a:schemeClr>
                </a:solidFill>
                <a:latin typeface="+mn-ea"/>
              </a:rPr>
              <a:t>5</a:t>
            </a:r>
            <a:r>
              <a:rPr lang="zh-CN" altLang="en-US" sz="1600" dirty="0">
                <a:solidFill>
                  <a:schemeClr val="tx1">
                    <a:lumMod val="75000"/>
                    <a:lumOff val="25000"/>
                  </a:schemeClr>
                </a:solidFill>
                <a:latin typeface="+mn-ea"/>
              </a:rPr>
              <a:t>．纳税人未按照规定使用税务登记证件，或者转借、涂改、损毁、买卖、伪造税务登记证件的，处</a:t>
            </a:r>
            <a:r>
              <a:rPr lang="en-US" altLang="zh-CN" sz="1600" dirty="0">
                <a:solidFill>
                  <a:schemeClr val="tx1">
                    <a:lumMod val="75000"/>
                    <a:lumOff val="25000"/>
                  </a:schemeClr>
                </a:solidFill>
                <a:latin typeface="+mn-ea"/>
              </a:rPr>
              <a:t>2 000</a:t>
            </a:r>
            <a:r>
              <a:rPr lang="zh-CN" altLang="en-US" sz="1600" dirty="0">
                <a:solidFill>
                  <a:schemeClr val="tx1">
                    <a:lumMod val="75000"/>
                    <a:lumOff val="25000"/>
                  </a:schemeClr>
                </a:solidFill>
                <a:latin typeface="+mn-ea"/>
              </a:rPr>
              <a:t>元以上</a:t>
            </a:r>
            <a:r>
              <a:rPr lang="en-US" altLang="zh-CN" sz="1600" dirty="0">
                <a:solidFill>
                  <a:schemeClr val="tx1">
                    <a:lumMod val="75000"/>
                    <a:lumOff val="25000"/>
                  </a:schemeClr>
                </a:solidFill>
                <a:latin typeface="+mn-ea"/>
              </a:rPr>
              <a:t>1</a:t>
            </a:r>
            <a:r>
              <a:rPr lang="zh-CN" altLang="en-US" sz="1600" dirty="0">
                <a:solidFill>
                  <a:schemeClr val="tx1">
                    <a:lumMod val="75000"/>
                    <a:lumOff val="25000"/>
                  </a:schemeClr>
                </a:solidFill>
                <a:latin typeface="+mn-ea"/>
              </a:rPr>
              <a:t>万元以下的罚款；情节严重的，处</a:t>
            </a:r>
            <a:r>
              <a:rPr lang="en-US" altLang="zh-CN" sz="1600" dirty="0">
                <a:solidFill>
                  <a:schemeClr val="tx1">
                    <a:lumMod val="75000"/>
                    <a:lumOff val="25000"/>
                  </a:schemeClr>
                </a:solidFill>
                <a:latin typeface="+mn-ea"/>
              </a:rPr>
              <a:t>1</a:t>
            </a:r>
            <a:r>
              <a:rPr lang="zh-CN" altLang="en-US" sz="1600" dirty="0">
                <a:solidFill>
                  <a:schemeClr val="tx1">
                    <a:lumMod val="75000"/>
                    <a:lumOff val="25000"/>
                  </a:schemeClr>
                </a:solidFill>
                <a:latin typeface="+mn-ea"/>
              </a:rPr>
              <a:t>万元以上</a:t>
            </a:r>
            <a:r>
              <a:rPr lang="en-US" altLang="zh-CN" sz="1600" dirty="0">
                <a:solidFill>
                  <a:schemeClr val="tx1">
                    <a:lumMod val="75000"/>
                    <a:lumOff val="25000"/>
                  </a:schemeClr>
                </a:solidFill>
                <a:latin typeface="+mn-ea"/>
              </a:rPr>
              <a:t>5</a:t>
            </a:r>
            <a:r>
              <a:rPr lang="zh-CN" altLang="en-US" sz="1600" dirty="0">
                <a:solidFill>
                  <a:schemeClr val="tx1">
                    <a:lumMod val="75000"/>
                    <a:lumOff val="25000"/>
                  </a:schemeClr>
                </a:solidFill>
                <a:latin typeface="+mn-ea"/>
              </a:rPr>
              <a:t>万元以下的罚款。</a:t>
            </a:r>
          </a:p>
          <a:p>
            <a:pPr algn="just">
              <a:lnSpc>
                <a:spcPct val="120000"/>
              </a:lnSpc>
              <a:spcAft>
                <a:spcPts val="600"/>
              </a:spcAft>
            </a:pPr>
            <a:endParaRPr lang="zh-CN" altLang="en-US" sz="1600" dirty="0">
              <a:solidFill>
                <a:schemeClr val="tx1">
                  <a:lumMod val="75000"/>
                  <a:lumOff val="25000"/>
                </a:schemeClr>
              </a:solidFill>
              <a:latin typeface="+mn-ea"/>
            </a:endParaRPr>
          </a:p>
          <a:p>
            <a:pPr algn="just">
              <a:lnSpc>
                <a:spcPct val="120000"/>
              </a:lnSpc>
              <a:spcAft>
                <a:spcPts val="600"/>
              </a:spcAft>
            </a:pPr>
            <a:endParaRPr lang="zh-CN" altLang="en-US" sz="1600" b="1" dirty="0">
              <a:solidFill>
                <a:schemeClr val="tx1">
                  <a:lumMod val="75000"/>
                  <a:lumOff val="25000"/>
                </a:schemeClr>
              </a:solidFill>
              <a:latin typeface="宋体" panose="02010600030101010101" pitchFamily="2" charset="-122"/>
              <a:ea typeface="宋体" panose="02010600030101010101" pitchFamily="2" charset="-122"/>
            </a:endParaRPr>
          </a:p>
        </p:txBody>
      </p:sp>
      <p:sp>
        <p:nvSpPr>
          <p:cNvPr id="2" name="文本框 1">
            <a:extLst>
              <a:ext uri="{FF2B5EF4-FFF2-40B4-BE49-F238E27FC236}">
                <a16:creationId xmlns:a16="http://schemas.microsoft.com/office/drawing/2014/main" id="{3AEB50E3-1131-33A0-0A1E-75876E5EA855}"/>
              </a:ext>
            </a:extLst>
          </p:cNvPr>
          <p:cNvSpPr txBox="1"/>
          <p:nvPr/>
        </p:nvSpPr>
        <p:spPr>
          <a:xfrm>
            <a:off x="2469439" y="319386"/>
            <a:ext cx="4592188"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一、违反税务管理基本规定行为的处罚</a:t>
            </a:r>
          </a:p>
        </p:txBody>
      </p:sp>
    </p:spTree>
    <p:extLst>
      <p:ext uri="{BB962C8B-B14F-4D97-AF65-F5344CB8AC3E}">
        <p14:creationId xmlns:p14="http://schemas.microsoft.com/office/powerpoint/2010/main" val="2352985218"/>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任意多边形 27"/>
          <p:cNvSpPr/>
          <p:nvPr/>
        </p:nvSpPr>
        <p:spPr>
          <a:xfrm>
            <a:off x="-89125" y="0"/>
            <a:ext cx="2128342" cy="5143500"/>
          </a:xfrm>
          <a:custGeom>
            <a:avLst/>
            <a:gdLst>
              <a:gd name="connsiteX0" fmla="*/ 0 w 2837789"/>
              <a:gd name="connsiteY0" fmla="*/ 0 h 6858000"/>
              <a:gd name="connsiteX1" fmla="*/ 537934 w 2837789"/>
              <a:gd name="connsiteY1" fmla="*/ 0 h 6858000"/>
              <a:gd name="connsiteX2" fmla="*/ 704850 w 2837789"/>
              <a:gd name="connsiteY2" fmla="*/ 0 h 6858000"/>
              <a:gd name="connsiteX3" fmla="*/ 2837789 w 2837789"/>
              <a:gd name="connsiteY3" fmla="*/ 0 h 6858000"/>
              <a:gd name="connsiteX4" fmla="*/ 2837789 w 2837789"/>
              <a:gd name="connsiteY4" fmla="*/ 395378 h 6858000"/>
              <a:gd name="connsiteX5" fmla="*/ 2618085 w 2837789"/>
              <a:gd name="connsiteY5" fmla="*/ 417526 h 6858000"/>
              <a:gd name="connsiteX6" fmla="*/ 1747634 w 2837789"/>
              <a:gd name="connsiteY6" fmla="*/ 1485534 h 6858000"/>
              <a:gd name="connsiteX7" fmla="*/ 2618085 w 2837789"/>
              <a:gd name="connsiteY7" fmla="*/ 2553542 h 6858000"/>
              <a:gd name="connsiteX8" fmla="*/ 2837789 w 2837789"/>
              <a:gd name="connsiteY8" fmla="*/ 2575690 h 6858000"/>
              <a:gd name="connsiteX9" fmla="*/ 2837789 w 2837789"/>
              <a:gd name="connsiteY9" fmla="*/ 6858000 h 6858000"/>
              <a:gd name="connsiteX10" fmla="*/ 704850 w 2837789"/>
              <a:gd name="connsiteY10" fmla="*/ 6858000 h 6858000"/>
              <a:gd name="connsiteX11" fmla="*/ 537934 w 2837789"/>
              <a:gd name="connsiteY11" fmla="*/ 6858000 h 6858000"/>
              <a:gd name="connsiteX12" fmla="*/ 0 w 2837789"/>
              <a:gd name="connsiteY12"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837789" h="6858000">
                <a:moveTo>
                  <a:pt x="0" y="0"/>
                </a:moveTo>
                <a:lnTo>
                  <a:pt x="537934" y="0"/>
                </a:lnTo>
                <a:lnTo>
                  <a:pt x="704850" y="0"/>
                </a:lnTo>
                <a:lnTo>
                  <a:pt x="2837789" y="0"/>
                </a:lnTo>
                <a:lnTo>
                  <a:pt x="2837789" y="395378"/>
                </a:lnTo>
                <a:lnTo>
                  <a:pt x="2618085" y="417526"/>
                </a:lnTo>
                <a:cubicBezTo>
                  <a:pt x="2121320" y="519179"/>
                  <a:pt x="1747634" y="958717"/>
                  <a:pt x="1747634" y="1485534"/>
                </a:cubicBezTo>
                <a:cubicBezTo>
                  <a:pt x="1747634" y="2012352"/>
                  <a:pt x="2121320" y="2451889"/>
                  <a:pt x="2618085" y="2553542"/>
                </a:cubicBezTo>
                <a:lnTo>
                  <a:pt x="2837789" y="2575690"/>
                </a:lnTo>
                <a:lnTo>
                  <a:pt x="2837789" y="6858000"/>
                </a:lnTo>
                <a:lnTo>
                  <a:pt x="704850" y="6858000"/>
                </a:lnTo>
                <a:lnTo>
                  <a:pt x="537934" y="6858000"/>
                </a:lnTo>
                <a:lnTo>
                  <a:pt x="0" y="6858000"/>
                </a:lnTo>
                <a:close/>
              </a:path>
            </a:pathLst>
          </a:cu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0070C0"/>
              </a:solidFill>
            </a:endParaRPr>
          </a:p>
        </p:txBody>
      </p:sp>
      <p:grpSp>
        <p:nvGrpSpPr>
          <p:cNvPr id="4" name="组合 3"/>
          <p:cNvGrpSpPr/>
          <p:nvPr/>
        </p:nvGrpSpPr>
        <p:grpSpPr>
          <a:xfrm>
            <a:off x="1145002" y="219936"/>
            <a:ext cx="1788430" cy="1788430"/>
            <a:chOff x="4240335" y="3008435"/>
            <a:chExt cx="3711332" cy="3711332"/>
          </a:xfrm>
        </p:grpSpPr>
        <p:sp>
          <p:nvSpPr>
            <p:cNvPr id="5" name="椭圆 4"/>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6" name="组合 5"/>
            <p:cNvGrpSpPr/>
            <p:nvPr/>
          </p:nvGrpSpPr>
          <p:grpSpPr>
            <a:xfrm>
              <a:off x="4710169" y="3478269"/>
              <a:ext cx="2771663" cy="2771663"/>
              <a:chOff x="2193191" y="1899415"/>
              <a:chExt cx="2421376" cy="2421376"/>
            </a:xfrm>
            <a:effectLst/>
          </p:grpSpPr>
          <p:sp>
            <p:nvSpPr>
              <p:cNvPr id="7" name="椭圆 6"/>
              <p:cNvSpPr/>
              <p:nvPr/>
            </p:nvSpPr>
            <p:spPr>
              <a:xfrm>
                <a:off x="2193191" y="1899415"/>
                <a:ext cx="2421376" cy="2421376"/>
              </a:xfrm>
              <a:prstGeom prst="ellipse">
                <a:avLst/>
              </a:pr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8" name="椭圆 7"/>
              <p:cNvSpPr/>
              <p:nvPr/>
            </p:nvSpPr>
            <p:spPr>
              <a:xfrm>
                <a:off x="2345502" y="2051726"/>
                <a:ext cx="2116756" cy="2116756"/>
              </a:xfrm>
              <a:prstGeom prst="ellipse">
                <a:avLst/>
              </a:prstGeom>
              <a:solidFill>
                <a:schemeClr val="bg1">
                  <a:lumMod val="95000"/>
                </a:schemeClr>
              </a:solidFill>
              <a:ln w="50800">
                <a:noFill/>
              </a:ln>
              <a:effectLst>
                <a:outerShdw blurRad="152400" dist="76200" dir="2700000" algn="tl" rotWithShape="0">
                  <a:schemeClr val="accent3">
                    <a:lumMod val="50000"/>
                    <a:alpha val="64000"/>
                  </a:schemeClr>
                </a:outerShdw>
              </a:effectLst>
              <a:scene3d>
                <a:camera prst="orthographicFront"/>
                <a:lightRig rig="threePt" dir="t"/>
              </a:scene3d>
              <a:sp3d prstMaterial="softEdge">
                <a:bevelT w="8255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dirty="0">
                  <a:solidFill>
                    <a:srgbClr val="FFFFFF"/>
                  </a:solidFill>
                  <a:latin typeface="Calibri" panose="020F0502020204030204"/>
                  <a:ea typeface="宋体" panose="02010600030101010101" pitchFamily="2" charset="-122"/>
                </a:endParaRPr>
              </a:p>
            </p:txBody>
          </p:sp>
        </p:grpSp>
      </p:grpSp>
      <p:sp>
        <p:nvSpPr>
          <p:cNvPr id="15" name="文本框 14"/>
          <p:cNvSpPr txBox="1"/>
          <p:nvPr/>
        </p:nvSpPr>
        <p:spPr>
          <a:xfrm>
            <a:off x="2827575" y="558536"/>
            <a:ext cx="3179649" cy="530915"/>
          </a:xfrm>
          <a:prstGeom prst="rect">
            <a:avLst/>
          </a:prstGeom>
          <a:noFill/>
        </p:spPr>
        <p:txBody>
          <a:bodyPr wrap="square" lIns="68580" tIns="34290" rIns="68580" bIns="34290" rtlCol="0">
            <a:spAutoFit/>
          </a:bodyPr>
          <a:lstStyle/>
          <a:p>
            <a:r>
              <a:rPr lang="en-US" altLang="zh-CN" sz="3000" dirty="0">
                <a:solidFill>
                  <a:schemeClr val="tx1">
                    <a:lumMod val="65000"/>
                    <a:lumOff val="35000"/>
                  </a:schemeClr>
                </a:solidFill>
                <a:latin typeface="+mn-ea"/>
              </a:rPr>
              <a:t>CONTENTS </a:t>
            </a:r>
            <a:endParaRPr lang="zh-CN" altLang="en-US" sz="3000" dirty="0">
              <a:solidFill>
                <a:schemeClr val="tx1">
                  <a:lumMod val="65000"/>
                  <a:lumOff val="35000"/>
                </a:schemeClr>
              </a:solidFill>
              <a:latin typeface="+mn-ea"/>
            </a:endParaRPr>
          </a:p>
        </p:txBody>
      </p:sp>
      <p:sp>
        <p:nvSpPr>
          <p:cNvPr id="27" name="文本框 14"/>
          <p:cNvSpPr txBox="1"/>
          <p:nvPr/>
        </p:nvSpPr>
        <p:spPr>
          <a:xfrm>
            <a:off x="1368009" y="830698"/>
            <a:ext cx="1269334" cy="530915"/>
          </a:xfrm>
          <a:prstGeom prst="rect">
            <a:avLst/>
          </a:prstGeom>
          <a:noFill/>
        </p:spPr>
        <p:txBody>
          <a:bodyPr wrap="square" lIns="68580" tIns="34290" rIns="68580" bIns="34290" rtlCol="0">
            <a:spAutoFit/>
          </a:bodyPr>
          <a:lstStyle/>
          <a:p>
            <a:pPr algn="ctr"/>
            <a:r>
              <a:rPr lang="zh-CN" altLang="en-US" sz="3000" dirty="0">
                <a:solidFill>
                  <a:schemeClr val="tx1">
                    <a:lumMod val="65000"/>
                    <a:lumOff val="35000"/>
                  </a:schemeClr>
                </a:solidFill>
                <a:latin typeface="ITC Avant Garde Std XLt" panose="020B0302020202020204" pitchFamily="34" charset="0"/>
              </a:rPr>
              <a:t>目录</a:t>
            </a:r>
            <a:endParaRPr lang="zh-CN" altLang="en-US" sz="3000" dirty="0">
              <a:solidFill>
                <a:schemeClr val="tx1">
                  <a:lumMod val="65000"/>
                  <a:lumOff val="35000"/>
                </a:schemeClr>
              </a:solidFill>
              <a:latin typeface="ITC Avant Garde Std XLt"/>
            </a:endParaRPr>
          </a:p>
        </p:txBody>
      </p:sp>
      <p:sp>
        <p:nvSpPr>
          <p:cNvPr id="41" name="圆角矩形 40"/>
          <p:cNvSpPr/>
          <p:nvPr/>
        </p:nvSpPr>
        <p:spPr>
          <a:xfrm>
            <a:off x="2906495" y="1135438"/>
            <a:ext cx="3642223" cy="45719"/>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23" name="组合 15"/>
          <p:cNvGrpSpPr/>
          <p:nvPr/>
        </p:nvGrpSpPr>
        <p:grpSpPr bwMode="auto">
          <a:xfrm>
            <a:off x="3240849" y="1351397"/>
            <a:ext cx="1932833" cy="503999"/>
            <a:chOff x="4247963" y="2095837"/>
            <a:chExt cx="2023610" cy="527844"/>
          </a:xfrm>
        </p:grpSpPr>
        <p:sp>
          <p:nvSpPr>
            <p:cNvPr id="24" name="TextBox 6"/>
            <p:cNvSpPr txBox="1"/>
            <p:nvPr/>
          </p:nvSpPr>
          <p:spPr>
            <a:xfrm>
              <a:off x="5004129" y="2150241"/>
              <a:ext cx="1267444" cy="419040"/>
            </a:xfrm>
            <a:prstGeom prst="rect">
              <a:avLst/>
            </a:prstGeom>
            <a:noFill/>
          </p:spPr>
          <p:txBody>
            <a:bodyPr wrap="none">
              <a:spAutoFit/>
            </a:bodyPr>
            <a:lstStyle/>
            <a:p>
              <a:pPr defTabSz="913765">
                <a:defRPr/>
              </a:pPr>
              <a:r>
                <a:rPr lang="zh-CN" altLang="en-US" sz="2000" dirty="0">
                  <a:solidFill>
                    <a:srgbClr val="000000">
                      <a:lumMod val="85000"/>
                      <a:lumOff val="15000"/>
                    </a:srgbClr>
                  </a:solidFill>
                  <a:latin typeface="微软雅黑" panose="020B0503020204020204" pitchFamily="34" charset="-122"/>
                  <a:ea typeface="微软雅黑" panose="020B0503020204020204" pitchFamily="34" charset="-122"/>
                </a:rPr>
                <a:t>税务管理</a:t>
              </a:r>
            </a:p>
          </p:txBody>
        </p:sp>
        <p:sp>
          <p:nvSpPr>
            <p:cNvPr id="25" name="圆角矩形​​ 10"/>
            <p:cNvSpPr>
              <a:spLocks noChangeArrowheads="1"/>
            </p:cNvSpPr>
            <p:nvPr/>
          </p:nvSpPr>
          <p:spPr bwMode="auto">
            <a:xfrm>
              <a:off x="4247963" y="2095837"/>
              <a:ext cx="527671" cy="527844"/>
            </a:xfrm>
            <a:prstGeom prst="roundRect">
              <a:avLst>
                <a:gd name="adj" fmla="val 16667"/>
              </a:avLst>
            </a:prstGeom>
            <a:solidFill>
              <a:srgbClr val="FFBF53"/>
            </a:solidFill>
            <a:ln w="25400" algn="ctr">
              <a:solidFill>
                <a:srgbClr val="BFBFBF"/>
              </a:solidFill>
              <a:round/>
            </a:ln>
          </p:spPr>
          <p:txBody>
            <a:bodyPr anchor="ctr"/>
            <a:lstStyle/>
            <a:p>
              <a:pPr algn="ctr" defTabSz="913765" fontAlgn="base">
                <a:spcBef>
                  <a:spcPct val="0"/>
                </a:spcBef>
                <a:spcAft>
                  <a:spcPct val="0"/>
                </a:spcAft>
              </a:pPr>
              <a:r>
                <a:rPr lang="en-US" altLang="zh-CN" sz="3200" dirty="0">
                  <a:solidFill>
                    <a:srgbClr val="FFFFFF"/>
                  </a:solidFill>
                  <a:ea typeface="微软雅黑" panose="020B0503020204020204" pitchFamily="34" charset="-122"/>
                  <a:cs typeface="Arial" panose="020B0604020202020204" pitchFamily="34" charset="0"/>
                </a:rPr>
                <a:t>1</a:t>
              </a:r>
              <a:endParaRPr lang="zh-CN" altLang="en-US" sz="3200" dirty="0">
                <a:solidFill>
                  <a:srgbClr val="FFFFFF"/>
                </a:solidFill>
                <a:ea typeface="微软雅黑" panose="020B0503020204020204" pitchFamily="34" charset="-122"/>
                <a:cs typeface="Arial" panose="020B0604020202020204" pitchFamily="34" charset="0"/>
              </a:endParaRPr>
            </a:p>
          </p:txBody>
        </p:sp>
      </p:grpSp>
      <p:grpSp>
        <p:nvGrpSpPr>
          <p:cNvPr id="42" name="组合 16"/>
          <p:cNvGrpSpPr/>
          <p:nvPr/>
        </p:nvGrpSpPr>
        <p:grpSpPr bwMode="auto">
          <a:xfrm>
            <a:off x="3240859" y="2170046"/>
            <a:ext cx="1932835" cy="503999"/>
            <a:chOff x="4247964" y="2095837"/>
            <a:chExt cx="2023608" cy="527844"/>
          </a:xfrm>
        </p:grpSpPr>
        <p:sp>
          <p:nvSpPr>
            <p:cNvPr id="43" name="TextBox 17"/>
            <p:cNvSpPr txBox="1"/>
            <p:nvPr/>
          </p:nvSpPr>
          <p:spPr>
            <a:xfrm>
              <a:off x="5004131" y="2150241"/>
              <a:ext cx="1267441" cy="419040"/>
            </a:xfrm>
            <a:prstGeom prst="rect">
              <a:avLst/>
            </a:prstGeom>
            <a:noFill/>
          </p:spPr>
          <p:txBody>
            <a:bodyPr wrap="none">
              <a:spAutoFit/>
            </a:bodyPr>
            <a:lstStyle/>
            <a:p>
              <a:pPr defTabSz="913765">
                <a:defRPr/>
              </a:pPr>
              <a:r>
                <a:rPr lang="zh-CN" altLang="en-US" sz="2000" dirty="0">
                  <a:solidFill>
                    <a:srgbClr val="000000">
                      <a:lumMod val="85000"/>
                      <a:lumOff val="15000"/>
                    </a:srgbClr>
                  </a:solidFill>
                  <a:latin typeface="微软雅黑" panose="020B0503020204020204" pitchFamily="34" charset="-122"/>
                  <a:ea typeface="微软雅黑" panose="020B0503020204020204" pitchFamily="34" charset="-122"/>
                </a:rPr>
                <a:t>税款征收</a:t>
              </a:r>
            </a:p>
          </p:txBody>
        </p:sp>
        <p:sp>
          <p:nvSpPr>
            <p:cNvPr id="44" name="圆角矩形​​ 18"/>
            <p:cNvSpPr>
              <a:spLocks noChangeArrowheads="1"/>
            </p:cNvSpPr>
            <p:nvPr/>
          </p:nvSpPr>
          <p:spPr bwMode="auto">
            <a:xfrm>
              <a:off x="4247964" y="2095837"/>
              <a:ext cx="527671" cy="527844"/>
            </a:xfrm>
            <a:prstGeom prst="roundRect">
              <a:avLst>
                <a:gd name="adj" fmla="val 16667"/>
              </a:avLst>
            </a:prstGeom>
            <a:solidFill>
              <a:srgbClr val="595959"/>
            </a:solidFill>
            <a:ln w="25400" algn="ctr">
              <a:solidFill>
                <a:srgbClr val="BFBFBF"/>
              </a:solidFill>
              <a:round/>
            </a:ln>
          </p:spPr>
          <p:txBody>
            <a:bodyPr anchor="ctr"/>
            <a:lstStyle/>
            <a:p>
              <a:pPr algn="ctr" defTabSz="913765" fontAlgn="base">
                <a:spcBef>
                  <a:spcPct val="0"/>
                </a:spcBef>
                <a:spcAft>
                  <a:spcPct val="0"/>
                </a:spcAft>
              </a:pPr>
              <a:r>
                <a:rPr lang="en-US" altLang="zh-CN" sz="3200" dirty="0">
                  <a:solidFill>
                    <a:srgbClr val="FFFFFF"/>
                  </a:solidFill>
                  <a:ea typeface="微软雅黑" panose="020B0503020204020204" pitchFamily="34" charset="-122"/>
                  <a:cs typeface="Arial" panose="020B0604020202020204" pitchFamily="34" charset="0"/>
                </a:rPr>
                <a:t>2</a:t>
              </a:r>
              <a:endParaRPr lang="zh-CN" altLang="en-US" sz="3200" dirty="0">
                <a:solidFill>
                  <a:srgbClr val="FFFFFF"/>
                </a:solidFill>
                <a:ea typeface="微软雅黑" panose="020B0503020204020204" pitchFamily="34" charset="-122"/>
                <a:cs typeface="Arial" panose="020B0604020202020204" pitchFamily="34" charset="0"/>
              </a:endParaRPr>
            </a:p>
          </p:txBody>
        </p:sp>
      </p:grpSp>
      <p:grpSp>
        <p:nvGrpSpPr>
          <p:cNvPr id="46" name="组合 20"/>
          <p:cNvGrpSpPr/>
          <p:nvPr/>
        </p:nvGrpSpPr>
        <p:grpSpPr bwMode="auto">
          <a:xfrm>
            <a:off x="3240848" y="2988695"/>
            <a:ext cx="1932833" cy="503999"/>
            <a:chOff x="4247964" y="2095837"/>
            <a:chExt cx="2023613" cy="527844"/>
          </a:xfrm>
        </p:grpSpPr>
        <p:sp>
          <p:nvSpPr>
            <p:cNvPr id="47" name="TextBox 21"/>
            <p:cNvSpPr txBox="1"/>
            <p:nvPr/>
          </p:nvSpPr>
          <p:spPr>
            <a:xfrm>
              <a:off x="5004131" y="2150241"/>
              <a:ext cx="1267446" cy="419040"/>
            </a:xfrm>
            <a:prstGeom prst="rect">
              <a:avLst/>
            </a:prstGeom>
            <a:noFill/>
          </p:spPr>
          <p:txBody>
            <a:bodyPr wrap="none">
              <a:spAutoFit/>
            </a:bodyPr>
            <a:lstStyle/>
            <a:p>
              <a:pPr defTabSz="913765">
                <a:defRPr/>
              </a:pPr>
              <a:r>
                <a:rPr lang="zh-CN" altLang="en-US" sz="2000" dirty="0">
                  <a:solidFill>
                    <a:srgbClr val="000000">
                      <a:lumMod val="85000"/>
                      <a:lumOff val="15000"/>
                    </a:srgbClr>
                  </a:solidFill>
                  <a:latin typeface="微软雅黑" panose="020B0503020204020204" pitchFamily="34" charset="-122"/>
                  <a:ea typeface="微软雅黑" panose="020B0503020204020204" pitchFamily="34" charset="-122"/>
                </a:rPr>
                <a:t>法律责任</a:t>
              </a:r>
            </a:p>
          </p:txBody>
        </p:sp>
        <p:sp>
          <p:nvSpPr>
            <p:cNvPr id="48" name="圆角矩形​​ 22"/>
            <p:cNvSpPr>
              <a:spLocks noChangeArrowheads="1"/>
            </p:cNvSpPr>
            <p:nvPr/>
          </p:nvSpPr>
          <p:spPr bwMode="auto">
            <a:xfrm>
              <a:off x="4247964" y="2095837"/>
              <a:ext cx="527671" cy="527844"/>
            </a:xfrm>
            <a:prstGeom prst="roundRect">
              <a:avLst>
                <a:gd name="adj" fmla="val 16667"/>
              </a:avLst>
            </a:prstGeom>
            <a:solidFill>
              <a:srgbClr val="0070C0"/>
            </a:solidFill>
            <a:ln w="25400" algn="ctr">
              <a:solidFill>
                <a:srgbClr val="BFBFBF"/>
              </a:solidFill>
              <a:round/>
            </a:ln>
          </p:spPr>
          <p:txBody>
            <a:bodyPr anchor="ctr"/>
            <a:lstStyle/>
            <a:p>
              <a:pPr algn="ctr" defTabSz="913765" fontAlgn="base">
                <a:spcBef>
                  <a:spcPct val="0"/>
                </a:spcBef>
                <a:spcAft>
                  <a:spcPct val="0"/>
                </a:spcAft>
              </a:pPr>
              <a:r>
                <a:rPr lang="en-US" altLang="zh-CN" sz="3200" dirty="0">
                  <a:solidFill>
                    <a:srgbClr val="FFFFFF"/>
                  </a:solidFill>
                  <a:ea typeface="微软雅黑" panose="020B0503020204020204" pitchFamily="34" charset="-122"/>
                  <a:cs typeface="Arial" panose="020B0604020202020204" pitchFamily="34" charset="0"/>
                </a:rPr>
                <a:t>3</a:t>
              </a:r>
              <a:endParaRPr lang="zh-CN" altLang="en-US" sz="3200" dirty="0">
                <a:solidFill>
                  <a:srgbClr val="FFFFFF"/>
                </a:solidFill>
                <a:ea typeface="微软雅黑" panose="020B0503020204020204" pitchFamily="34" charset="-122"/>
                <a:cs typeface="Arial" panose="020B0604020202020204" pitchFamily="34" charset="0"/>
              </a:endParaRPr>
            </a:p>
          </p:txBody>
        </p:sp>
      </p:grpSp>
    </p:spTree>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iterate type="lt">
                                    <p:tmPct val="10000"/>
                                  </p:iterate>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childTnLst>
                                </p:cTn>
                              </p:par>
                              <p:par>
                                <p:cTn id="10" presetID="53" presetClass="entr" presetSubtype="16" fill="hold" grpId="0" nodeType="withEffect">
                                  <p:stCondLst>
                                    <p:cond delay="0"/>
                                  </p:stCondLst>
                                  <p:iterate type="lt">
                                    <p:tmPct val="10000"/>
                                  </p:iterate>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ppt_w</p:attrName>
                                        </p:attrNameLst>
                                      </p:cBhvr>
                                      <p:tavLst>
                                        <p:tav tm="0">
                                          <p:val>
                                            <p:fltVal val="0"/>
                                          </p:val>
                                        </p:tav>
                                        <p:tav tm="100000">
                                          <p:val>
                                            <p:strVal val="#ppt_w"/>
                                          </p:val>
                                        </p:tav>
                                      </p:tavLst>
                                    </p:anim>
                                    <p:anim calcmode="lin" valueType="num">
                                      <p:cBhvr>
                                        <p:cTn id="13" dur="500" fill="hold"/>
                                        <p:tgtEl>
                                          <p:spTgt spid="15"/>
                                        </p:tgtEl>
                                        <p:attrNameLst>
                                          <p:attrName>ppt_h</p:attrName>
                                        </p:attrNameLst>
                                      </p:cBhvr>
                                      <p:tavLst>
                                        <p:tav tm="0">
                                          <p:val>
                                            <p:fltVal val="0"/>
                                          </p:val>
                                        </p:tav>
                                        <p:tav tm="100000">
                                          <p:val>
                                            <p:strVal val="#ppt_h"/>
                                          </p:val>
                                        </p:tav>
                                      </p:tavLst>
                                    </p:anim>
                                    <p:animEffect transition="in" filter="fade">
                                      <p:cBhvr>
                                        <p:cTn id="14" dur="500"/>
                                        <p:tgtEl>
                                          <p:spTgt spid="15"/>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wipe(left)">
                                      <p:cBhvr>
                                        <p:cTn id="17" dur="500"/>
                                        <p:tgtEl>
                                          <p:spTgt spid="41"/>
                                        </p:tgtEl>
                                      </p:cBhvr>
                                    </p:animEffect>
                                  </p:childTnLst>
                                </p:cTn>
                              </p:par>
                            </p:childTnLst>
                          </p:cTn>
                        </p:par>
                        <p:par>
                          <p:cTn id="18" fill="hold">
                            <p:stCondLst>
                              <p:cond delay="0"/>
                            </p:stCondLst>
                            <p:childTnLst>
                              <p:par>
                                <p:cTn id="19" presetID="2" presetClass="entr" presetSubtype="2" fill="hold" nodeType="after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additive="base">
                                        <p:cTn id="21" dur="500" fill="hold"/>
                                        <p:tgtEl>
                                          <p:spTgt spid="23"/>
                                        </p:tgtEl>
                                        <p:attrNameLst>
                                          <p:attrName>ppt_x</p:attrName>
                                        </p:attrNameLst>
                                      </p:cBhvr>
                                      <p:tavLst>
                                        <p:tav tm="0">
                                          <p:val>
                                            <p:strVal val="1+#ppt_w/2"/>
                                          </p:val>
                                        </p:tav>
                                        <p:tav tm="100000">
                                          <p:val>
                                            <p:strVal val="#ppt_x"/>
                                          </p:val>
                                        </p:tav>
                                      </p:tavLst>
                                    </p:anim>
                                    <p:anim calcmode="lin" valueType="num">
                                      <p:cBhvr additive="base">
                                        <p:cTn id="22" dur="500" fill="hold"/>
                                        <p:tgtEl>
                                          <p:spTgt spid="23"/>
                                        </p:tgtEl>
                                        <p:attrNameLst>
                                          <p:attrName>ppt_y</p:attrName>
                                        </p:attrNameLst>
                                      </p:cBhvr>
                                      <p:tavLst>
                                        <p:tav tm="0">
                                          <p:val>
                                            <p:strVal val="#ppt_y"/>
                                          </p:val>
                                        </p:tav>
                                        <p:tav tm="100000">
                                          <p:val>
                                            <p:strVal val="#ppt_y"/>
                                          </p:val>
                                        </p:tav>
                                      </p:tavLst>
                                    </p:anim>
                                  </p:childTnLst>
                                </p:cTn>
                              </p:par>
                            </p:childTnLst>
                          </p:cTn>
                        </p:par>
                        <p:par>
                          <p:cTn id="23" fill="hold">
                            <p:stCondLst>
                              <p:cond delay="500"/>
                            </p:stCondLst>
                            <p:childTnLst>
                              <p:par>
                                <p:cTn id="24" presetID="2" presetClass="entr" presetSubtype="2" fill="hold" nodeType="afterEffect">
                                  <p:stCondLst>
                                    <p:cond delay="0"/>
                                  </p:stCondLst>
                                  <p:childTnLst>
                                    <p:set>
                                      <p:cBhvr>
                                        <p:cTn id="25" dur="1" fill="hold">
                                          <p:stCondLst>
                                            <p:cond delay="0"/>
                                          </p:stCondLst>
                                        </p:cTn>
                                        <p:tgtEl>
                                          <p:spTgt spid="42"/>
                                        </p:tgtEl>
                                        <p:attrNameLst>
                                          <p:attrName>style.visibility</p:attrName>
                                        </p:attrNameLst>
                                      </p:cBhvr>
                                      <p:to>
                                        <p:strVal val="visible"/>
                                      </p:to>
                                    </p:set>
                                    <p:anim calcmode="lin" valueType="num">
                                      <p:cBhvr additive="base">
                                        <p:cTn id="26" dur="500" fill="hold"/>
                                        <p:tgtEl>
                                          <p:spTgt spid="42"/>
                                        </p:tgtEl>
                                        <p:attrNameLst>
                                          <p:attrName>ppt_x</p:attrName>
                                        </p:attrNameLst>
                                      </p:cBhvr>
                                      <p:tavLst>
                                        <p:tav tm="0">
                                          <p:val>
                                            <p:strVal val="1+#ppt_w/2"/>
                                          </p:val>
                                        </p:tav>
                                        <p:tav tm="100000">
                                          <p:val>
                                            <p:strVal val="#ppt_x"/>
                                          </p:val>
                                        </p:tav>
                                      </p:tavLst>
                                    </p:anim>
                                    <p:anim calcmode="lin" valueType="num">
                                      <p:cBhvr additive="base">
                                        <p:cTn id="27" dur="500" fill="hold"/>
                                        <p:tgtEl>
                                          <p:spTgt spid="42"/>
                                        </p:tgtEl>
                                        <p:attrNameLst>
                                          <p:attrName>ppt_y</p:attrName>
                                        </p:attrNameLst>
                                      </p:cBhvr>
                                      <p:tavLst>
                                        <p:tav tm="0">
                                          <p:val>
                                            <p:strVal val="#ppt_y"/>
                                          </p:val>
                                        </p:tav>
                                        <p:tav tm="100000">
                                          <p:val>
                                            <p:strVal val="#ppt_y"/>
                                          </p:val>
                                        </p:tav>
                                      </p:tavLst>
                                    </p:anim>
                                  </p:childTnLst>
                                </p:cTn>
                              </p:par>
                            </p:childTnLst>
                          </p:cTn>
                        </p:par>
                        <p:par>
                          <p:cTn id="28" fill="hold">
                            <p:stCondLst>
                              <p:cond delay="1000"/>
                            </p:stCondLst>
                            <p:childTnLst>
                              <p:par>
                                <p:cTn id="29" presetID="2" presetClass="entr" presetSubtype="2" fill="hold" nodeType="afterEffect">
                                  <p:stCondLst>
                                    <p:cond delay="0"/>
                                  </p:stCondLst>
                                  <p:childTnLst>
                                    <p:set>
                                      <p:cBhvr>
                                        <p:cTn id="30" dur="1" fill="hold">
                                          <p:stCondLst>
                                            <p:cond delay="0"/>
                                          </p:stCondLst>
                                        </p:cTn>
                                        <p:tgtEl>
                                          <p:spTgt spid="46"/>
                                        </p:tgtEl>
                                        <p:attrNameLst>
                                          <p:attrName>style.visibility</p:attrName>
                                        </p:attrNameLst>
                                      </p:cBhvr>
                                      <p:to>
                                        <p:strVal val="visible"/>
                                      </p:to>
                                    </p:set>
                                    <p:anim calcmode="lin" valueType="num">
                                      <p:cBhvr additive="base">
                                        <p:cTn id="31" dur="500" fill="hold"/>
                                        <p:tgtEl>
                                          <p:spTgt spid="46"/>
                                        </p:tgtEl>
                                        <p:attrNameLst>
                                          <p:attrName>ppt_x</p:attrName>
                                        </p:attrNameLst>
                                      </p:cBhvr>
                                      <p:tavLst>
                                        <p:tav tm="0">
                                          <p:val>
                                            <p:strVal val="1+#ppt_w/2"/>
                                          </p:val>
                                        </p:tav>
                                        <p:tav tm="100000">
                                          <p:val>
                                            <p:strVal val="#ppt_x"/>
                                          </p:val>
                                        </p:tav>
                                      </p:tavLst>
                                    </p:anim>
                                    <p:anim calcmode="lin" valueType="num">
                                      <p:cBhvr additive="base">
                                        <p:cTn id="32" dur="500" fill="hold"/>
                                        <p:tgtEl>
                                          <p:spTgt spid="4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7" grpId="0"/>
      <p:bldP spid="41"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C43C51-19E3-A27F-35CA-B3582E3CAF9E}"/>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2A8883D0-5E7E-34F7-6D55-FFD88FC3FDD2}"/>
              </a:ext>
            </a:extLst>
          </p:cNvPr>
          <p:cNvSpPr txBox="1"/>
          <p:nvPr/>
        </p:nvSpPr>
        <p:spPr>
          <a:xfrm>
            <a:off x="1986887" y="319386"/>
            <a:ext cx="5170226"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二、扣缴义务人违反账簿、凭证管理的处罚</a:t>
            </a:r>
            <a:endParaRPr lang="zh-CN" altLang="en-US"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63956CB3-40C0-9BDE-EEFE-006E96226D53}"/>
              </a:ext>
            </a:extLst>
          </p:cNvPr>
          <p:cNvSpPr txBox="1">
            <a:spLocks/>
          </p:cNvSpPr>
          <p:nvPr/>
        </p:nvSpPr>
        <p:spPr>
          <a:xfrm>
            <a:off x="612001" y="972002"/>
            <a:ext cx="7920012" cy="1887440"/>
          </a:xfrm>
          <a:prstGeom prst="rect">
            <a:avLst/>
          </a:prstGeom>
          <a:noFill/>
        </p:spPr>
        <p:txBody>
          <a:bodyPr wrap="square" lIns="0" tIns="0" rIns="0" bIns="0" rtlCol="0">
            <a:spAutoFit/>
          </a:bodyPr>
          <a:lstStyle/>
          <a:p>
            <a:pPr algn="just">
              <a:lnSpc>
                <a:spcPct val="120000"/>
              </a:lnSpc>
              <a:spcAft>
                <a:spcPts val="600"/>
              </a:spcAft>
            </a:pP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税收征收管理法</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第六十一条规定：“扣缴义务人未按照规定设置、保管代扣代缴、代收代缴税款账簿或者保管代扣代缴、代收代缴税款记账凭证及有关资料的，由税务机关责令限期改正，可以处</a:t>
            </a:r>
            <a:r>
              <a:rPr lang="en-US" altLang="zh-CN" sz="1600" dirty="0">
                <a:solidFill>
                  <a:schemeClr val="tx1">
                    <a:lumMod val="75000"/>
                    <a:lumOff val="25000"/>
                  </a:schemeClr>
                </a:solidFill>
                <a:latin typeface="+mn-ea"/>
              </a:rPr>
              <a:t>2 000</a:t>
            </a:r>
            <a:r>
              <a:rPr lang="zh-CN" altLang="en-US" sz="1600" dirty="0">
                <a:solidFill>
                  <a:schemeClr val="tx1">
                    <a:lumMod val="75000"/>
                    <a:lumOff val="25000"/>
                  </a:schemeClr>
                </a:solidFill>
                <a:latin typeface="+mn-ea"/>
              </a:rPr>
              <a:t>元以下的罚款；情节严重的处</a:t>
            </a:r>
            <a:r>
              <a:rPr lang="en-US" altLang="zh-CN" sz="1600" dirty="0">
                <a:solidFill>
                  <a:schemeClr val="tx1">
                    <a:lumMod val="75000"/>
                    <a:lumOff val="25000"/>
                  </a:schemeClr>
                </a:solidFill>
                <a:latin typeface="+mn-ea"/>
              </a:rPr>
              <a:t>2 000</a:t>
            </a:r>
            <a:r>
              <a:rPr lang="zh-CN" altLang="en-US" sz="1600" dirty="0">
                <a:solidFill>
                  <a:schemeClr val="tx1">
                    <a:lumMod val="75000"/>
                    <a:lumOff val="25000"/>
                  </a:schemeClr>
                </a:solidFill>
                <a:latin typeface="+mn-ea"/>
              </a:rPr>
              <a:t>元以上</a:t>
            </a:r>
            <a:r>
              <a:rPr lang="en-US" altLang="zh-CN" sz="1600" dirty="0">
                <a:solidFill>
                  <a:schemeClr val="tx1">
                    <a:lumMod val="75000"/>
                    <a:lumOff val="25000"/>
                  </a:schemeClr>
                </a:solidFill>
                <a:latin typeface="+mn-ea"/>
              </a:rPr>
              <a:t>5 000</a:t>
            </a:r>
            <a:r>
              <a:rPr lang="zh-CN" altLang="en-US" sz="1600" dirty="0">
                <a:solidFill>
                  <a:schemeClr val="tx1">
                    <a:lumMod val="75000"/>
                    <a:lumOff val="25000"/>
                  </a:schemeClr>
                </a:solidFill>
                <a:latin typeface="+mn-ea"/>
              </a:rPr>
              <a:t>元以下的罚款。”</a:t>
            </a:r>
          </a:p>
          <a:p>
            <a:pPr algn="just">
              <a:lnSpc>
                <a:spcPct val="120000"/>
              </a:lnSpc>
              <a:spcAft>
                <a:spcPts val="600"/>
              </a:spcAft>
            </a:pPr>
            <a:endParaRPr lang="zh-CN" altLang="en-US" sz="1600" b="1" dirty="0">
              <a:solidFill>
                <a:schemeClr val="tx1">
                  <a:lumMod val="75000"/>
                  <a:lumOff val="25000"/>
                </a:schemeClr>
              </a:solidFill>
              <a:latin typeface="宋体" panose="02010600030101010101" pitchFamily="2" charset="-122"/>
              <a:ea typeface="宋体" panose="02010600030101010101" pitchFamily="2" charset="-122"/>
            </a:endParaRPr>
          </a:p>
          <a:p>
            <a:pPr algn="just">
              <a:lnSpc>
                <a:spcPct val="120000"/>
              </a:lnSpc>
              <a:spcAft>
                <a:spcPts val="600"/>
              </a:spcAft>
            </a:pPr>
            <a:endParaRPr lang="zh-CN" altLang="en-US" sz="1600" b="1" dirty="0">
              <a:solidFill>
                <a:schemeClr val="tx1">
                  <a:lumMod val="75000"/>
                  <a:lumOff val="25000"/>
                </a:schemeClr>
              </a:solidFill>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2967781591"/>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751305-4F9A-367F-1C2B-5975E957127A}"/>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DBAB2D4B-F8E6-46FD-E652-D06D14EFEF0D}"/>
              </a:ext>
            </a:extLst>
          </p:cNvPr>
          <p:cNvSpPr txBox="1"/>
          <p:nvPr/>
        </p:nvSpPr>
        <p:spPr>
          <a:xfrm>
            <a:off x="678426" y="319386"/>
            <a:ext cx="8239431"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三、纳税人、扣缴义务人未按规定进行纳税申报的法律责任</a:t>
            </a:r>
            <a:endParaRPr lang="zh-CN" altLang="en-US"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9356494A-CCC4-D89C-6AA5-D632D2FEFAE9}"/>
              </a:ext>
            </a:extLst>
          </p:cNvPr>
          <p:cNvSpPr txBox="1">
            <a:spLocks/>
          </p:cNvSpPr>
          <p:nvPr/>
        </p:nvSpPr>
        <p:spPr>
          <a:xfrm>
            <a:off x="612001" y="972002"/>
            <a:ext cx="7920012" cy="1156855"/>
          </a:xfrm>
          <a:prstGeom prst="rect">
            <a:avLst/>
          </a:prstGeom>
          <a:noFill/>
        </p:spPr>
        <p:txBody>
          <a:bodyPr wrap="square" lIns="0" tIns="0" rIns="0" bIns="0" rtlCol="0">
            <a:spAutoFit/>
          </a:bodyPr>
          <a:lstStyle/>
          <a:p>
            <a:pPr algn="just">
              <a:lnSpc>
                <a:spcPct val="120000"/>
              </a:lnSpc>
              <a:spcAft>
                <a:spcPts val="600"/>
              </a:spcAft>
            </a:pP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税收征收管理法</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第六十二条规定：“纳税人未按照规定的期限办理纳税申报和报送纳税资料的，或者扣缴义务人未按照规定的期限向税务机关报送代扣代缴、代收代缴税款报告表和有关资料的，由税务机关责令限期改正，可以处</a:t>
            </a:r>
            <a:r>
              <a:rPr lang="en-US" altLang="zh-CN" sz="1600" dirty="0">
                <a:solidFill>
                  <a:schemeClr val="tx1">
                    <a:lumMod val="75000"/>
                    <a:lumOff val="25000"/>
                  </a:schemeClr>
                </a:solidFill>
                <a:latin typeface="+mn-ea"/>
              </a:rPr>
              <a:t>2 000</a:t>
            </a:r>
            <a:r>
              <a:rPr lang="zh-CN" altLang="en-US" sz="1600" dirty="0">
                <a:solidFill>
                  <a:schemeClr val="tx1">
                    <a:lumMod val="75000"/>
                    <a:lumOff val="25000"/>
                  </a:schemeClr>
                </a:solidFill>
                <a:latin typeface="+mn-ea"/>
              </a:rPr>
              <a:t>元以下的罚款；情节严重的，可以处</a:t>
            </a:r>
            <a:r>
              <a:rPr lang="en-US" altLang="zh-CN" sz="1600" dirty="0">
                <a:solidFill>
                  <a:schemeClr val="tx1">
                    <a:lumMod val="75000"/>
                    <a:lumOff val="25000"/>
                  </a:schemeClr>
                </a:solidFill>
                <a:latin typeface="+mn-ea"/>
              </a:rPr>
              <a:t>2 000</a:t>
            </a:r>
            <a:r>
              <a:rPr lang="zh-CN" altLang="en-US" sz="1600" dirty="0">
                <a:solidFill>
                  <a:schemeClr val="tx1">
                    <a:lumMod val="75000"/>
                    <a:lumOff val="25000"/>
                  </a:schemeClr>
                </a:solidFill>
                <a:latin typeface="+mn-ea"/>
              </a:rPr>
              <a:t>元以上</a:t>
            </a:r>
            <a:r>
              <a:rPr lang="en-US" altLang="zh-CN" sz="1600" dirty="0">
                <a:solidFill>
                  <a:schemeClr val="tx1">
                    <a:lumMod val="75000"/>
                    <a:lumOff val="25000"/>
                  </a:schemeClr>
                </a:solidFill>
                <a:latin typeface="+mn-ea"/>
              </a:rPr>
              <a:t>1</a:t>
            </a:r>
            <a:r>
              <a:rPr lang="zh-CN" altLang="en-US" sz="1600" dirty="0">
                <a:solidFill>
                  <a:schemeClr val="tx1">
                    <a:lumMod val="75000"/>
                    <a:lumOff val="25000"/>
                  </a:schemeClr>
                </a:solidFill>
                <a:latin typeface="+mn-ea"/>
              </a:rPr>
              <a:t>万元以下的罚款。”</a:t>
            </a:r>
            <a:endParaRPr lang="en-US" altLang="zh-CN" sz="1600" dirty="0">
              <a:solidFill>
                <a:schemeClr val="tx1">
                  <a:lumMod val="75000"/>
                  <a:lumOff val="25000"/>
                </a:schemeClr>
              </a:solidFill>
              <a:latin typeface="+mn-ea"/>
            </a:endParaRPr>
          </a:p>
        </p:txBody>
      </p:sp>
    </p:spTree>
    <p:extLst>
      <p:ext uri="{BB962C8B-B14F-4D97-AF65-F5344CB8AC3E}">
        <p14:creationId xmlns:p14="http://schemas.microsoft.com/office/powerpoint/2010/main" val="375277169"/>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B8C051-667F-1CBD-1B14-E824EFA7DD0D}"/>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DC244EEE-CE67-9C57-BF01-3076B38DD05A}"/>
              </a:ext>
            </a:extLst>
          </p:cNvPr>
          <p:cNvSpPr txBox="1"/>
          <p:nvPr/>
        </p:nvSpPr>
        <p:spPr>
          <a:xfrm>
            <a:off x="491613" y="319386"/>
            <a:ext cx="7030064"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四、对逃避缴纳税款的认定及其法律责任</a:t>
            </a:r>
            <a:endParaRPr lang="zh-CN" altLang="en-US"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822F03CB-BC37-B7B3-3E88-610E3CAE1FE4}"/>
              </a:ext>
            </a:extLst>
          </p:cNvPr>
          <p:cNvSpPr txBox="1">
            <a:spLocks/>
          </p:cNvSpPr>
          <p:nvPr/>
        </p:nvSpPr>
        <p:spPr>
          <a:xfrm>
            <a:off x="612001" y="972002"/>
            <a:ext cx="7920012" cy="2338717"/>
          </a:xfrm>
          <a:prstGeom prst="rect">
            <a:avLst/>
          </a:prstGeom>
          <a:noFill/>
        </p:spPr>
        <p:txBody>
          <a:bodyPr wrap="square" lIns="0" tIns="0" rIns="0" bIns="0" rtlCol="0">
            <a:spAutoFit/>
          </a:bodyPr>
          <a:lstStyle/>
          <a:p>
            <a:pPr algn="just">
              <a:lnSpc>
                <a:spcPct val="120000"/>
              </a:lnSpc>
              <a:spcAft>
                <a:spcPts val="600"/>
              </a:spcAft>
            </a:pP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税收征收管理法</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第六十三条规定：“纳税人伪造、变造、隐匿、擅自销毁账簿、记账凭证，或者在账簿上多列支出或者不列、少列收人，或者经税务机关通知申报而拒不申报或者进行虚假的纳税申报，不缴或者少缴应纳税款的，是逃避缴纳税款。对纳税人逃避缴纳税款的，由税务机关追缴其不缴或者少缴的税款、滞纳金，并处不缴或者少缴的税款</a:t>
            </a:r>
            <a:r>
              <a:rPr lang="en-US" altLang="zh-CN" sz="1600" dirty="0">
                <a:solidFill>
                  <a:schemeClr val="tx1">
                    <a:lumMod val="75000"/>
                    <a:lumOff val="25000"/>
                  </a:schemeClr>
                </a:solidFill>
                <a:latin typeface="+mn-ea"/>
              </a:rPr>
              <a:t>50%</a:t>
            </a:r>
            <a:r>
              <a:rPr lang="zh-CN" altLang="en-US" sz="1600" dirty="0">
                <a:solidFill>
                  <a:schemeClr val="tx1">
                    <a:lumMod val="75000"/>
                    <a:lumOff val="25000"/>
                  </a:schemeClr>
                </a:solidFill>
                <a:latin typeface="+mn-ea"/>
              </a:rPr>
              <a:t>以上</a:t>
            </a:r>
            <a:r>
              <a:rPr lang="en-US" altLang="zh-CN" sz="1600" dirty="0">
                <a:solidFill>
                  <a:schemeClr val="tx1">
                    <a:lumMod val="75000"/>
                    <a:lumOff val="25000"/>
                  </a:schemeClr>
                </a:solidFill>
                <a:latin typeface="+mn-ea"/>
              </a:rPr>
              <a:t>5</a:t>
            </a:r>
            <a:r>
              <a:rPr lang="zh-CN" altLang="en-US" sz="1600" dirty="0">
                <a:solidFill>
                  <a:schemeClr val="tx1">
                    <a:lumMod val="75000"/>
                    <a:lumOff val="25000"/>
                  </a:schemeClr>
                </a:solidFill>
                <a:latin typeface="+mn-ea"/>
              </a:rPr>
              <a:t>倍以下的罚款；构成犯罪的，依法追究刑事责任。扣缴义务人采取前述所列手段，不缴或者少缴已扣、已收税款，由税务机关追缴其不缴或者少缴的税款、滞纳金，并处不缴或者少缴的税款</a:t>
            </a:r>
            <a:r>
              <a:rPr lang="en-US" altLang="zh-CN" sz="1600" dirty="0">
                <a:solidFill>
                  <a:schemeClr val="tx1">
                    <a:lumMod val="75000"/>
                    <a:lumOff val="25000"/>
                  </a:schemeClr>
                </a:solidFill>
                <a:latin typeface="+mn-ea"/>
              </a:rPr>
              <a:t>50%</a:t>
            </a:r>
            <a:r>
              <a:rPr lang="zh-CN" altLang="en-US" sz="1600" dirty="0">
                <a:solidFill>
                  <a:schemeClr val="tx1">
                    <a:lumMod val="75000"/>
                    <a:lumOff val="25000"/>
                  </a:schemeClr>
                </a:solidFill>
                <a:latin typeface="+mn-ea"/>
              </a:rPr>
              <a:t>以上</a:t>
            </a:r>
            <a:r>
              <a:rPr lang="en-US" altLang="zh-CN" sz="1600" dirty="0">
                <a:solidFill>
                  <a:schemeClr val="tx1">
                    <a:lumMod val="75000"/>
                    <a:lumOff val="25000"/>
                  </a:schemeClr>
                </a:solidFill>
                <a:latin typeface="+mn-ea"/>
              </a:rPr>
              <a:t>5</a:t>
            </a:r>
            <a:r>
              <a:rPr lang="zh-CN" altLang="en-US" sz="1600" dirty="0">
                <a:solidFill>
                  <a:schemeClr val="tx1">
                    <a:lumMod val="75000"/>
                    <a:lumOff val="25000"/>
                  </a:schemeClr>
                </a:solidFill>
                <a:latin typeface="+mn-ea"/>
              </a:rPr>
              <a:t>倍以下的罚款；构成犯罪的，依法追究刑事责任。</a:t>
            </a:r>
            <a:endParaRPr lang="en-US" altLang="zh-CN" sz="1600" dirty="0">
              <a:solidFill>
                <a:schemeClr val="tx1">
                  <a:lumMod val="75000"/>
                  <a:lumOff val="25000"/>
                </a:schemeClr>
              </a:solidFill>
              <a:latin typeface="+mn-ea"/>
            </a:endParaRPr>
          </a:p>
        </p:txBody>
      </p:sp>
    </p:spTree>
    <p:extLst>
      <p:ext uri="{BB962C8B-B14F-4D97-AF65-F5344CB8AC3E}">
        <p14:creationId xmlns:p14="http://schemas.microsoft.com/office/powerpoint/2010/main" val="2038719621"/>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143CD3-4B9A-1489-CCB4-66A10AA12250}"/>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FAF56CD8-CE93-4868-48D5-EB8C1E2935D9}"/>
              </a:ext>
            </a:extLst>
          </p:cNvPr>
          <p:cNvSpPr txBox="1"/>
          <p:nvPr/>
        </p:nvSpPr>
        <p:spPr>
          <a:xfrm>
            <a:off x="491613" y="319386"/>
            <a:ext cx="7030064"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五、进行虚假申报或不进行申报行为的法律责任</a:t>
            </a:r>
            <a:endParaRPr lang="zh-CN" altLang="en-US"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7F0C6DAD-8D9A-9AE5-98A3-9B722AA33565}"/>
              </a:ext>
            </a:extLst>
          </p:cNvPr>
          <p:cNvSpPr txBox="1">
            <a:spLocks/>
          </p:cNvSpPr>
          <p:nvPr/>
        </p:nvSpPr>
        <p:spPr>
          <a:xfrm>
            <a:off x="612001" y="972002"/>
            <a:ext cx="7920012" cy="1156855"/>
          </a:xfrm>
          <a:prstGeom prst="rect">
            <a:avLst/>
          </a:prstGeom>
          <a:noFill/>
        </p:spPr>
        <p:txBody>
          <a:bodyPr wrap="square" lIns="0" tIns="0" rIns="0" bIns="0" rtlCol="0">
            <a:spAutoFit/>
          </a:bodyPr>
          <a:lstStyle/>
          <a:p>
            <a:pPr algn="just">
              <a:lnSpc>
                <a:spcPct val="120000"/>
              </a:lnSpc>
              <a:spcAft>
                <a:spcPts val="600"/>
              </a:spcAft>
            </a:pP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税收征收管理法</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第六十四条规定：“纳税人、扣缴义务人编造虚假计税依据的，由税务机关责令限期改正，并处</a:t>
            </a:r>
            <a:r>
              <a:rPr lang="en-US" altLang="zh-CN" sz="1600" dirty="0">
                <a:solidFill>
                  <a:schemeClr val="tx1">
                    <a:lumMod val="75000"/>
                    <a:lumOff val="25000"/>
                  </a:schemeClr>
                </a:solidFill>
                <a:latin typeface="+mn-ea"/>
              </a:rPr>
              <a:t>5</a:t>
            </a:r>
            <a:r>
              <a:rPr lang="zh-CN" altLang="en-US" sz="1600" dirty="0">
                <a:solidFill>
                  <a:schemeClr val="tx1">
                    <a:lumMod val="75000"/>
                    <a:lumOff val="25000"/>
                  </a:schemeClr>
                </a:solidFill>
                <a:latin typeface="+mn-ea"/>
              </a:rPr>
              <a:t>万元以下的罚款。纳税人不进行纳税申报，不缴或者少缴应纳税款的，由税务机关追缴其不缴或者少缴的税款、滞纳金，并处不缴或者少缴税款</a:t>
            </a:r>
            <a:r>
              <a:rPr lang="en-US" altLang="zh-CN" sz="1600" dirty="0">
                <a:solidFill>
                  <a:schemeClr val="tx1">
                    <a:lumMod val="75000"/>
                    <a:lumOff val="25000"/>
                  </a:schemeClr>
                </a:solidFill>
                <a:latin typeface="+mn-ea"/>
              </a:rPr>
              <a:t>50%</a:t>
            </a:r>
            <a:r>
              <a:rPr lang="zh-CN" altLang="en-US" sz="1600" dirty="0">
                <a:solidFill>
                  <a:schemeClr val="tx1">
                    <a:lumMod val="75000"/>
                    <a:lumOff val="25000"/>
                  </a:schemeClr>
                </a:solidFill>
                <a:latin typeface="+mn-ea"/>
              </a:rPr>
              <a:t>以上</a:t>
            </a:r>
            <a:r>
              <a:rPr lang="en-US" altLang="zh-CN" sz="1600" dirty="0">
                <a:solidFill>
                  <a:schemeClr val="tx1">
                    <a:lumMod val="75000"/>
                    <a:lumOff val="25000"/>
                  </a:schemeClr>
                </a:solidFill>
                <a:latin typeface="+mn-ea"/>
              </a:rPr>
              <a:t>5</a:t>
            </a:r>
            <a:r>
              <a:rPr lang="zh-CN" altLang="en-US" sz="1600" dirty="0">
                <a:solidFill>
                  <a:schemeClr val="tx1">
                    <a:lumMod val="75000"/>
                    <a:lumOff val="25000"/>
                  </a:schemeClr>
                </a:solidFill>
                <a:latin typeface="+mn-ea"/>
              </a:rPr>
              <a:t>倍以下的罚款。”</a:t>
            </a:r>
            <a:endParaRPr lang="en-US" altLang="zh-CN" sz="1600" dirty="0">
              <a:solidFill>
                <a:schemeClr val="tx1">
                  <a:lumMod val="75000"/>
                  <a:lumOff val="25000"/>
                </a:schemeClr>
              </a:solidFill>
              <a:latin typeface="+mn-ea"/>
            </a:endParaRPr>
          </a:p>
        </p:txBody>
      </p:sp>
    </p:spTree>
    <p:extLst>
      <p:ext uri="{BB962C8B-B14F-4D97-AF65-F5344CB8AC3E}">
        <p14:creationId xmlns:p14="http://schemas.microsoft.com/office/powerpoint/2010/main" val="3926080248"/>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960CE9-F875-7D44-077A-73ABE5172C6D}"/>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E2E428F6-E60B-1F91-65B0-B2171D697D3D}"/>
              </a:ext>
            </a:extLst>
          </p:cNvPr>
          <p:cNvSpPr txBox="1"/>
          <p:nvPr/>
        </p:nvSpPr>
        <p:spPr>
          <a:xfrm>
            <a:off x="491613" y="319386"/>
            <a:ext cx="7030064"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六、逃避追缴欠税的法律责任</a:t>
            </a:r>
            <a:endParaRPr lang="zh-CN" altLang="en-US"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B366ABBB-2AD3-6763-9BE3-7DCD6E9F4B2E}"/>
              </a:ext>
            </a:extLst>
          </p:cNvPr>
          <p:cNvSpPr txBox="1">
            <a:spLocks/>
          </p:cNvSpPr>
          <p:nvPr/>
        </p:nvSpPr>
        <p:spPr>
          <a:xfrm>
            <a:off x="612001" y="972002"/>
            <a:ext cx="7920012" cy="2120196"/>
          </a:xfrm>
          <a:prstGeom prst="rect">
            <a:avLst/>
          </a:prstGeom>
          <a:noFill/>
        </p:spPr>
        <p:txBody>
          <a:bodyPr wrap="square" lIns="0" tIns="0" rIns="0" bIns="0" rtlCol="0">
            <a:spAutoFit/>
          </a:bodyPr>
          <a:lstStyle/>
          <a:p>
            <a:pPr algn="just">
              <a:lnSpc>
                <a:spcPct val="120000"/>
              </a:lnSpc>
              <a:spcAft>
                <a:spcPts val="600"/>
              </a:spcAft>
            </a:pP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税收征收管理法</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第六十五条规定：“纳税人欠缴应纳税款，采取转移或者隐匿财产的手段，妨碍税务机关追缴欠缴的税款的，由税务机关追缴欠缴的税款、滞纳金，并处欠缴税款</a:t>
            </a:r>
            <a:r>
              <a:rPr lang="en-US" altLang="zh-CN" sz="1600" dirty="0">
                <a:solidFill>
                  <a:schemeClr val="tx1">
                    <a:lumMod val="75000"/>
                    <a:lumOff val="25000"/>
                  </a:schemeClr>
                </a:solidFill>
                <a:latin typeface="+mn-ea"/>
              </a:rPr>
              <a:t>50%</a:t>
            </a:r>
            <a:r>
              <a:rPr lang="zh-CN" altLang="en-US" sz="1600" dirty="0">
                <a:solidFill>
                  <a:schemeClr val="tx1">
                    <a:lumMod val="75000"/>
                    <a:lumOff val="25000"/>
                  </a:schemeClr>
                </a:solidFill>
                <a:latin typeface="+mn-ea"/>
              </a:rPr>
              <a:t>以上</a:t>
            </a:r>
            <a:r>
              <a:rPr lang="en-US" altLang="zh-CN" sz="1600" dirty="0">
                <a:solidFill>
                  <a:schemeClr val="tx1">
                    <a:lumMod val="75000"/>
                    <a:lumOff val="25000"/>
                  </a:schemeClr>
                </a:solidFill>
                <a:latin typeface="+mn-ea"/>
              </a:rPr>
              <a:t>5</a:t>
            </a:r>
            <a:r>
              <a:rPr lang="zh-CN" altLang="en-US" sz="1600" dirty="0">
                <a:solidFill>
                  <a:schemeClr val="tx1">
                    <a:lumMod val="75000"/>
                    <a:lumOff val="25000"/>
                  </a:schemeClr>
                </a:solidFill>
                <a:latin typeface="+mn-ea"/>
              </a:rPr>
              <a:t>倍以下的罚款；构成犯罪的，依法追究刑事责任。”</a:t>
            </a:r>
          </a:p>
          <a:p>
            <a:pPr algn="just">
              <a:lnSpc>
                <a:spcPct val="120000"/>
              </a:lnSpc>
              <a:spcAft>
                <a:spcPts val="600"/>
              </a:spcAft>
            </a:pP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刑法</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第二百零三条规定：“纳税人欠缴应纳税款，采取转移或者隐匿财产的手段，致使税务机关无法追缴欠缴的税款，数额在</a:t>
            </a:r>
            <a:r>
              <a:rPr lang="en-US" altLang="zh-CN" sz="1600" dirty="0">
                <a:solidFill>
                  <a:schemeClr val="tx1">
                    <a:lumMod val="75000"/>
                    <a:lumOff val="25000"/>
                  </a:schemeClr>
                </a:solidFill>
                <a:latin typeface="+mn-ea"/>
              </a:rPr>
              <a:t>1</a:t>
            </a:r>
            <a:r>
              <a:rPr lang="zh-CN" altLang="en-US" sz="1600" dirty="0">
                <a:solidFill>
                  <a:schemeClr val="tx1">
                    <a:lumMod val="75000"/>
                    <a:lumOff val="25000"/>
                  </a:schemeClr>
                </a:solidFill>
                <a:latin typeface="+mn-ea"/>
              </a:rPr>
              <a:t>万元以上不满</a:t>
            </a:r>
            <a:r>
              <a:rPr lang="en-US" altLang="zh-CN" sz="1600" dirty="0">
                <a:solidFill>
                  <a:schemeClr val="tx1">
                    <a:lumMod val="75000"/>
                    <a:lumOff val="25000"/>
                  </a:schemeClr>
                </a:solidFill>
                <a:latin typeface="+mn-ea"/>
              </a:rPr>
              <a:t>10</a:t>
            </a:r>
            <a:r>
              <a:rPr lang="zh-CN" altLang="en-US" sz="1600" dirty="0">
                <a:solidFill>
                  <a:schemeClr val="tx1">
                    <a:lumMod val="75000"/>
                    <a:lumOff val="25000"/>
                  </a:schemeClr>
                </a:solidFill>
                <a:latin typeface="+mn-ea"/>
              </a:rPr>
              <a:t>万元的，处</a:t>
            </a:r>
            <a:r>
              <a:rPr lang="en-US" altLang="zh-CN" sz="1600" dirty="0">
                <a:solidFill>
                  <a:schemeClr val="tx1">
                    <a:lumMod val="75000"/>
                    <a:lumOff val="25000"/>
                  </a:schemeClr>
                </a:solidFill>
                <a:latin typeface="+mn-ea"/>
              </a:rPr>
              <a:t>3</a:t>
            </a:r>
            <a:r>
              <a:rPr lang="zh-CN" altLang="en-US" sz="1600" dirty="0">
                <a:solidFill>
                  <a:schemeClr val="tx1">
                    <a:lumMod val="75000"/>
                    <a:lumOff val="25000"/>
                  </a:schemeClr>
                </a:solidFill>
                <a:latin typeface="+mn-ea"/>
              </a:rPr>
              <a:t>年以下有期徒刑或者拘役，并处或者单处欠缴税款</a:t>
            </a:r>
            <a:r>
              <a:rPr lang="en-US" altLang="zh-CN" sz="1600" dirty="0">
                <a:solidFill>
                  <a:schemeClr val="tx1">
                    <a:lumMod val="75000"/>
                    <a:lumOff val="25000"/>
                  </a:schemeClr>
                </a:solidFill>
                <a:latin typeface="+mn-ea"/>
              </a:rPr>
              <a:t>1</a:t>
            </a:r>
            <a:r>
              <a:rPr lang="zh-CN" altLang="en-US" sz="1600" dirty="0">
                <a:solidFill>
                  <a:schemeClr val="tx1">
                    <a:lumMod val="75000"/>
                    <a:lumOff val="25000"/>
                  </a:schemeClr>
                </a:solidFill>
                <a:latin typeface="+mn-ea"/>
              </a:rPr>
              <a:t>倍以上</a:t>
            </a:r>
            <a:r>
              <a:rPr lang="en-US" altLang="zh-CN" sz="1600" dirty="0">
                <a:solidFill>
                  <a:schemeClr val="tx1">
                    <a:lumMod val="75000"/>
                    <a:lumOff val="25000"/>
                  </a:schemeClr>
                </a:solidFill>
                <a:latin typeface="+mn-ea"/>
              </a:rPr>
              <a:t>5</a:t>
            </a:r>
            <a:r>
              <a:rPr lang="zh-CN" altLang="en-US" sz="1600" dirty="0">
                <a:solidFill>
                  <a:schemeClr val="tx1">
                    <a:lumMod val="75000"/>
                    <a:lumOff val="25000"/>
                  </a:schemeClr>
                </a:solidFill>
                <a:latin typeface="+mn-ea"/>
              </a:rPr>
              <a:t>倍以下罚金；数额在</a:t>
            </a:r>
            <a:r>
              <a:rPr lang="en-US" altLang="zh-CN" sz="1600" dirty="0">
                <a:solidFill>
                  <a:schemeClr val="tx1">
                    <a:lumMod val="75000"/>
                    <a:lumOff val="25000"/>
                  </a:schemeClr>
                </a:solidFill>
                <a:latin typeface="+mn-ea"/>
              </a:rPr>
              <a:t>10</a:t>
            </a:r>
            <a:r>
              <a:rPr lang="zh-CN" altLang="en-US" sz="1600" dirty="0">
                <a:solidFill>
                  <a:schemeClr val="tx1">
                    <a:lumMod val="75000"/>
                    <a:lumOff val="25000"/>
                  </a:schemeClr>
                </a:solidFill>
                <a:latin typeface="+mn-ea"/>
              </a:rPr>
              <a:t>万元以上的，处</a:t>
            </a:r>
            <a:r>
              <a:rPr lang="en-US" altLang="zh-CN" sz="1600" dirty="0">
                <a:solidFill>
                  <a:schemeClr val="tx1">
                    <a:lumMod val="75000"/>
                    <a:lumOff val="25000"/>
                  </a:schemeClr>
                </a:solidFill>
                <a:latin typeface="+mn-ea"/>
              </a:rPr>
              <a:t>3</a:t>
            </a:r>
            <a:r>
              <a:rPr lang="zh-CN" altLang="en-US" sz="1600" dirty="0">
                <a:solidFill>
                  <a:schemeClr val="tx1">
                    <a:lumMod val="75000"/>
                    <a:lumOff val="25000"/>
                  </a:schemeClr>
                </a:solidFill>
                <a:latin typeface="+mn-ea"/>
              </a:rPr>
              <a:t>年以上</a:t>
            </a:r>
            <a:r>
              <a:rPr lang="en-US" altLang="zh-CN" sz="1600" dirty="0">
                <a:solidFill>
                  <a:schemeClr val="tx1">
                    <a:lumMod val="75000"/>
                    <a:lumOff val="25000"/>
                  </a:schemeClr>
                </a:solidFill>
                <a:latin typeface="+mn-ea"/>
              </a:rPr>
              <a:t>7</a:t>
            </a:r>
            <a:r>
              <a:rPr lang="zh-CN" altLang="en-US" sz="1600" dirty="0">
                <a:solidFill>
                  <a:schemeClr val="tx1">
                    <a:lumMod val="75000"/>
                    <a:lumOff val="25000"/>
                  </a:schemeClr>
                </a:solidFill>
                <a:latin typeface="+mn-ea"/>
              </a:rPr>
              <a:t>年以下有期徒刑，并处欠缴税款</a:t>
            </a:r>
            <a:r>
              <a:rPr lang="en-US" altLang="zh-CN" sz="1600" dirty="0">
                <a:solidFill>
                  <a:schemeClr val="tx1">
                    <a:lumMod val="75000"/>
                    <a:lumOff val="25000"/>
                  </a:schemeClr>
                </a:solidFill>
                <a:latin typeface="+mn-ea"/>
              </a:rPr>
              <a:t>1</a:t>
            </a:r>
            <a:r>
              <a:rPr lang="zh-CN" altLang="en-US" sz="1600" dirty="0">
                <a:solidFill>
                  <a:schemeClr val="tx1">
                    <a:lumMod val="75000"/>
                    <a:lumOff val="25000"/>
                  </a:schemeClr>
                </a:solidFill>
                <a:latin typeface="+mn-ea"/>
              </a:rPr>
              <a:t>倍以上</a:t>
            </a:r>
            <a:r>
              <a:rPr lang="en-US" altLang="zh-CN" sz="1600" dirty="0">
                <a:solidFill>
                  <a:schemeClr val="tx1">
                    <a:lumMod val="75000"/>
                    <a:lumOff val="25000"/>
                  </a:schemeClr>
                </a:solidFill>
                <a:latin typeface="+mn-ea"/>
              </a:rPr>
              <a:t>5</a:t>
            </a:r>
            <a:r>
              <a:rPr lang="zh-CN" altLang="en-US" sz="1600" dirty="0">
                <a:solidFill>
                  <a:schemeClr val="tx1">
                    <a:lumMod val="75000"/>
                    <a:lumOff val="25000"/>
                  </a:schemeClr>
                </a:solidFill>
                <a:latin typeface="+mn-ea"/>
              </a:rPr>
              <a:t>倍以下罚金。”</a:t>
            </a:r>
            <a:endParaRPr lang="en-US" altLang="zh-CN" sz="1600" dirty="0">
              <a:solidFill>
                <a:schemeClr val="tx1">
                  <a:lumMod val="75000"/>
                  <a:lumOff val="25000"/>
                </a:schemeClr>
              </a:solidFill>
              <a:latin typeface="+mn-ea"/>
            </a:endParaRPr>
          </a:p>
        </p:txBody>
      </p:sp>
    </p:spTree>
    <p:extLst>
      <p:ext uri="{BB962C8B-B14F-4D97-AF65-F5344CB8AC3E}">
        <p14:creationId xmlns:p14="http://schemas.microsoft.com/office/powerpoint/2010/main" val="2433819098"/>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336006-4EDE-979C-72A4-F1AB3EAB4DEC}"/>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D50A1E3E-4076-3835-2C75-ABCCBA4926E7}"/>
              </a:ext>
            </a:extLst>
          </p:cNvPr>
          <p:cNvSpPr txBox="1"/>
          <p:nvPr/>
        </p:nvSpPr>
        <p:spPr>
          <a:xfrm>
            <a:off x="491613" y="319386"/>
            <a:ext cx="7030064"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七、骗取出口退税的法律责任</a:t>
            </a:r>
            <a:endParaRPr lang="zh-CN" altLang="en-US"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5C0BA749-D0B1-67B2-6617-FD7FAC516CD8}"/>
              </a:ext>
            </a:extLst>
          </p:cNvPr>
          <p:cNvSpPr txBox="1">
            <a:spLocks/>
          </p:cNvSpPr>
          <p:nvPr/>
        </p:nvSpPr>
        <p:spPr>
          <a:xfrm>
            <a:off x="612001" y="972002"/>
            <a:ext cx="7920012" cy="2788071"/>
          </a:xfrm>
          <a:prstGeom prst="rect">
            <a:avLst/>
          </a:prstGeom>
          <a:noFill/>
        </p:spPr>
        <p:txBody>
          <a:bodyPr wrap="square" lIns="0" tIns="0" rIns="0" bIns="0" rtlCol="0">
            <a:spAutoFit/>
          </a:bodyPr>
          <a:lstStyle/>
          <a:p>
            <a:pPr algn="just">
              <a:lnSpc>
                <a:spcPct val="120000"/>
              </a:lnSpc>
              <a:spcAft>
                <a:spcPts val="600"/>
              </a:spcAft>
            </a:pP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税收征收管理法</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第六十六条规定：“以假报出口或者其他欺骗手段，骗取国家出口退税款的，由税务机关追缴其骗取的退税款，并处骗取税款</a:t>
            </a:r>
            <a:r>
              <a:rPr lang="en-US" altLang="zh-CN" sz="1600" dirty="0">
                <a:solidFill>
                  <a:schemeClr val="tx1">
                    <a:lumMod val="75000"/>
                    <a:lumOff val="25000"/>
                  </a:schemeClr>
                </a:solidFill>
                <a:latin typeface="+mn-ea"/>
              </a:rPr>
              <a:t>1</a:t>
            </a:r>
            <a:r>
              <a:rPr lang="zh-CN" altLang="en-US" sz="1600" dirty="0">
                <a:solidFill>
                  <a:schemeClr val="tx1">
                    <a:lumMod val="75000"/>
                    <a:lumOff val="25000"/>
                  </a:schemeClr>
                </a:solidFill>
                <a:latin typeface="+mn-ea"/>
              </a:rPr>
              <a:t>倍以上</a:t>
            </a:r>
            <a:r>
              <a:rPr lang="en-US" altLang="zh-CN" sz="1600" dirty="0">
                <a:solidFill>
                  <a:schemeClr val="tx1">
                    <a:lumMod val="75000"/>
                    <a:lumOff val="25000"/>
                  </a:schemeClr>
                </a:solidFill>
                <a:latin typeface="+mn-ea"/>
              </a:rPr>
              <a:t>5</a:t>
            </a:r>
            <a:r>
              <a:rPr lang="zh-CN" altLang="en-US" sz="1600" dirty="0">
                <a:solidFill>
                  <a:schemeClr val="tx1">
                    <a:lumMod val="75000"/>
                    <a:lumOff val="25000"/>
                  </a:schemeClr>
                </a:solidFill>
                <a:latin typeface="+mn-ea"/>
              </a:rPr>
              <a:t>倍以下的罚款；构成犯罪的，依法追究刑事责任。”</a:t>
            </a:r>
          </a:p>
          <a:p>
            <a:pPr algn="just">
              <a:lnSpc>
                <a:spcPct val="120000"/>
              </a:lnSpc>
              <a:spcAft>
                <a:spcPts val="600"/>
              </a:spcAft>
            </a:pPr>
            <a:r>
              <a:rPr lang="zh-CN" altLang="en-US" sz="1600" dirty="0">
                <a:solidFill>
                  <a:schemeClr val="tx1">
                    <a:lumMod val="75000"/>
                    <a:lumOff val="25000"/>
                  </a:schemeClr>
                </a:solidFill>
                <a:latin typeface="+mn-ea"/>
              </a:rPr>
              <a:t>对骗取国家出口退税款的，税务机关可以在规定期间内停止为其办理出口退税。</a:t>
            </a:r>
          </a:p>
          <a:p>
            <a:pPr algn="just">
              <a:lnSpc>
                <a:spcPct val="120000"/>
              </a:lnSpc>
              <a:spcAft>
                <a:spcPts val="600"/>
              </a:spcAft>
            </a:pP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刑法</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第二百零四条规定：“以假报出口或者其他欺骗手段，骗取国家出口退税款，数额较大的，处</a:t>
            </a:r>
            <a:r>
              <a:rPr lang="en-US" altLang="zh-CN" sz="1600" dirty="0">
                <a:solidFill>
                  <a:schemeClr val="tx1">
                    <a:lumMod val="75000"/>
                    <a:lumOff val="25000"/>
                  </a:schemeClr>
                </a:solidFill>
                <a:latin typeface="+mn-ea"/>
              </a:rPr>
              <a:t>5</a:t>
            </a:r>
            <a:r>
              <a:rPr lang="zh-CN" altLang="en-US" sz="1600" dirty="0">
                <a:solidFill>
                  <a:schemeClr val="tx1">
                    <a:lumMod val="75000"/>
                    <a:lumOff val="25000"/>
                  </a:schemeClr>
                </a:solidFill>
                <a:latin typeface="+mn-ea"/>
              </a:rPr>
              <a:t>年以下有期徒刑或者拘役，并处骗取税款</a:t>
            </a:r>
            <a:r>
              <a:rPr lang="en-US" altLang="zh-CN" sz="1600" dirty="0">
                <a:solidFill>
                  <a:schemeClr val="tx1">
                    <a:lumMod val="75000"/>
                    <a:lumOff val="25000"/>
                  </a:schemeClr>
                </a:solidFill>
                <a:latin typeface="+mn-ea"/>
              </a:rPr>
              <a:t>1</a:t>
            </a:r>
            <a:r>
              <a:rPr lang="zh-CN" altLang="en-US" sz="1600" dirty="0">
                <a:solidFill>
                  <a:schemeClr val="tx1">
                    <a:lumMod val="75000"/>
                    <a:lumOff val="25000"/>
                  </a:schemeClr>
                </a:solidFill>
                <a:latin typeface="+mn-ea"/>
              </a:rPr>
              <a:t>倍以上</a:t>
            </a:r>
            <a:r>
              <a:rPr lang="en-US" altLang="zh-CN" sz="1600" dirty="0">
                <a:solidFill>
                  <a:schemeClr val="tx1">
                    <a:lumMod val="75000"/>
                    <a:lumOff val="25000"/>
                  </a:schemeClr>
                </a:solidFill>
                <a:latin typeface="+mn-ea"/>
              </a:rPr>
              <a:t>5</a:t>
            </a:r>
            <a:r>
              <a:rPr lang="zh-CN" altLang="en-US" sz="1600" dirty="0">
                <a:solidFill>
                  <a:schemeClr val="tx1">
                    <a:lumMod val="75000"/>
                    <a:lumOff val="25000"/>
                  </a:schemeClr>
                </a:solidFill>
                <a:latin typeface="+mn-ea"/>
              </a:rPr>
              <a:t>倍以下罚金；数额巨大或者有其他严重情节的，处</a:t>
            </a:r>
            <a:r>
              <a:rPr lang="en-US" altLang="zh-CN" sz="1600" dirty="0">
                <a:solidFill>
                  <a:schemeClr val="tx1">
                    <a:lumMod val="75000"/>
                    <a:lumOff val="25000"/>
                  </a:schemeClr>
                </a:solidFill>
                <a:latin typeface="+mn-ea"/>
              </a:rPr>
              <a:t>5</a:t>
            </a:r>
            <a:r>
              <a:rPr lang="zh-CN" altLang="en-US" sz="1600" dirty="0">
                <a:solidFill>
                  <a:schemeClr val="tx1">
                    <a:lumMod val="75000"/>
                    <a:lumOff val="25000"/>
                  </a:schemeClr>
                </a:solidFill>
                <a:latin typeface="+mn-ea"/>
              </a:rPr>
              <a:t>年以上</a:t>
            </a:r>
            <a:r>
              <a:rPr lang="en-US" altLang="zh-CN" sz="1600" dirty="0">
                <a:solidFill>
                  <a:schemeClr val="tx1">
                    <a:lumMod val="75000"/>
                    <a:lumOff val="25000"/>
                  </a:schemeClr>
                </a:solidFill>
                <a:latin typeface="+mn-ea"/>
              </a:rPr>
              <a:t>10</a:t>
            </a:r>
            <a:r>
              <a:rPr lang="zh-CN" altLang="en-US" sz="1600" dirty="0">
                <a:solidFill>
                  <a:schemeClr val="tx1">
                    <a:lumMod val="75000"/>
                    <a:lumOff val="25000"/>
                  </a:schemeClr>
                </a:solidFill>
                <a:latin typeface="+mn-ea"/>
              </a:rPr>
              <a:t>年以下有期徒刑，并处骗取税款</a:t>
            </a:r>
            <a:r>
              <a:rPr lang="en-US" altLang="zh-CN" sz="1600" dirty="0">
                <a:solidFill>
                  <a:schemeClr val="tx1">
                    <a:lumMod val="75000"/>
                    <a:lumOff val="25000"/>
                  </a:schemeClr>
                </a:solidFill>
                <a:latin typeface="+mn-ea"/>
              </a:rPr>
              <a:t>1</a:t>
            </a:r>
            <a:r>
              <a:rPr lang="zh-CN" altLang="en-US" sz="1600" dirty="0">
                <a:solidFill>
                  <a:schemeClr val="tx1">
                    <a:lumMod val="75000"/>
                    <a:lumOff val="25000"/>
                  </a:schemeClr>
                </a:solidFill>
                <a:latin typeface="+mn-ea"/>
              </a:rPr>
              <a:t>倍以上</a:t>
            </a:r>
            <a:r>
              <a:rPr lang="en-US" altLang="zh-CN" sz="1600" dirty="0">
                <a:solidFill>
                  <a:schemeClr val="tx1">
                    <a:lumMod val="75000"/>
                    <a:lumOff val="25000"/>
                  </a:schemeClr>
                </a:solidFill>
                <a:latin typeface="+mn-ea"/>
              </a:rPr>
              <a:t>5</a:t>
            </a:r>
            <a:r>
              <a:rPr lang="zh-CN" altLang="en-US" sz="1600" dirty="0">
                <a:solidFill>
                  <a:schemeClr val="tx1">
                    <a:lumMod val="75000"/>
                    <a:lumOff val="25000"/>
                  </a:schemeClr>
                </a:solidFill>
                <a:latin typeface="+mn-ea"/>
              </a:rPr>
              <a:t>倍以下罚金；数额特别巨大或者有其他特别严重情节的，处</a:t>
            </a:r>
            <a:r>
              <a:rPr lang="en-US" altLang="zh-CN" sz="1600" dirty="0">
                <a:solidFill>
                  <a:schemeClr val="tx1">
                    <a:lumMod val="75000"/>
                    <a:lumOff val="25000"/>
                  </a:schemeClr>
                </a:solidFill>
                <a:latin typeface="+mn-ea"/>
              </a:rPr>
              <a:t>10</a:t>
            </a:r>
            <a:r>
              <a:rPr lang="zh-CN" altLang="en-US" sz="1600" dirty="0">
                <a:solidFill>
                  <a:schemeClr val="tx1">
                    <a:lumMod val="75000"/>
                    <a:lumOff val="25000"/>
                  </a:schemeClr>
                </a:solidFill>
                <a:latin typeface="+mn-ea"/>
              </a:rPr>
              <a:t>年以上有期徒刑或者无期徒刑，并处骗取税款</a:t>
            </a:r>
            <a:r>
              <a:rPr lang="en-US" altLang="zh-CN" sz="1600" dirty="0">
                <a:solidFill>
                  <a:schemeClr val="tx1">
                    <a:lumMod val="75000"/>
                    <a:lumOff val="25000"/>
                  </a:schemeClr>
                </a:solidFill>
                <a:latin typeface="+mn-ea"/>
              </a:rPr>
              <a:t>1</a:t>
            </a:r>
            <a:r>
              <a:rPr lang="zh-CN" altLang="en-US" sz="1600" dirty="0">
                <a:solidFill>
                  <a:schemeClr val="tx1">
                    <a:lumMod val="75000"/>
                    <a:lumOff val="25000"/>
                  </a:schemeClr>
                </a:solidFill>
                <a:latin typeface="+mn-ea"/>
              </a:rPr>
              <a:t>倍以上</a:t>
            </a:r>
            <a:r>
              <a:rPr lang="en-US" altLang="zh-CN" sz="1600" dirty="0">
                <a:solidFill>
                  <a:schemeClr val="tx1">
                    <a:lumMod val="75000"/>
                    <a:lumOff val="25000"/>
                  </a:schemeClr>
                </a:solidFill>
                <a:latin typeface="+mn-ea"/>
              </a:rPr>
              <a:t>5</a:t>
            </a:r>
            <a:r>
              <a:rPr lang="zh-CN" altLang="en-US" sz="1600" dirty="0">
                <a:solidFill>
                  <a:schemeClr val="tx1">
                    <a:lumMod val="75000"/>
                    <a:lumOff val="25000"/>
                  </a:schemeClr>
                </a:solidFill>
                <a:latin typeface="+mn-ea"/>
              </a:rPr>
              <a:t>倍以下罚金或者没收财产。”</a:t>
            </a:r>
            <a:endParaRPr lang="en-US" altLang="zh-CN" sz="1600" dirty="0">
              <a:solidFill>
                <a:schemeClr val="tx1">
                  <a:lumMod val="75000"/>
                  <a:lumOff val="25000"/>
                </a:schemeClr>
              </a:solidFill>
              <a:latin typeface="+mn-ea"/>
            </a:endParaRPr>
          </a:p>
        </p:txBody>
      </p:sp>
    </p:spTree>
    <p:extLst>
      <p:ext uri="{BB962C8B-B14F-4D97-AF65-F5344CB8AC3E}">
        <p14:creationId xmlns:p14="http://schemas.microsoft.com/office/powerpoint/2010/main" val="2789038351"/>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C4BB5A-7260-837C-5ACE-29F5C315D3BF}"/>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898515ED-835F-2AB0-33B9-13538FB6D1A2}"/>
              </a:ext>
            </a:extLst>
          </p:cNvPr>
          <p:cNvSpPr txBox="1"/>
          <p:nvPr/>
        </p:nvSpPr>
        <p:spPr>
          <a:xfrm>
            <a:off x="491613" y="319386"/>
            <a:ext cx="7030064"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八、抗税的法律责任</a:t>
            </a:r>
            <a:endParaRPr lang="zh-CN" altLang="en-US"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3E1CF5D4-D174-D17A-3CE7-24F4625536FD}"/>
              </a:ext>
            </a:extLst>
          </p:cNvPr>
          <p:cNvSpPr txBox="1">
            <a:spLocks/>
          </p:cNvSpPr>
          <p:nvPr/>
        </p:nvSpPr>
        <p:spPr>
          <a:xfrm>
            <a:off x="612001" y="972002"/>
            <a:ext cx="7920012" cy="1824730"/>
          </a:xfrm>
          <a:prstGeom prst="rect">
            <a:avLst/>
          </a:prstGeom>
          <a:noFill/>
        </p:spPr>
        <p:txBody>
          <a:bodyPr wrap="square" lIns="0" tIns="0" rIns="0" bIns="0" rtlCol="0">
            <a:spAutoFit/>
          </a:bodyPr>
          <a:lstStyle/>
          <a:p>
            <a:pPr algn="just">
              <a:lnSpc>
                <a:spcPct val="120000"/>
              </a:lnSpc>
              <a:spcAft>
                <a:spcPts val="600"/>
              </a:spcAft>
            </a:pP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税收征收管理法</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第六十七条规定：“以暴力、威胁方法拒不缴纳税款的，是抗税，除由税务机关追缴其拒缴的税款、滞纳金外，依法追究刑事责任。情节轻微，未构成犯罪的，由税务机关追缴其拒缴的税款、滞纳金，并处拒缴税款</a:t>
            </a:r>
            <a:r>
              <a:rPr lang="en-US" altLang="zh-CN" sz="1600" dirty="0">
                <a:solidFill>
                  <a:schemeClr val="tx1">
                    <a:lumMod val="75000"/>
                    <a:lumOff val="25000"/>
                  </a:schemeClr>
                </a:solidFill>
                <a:latin typeface="+mn-ea"/>
              </a:rPr>
              <a:t>1</a:t>
            </a:r>
            <a:r>
              <a:rPr lang="zh-CN" altLang="en-US" sz="1600" dirty="0">
                <a:solidFill>
                  <a:schemeClr val="tx1">
                    <a:lumMod val="75000"/>
                    <a:lumOff val="25000"/>
                  </a:schemeClr>
                </a:solidFill>
                <a:latin typeface="+mn-ea"/>
              </a:rPr>
              <a:t>倍以上</a:t>
            </a:r>
            <a:r>
              <a:rPr lang="en-US" altLang="zh-CN" sz="1600" dirty="0">
                <a:solidFill>
                  <a:schemeClr val="tx1">
                    <a:lumMod val="75000"/>
                    <a:lumOff val="25000"/>
                  </a:schemeClr>
                </a:solidFill>
                <a:latin typeface="+mn-ea"/>
              </a:rPr>
              <a:t>5</a:t>
            </a:r>
            <a:r>
              <a:rPr lang="zh-CN" altLang="en-US" sz="1600" dirty="0">
                <a:solidFill>
                  <a:schemeClr val="tx1">
                    <a:lumMod val="75000"/>
                    <a:lumOff val="25000"/>
                  </a:schemeClr>
                </a:solidFill>
                <a:latin typeface="+mn-ea"/>
              </a:rPr>
              <a:t>倍以下的罚款。”</a:t>
            </a:r>
          </a:p>
          <a:p>
            <a:pPr algn="just">
              <a:lnSpc>
                <a:spcPct val="120000"/>
              </a:lnSpc>
              <a:spcAft>
                <a:spcPts val="600"/>
              </a:spcAft>
            </a:pP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刑法</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第二百零二条规定：“以暴力、威胁方法拒不缴纳税款的，处</a:t>
            </a:r>
            <a:r>
              <a:rPr lang="en-US" altLang="zh-CN" sz="1600" dirty="0">
                <a:solidFill>
                  <a:schemeClr val="tx1">
                    <a:lumMod val="75000"/>
                    <a:lumOff val="25000"/>
                  </a:schemeClr>
                </a:solidFill>
                <a:latin typeface="+mn-ea"/>
              </a:rPr>
              <a:t>3</a:t>
            </a:r>
            <a:r>
              <a:rPr lang="zh-CN" altLang="en-US" sz="1600" dirty="0">
                <a:solidFill>
                  <a:schemeClr val="tx1">
                    <a:lumMod val="75000"/>
                    <a:lumOff val="25000"/>
                  </a:schemeClr>
                </a:solidFill>
                <a:latin typeface="+mn-ea"/>
              </a:rPr>
              <a:t>年以下有期徒刑或者拘役，并处拒缴税款</a:t>
            </a:r>
            <a:r>
              <a:rPr lang="en-US" altLang="zh-CN" sz="1600" dirty="0">
                <a:solidFill>
                  <a:schemeClr val="tx1">
                    <a:lumMod val="75000"/>
                    <a:lumOff val="25000"/>
                  </a:schemeClr>
                </a:solidFill>
                <a:latin typeface="+mn-ea"/>
              </a:rPr>
              <a:t>1</a:t>
            </a:r>
            <a:r>
              <a:rPr lang="zh-CN" altLang="en-US" sz="1600" dirty="0">
                <a:solidFill>
                  <a:schemeClr val="tx1">
                    <a:lumMod val="75000"/>
                    <a:lumOff val="25000"/>
                  </a:schemeClr>
                </a:solidFill>
                <a:latin typeface="+mn-ea"/>
              </a:rPr>
              <a:t>倍以上</a:t>
            </a:r>
            <a:r>
              <a:rPr lang="en-US" altLang="zh-CN" sz="1600" dirty="0">
                <a:solidFill>
                  <a:schemeClr val="tx1">
                    <a:lumMod val="75000"/>
                    <a:lumOff val="25000"/>
                  </a:schemeClr>
                </a:solidFill>
                <a:latin typeface="+mn-ea"/>
              </a:rPr>
              <a:t>5</a:t>
            </a:r>
            <a:r>
              <a:rPr lang="zh-CN" altLang="en-US" sz="1600" dirty="0">
                <a:solidFill>
                  <a:schemeClr val="tx1">
                    <a:lumMod val="75000"/>
                    <a:lumOff val="25000"/>
                  </a:schemeClr>
                </a:solidFill>
                <a:latin typeface="+mn-ea"/>
              </a:rPr>
              <a:t>倍以下罚金；情节严重的，处</a:t>
            </a:r>
            <a:r>
              <a:rPr lang="en-US" altLang="zh-CN" sz="1600" dirty="0">
                <a:solidFill>
                  <a:schemeClr val="tx1">
                    <a:lumMod val="75000"/>
                    <a:lumOff val="25000"/>
                  </a:schemeClr>
                </a:solidFill>
                <a:latin typeface="+mn-ea"/>
              </a:rPr>
              <a:t>3</a:t>
            </a:r>
            <a:r>
              <a:rPr lang="zh-CN" altLang="en-US" sz="1600" dirty="0">
                <a:solidFill>
                  <a:schemeClr val="tx1">
                    <a:lumMod val="75000"/>
                    <a:lumOff val="25000"/>
                  </a:schemeClr>
                </a:solidFill>
                <a:latin typeface="+mn-ea"/>
              </a:rPr>
              <a:t>年以上</a:t>
            </a:r>
            <a:r>
              <a:rPr lang="en-US" altLang="zh-CN" sz="1600" dirty="0">
                <a:solidFill>
                  <a:schemeClr val="tx1">
                    <a:lumMod val="75000"/>
                    <a:lumOff val="25000"/>
                  </a:schemeClr>
                </a:solidFill>
                <a:latin typeface="+mn-ea"/>
              </a:rPr>
              <a:t>7</a:t>
            </a:r>
            <a:r>
              <a:rPr lang="zh-CN" altLang="en-US" sz="1600" dirty="0">
                <a:solidFill>
                  <a:schemeClr val="tx1">
                    <a:lumMod val="75000"/>
                    <a:lumOff val="25000"/>
                  </a:schemeClr>
                </a:solidFill>
                <a:latin typeface="+mn-ea"/>
              </a:rPr>
              <a:t>年以下有期徒刑，并处拒缴税款</a:t>
            </a:r>
            <a:r>
              <a:rPr lang="en-US" altLang="zh-CN" sz="1600" dirty="0">
                <a:solidFill>
                  <a:schemeClr val="tx1">
                    <a:lumMod val="75000"/>
                    <a:lumOff val="25000"/>
                  </a:schemeClr>
                </a:solidFill>
                <a:latin typeface="+mn-ea"/>
              </a:rPr>
              <a:t>1</a:t>
            </a:r>
            <a:r>
              <a:rPr lang="zh-CN" altLang="en-US" sz="1600" dirty="0">
                <a:solidFill>
                  <a:schemeClr val="tx1">
                    <a:lumMod val="75000"/>
                    <a:lumOff val="25000"/>
                  </a:schemeClr>
                </a:solidFill>
                <a:latin typeface="+mn-ea"/>
              </a:rPr>
              <a:t>倍以上</a:t>
            </a:r>
            <a:r>
              <a:rPr lang="en-US" altLang="zh-CN" sz="1600" dirty="0">
                <a:solidFill>
                  <a:schemeClr val="tx1">
                    <a:lumMod val="75000"/>
                    <a:lumOff val="25000"/>
                  </a:schemeClr>
                </a:solidFill>
                <a:latin typeface="+mn-ea"/>
              </a:rPr>
              <a:t>5</a:t>
            </a:r>
            <a:r>
              <a:rPr lang="zh-CN" altLang="en-US" sz="1600" dirty="0">
                <a:solidFill>
                  <a:schemeClr val="tx1">
                    <a:lumMod val="75000"/>
                    <a:lumOff val="25000"/>
                  </a:schemeClr>
                </a:solidFill>
                <a:latin typeface="+mn-ea"/>
              </a:rPr>
              <a:t>倍以下罚金。”</a:t>
            </a:r>
            <a:endParaRPr lang="en-US" altLang="zh-CN" sz="1600" dirty="0">
              <a:solidFill>
                <a:schemeClr val="tx1">
                  <a:lumMod val="75000"/>
                  <a:lumOff val="25000"/>
                </a:schemeClr>
              </a:solidFill>
              <a:latin typeface="+mn-ea"/>
            </a:endParaRPr>
          </a:p>
        </p:txBody>
      </p:sp>
    </p:spTree>
    <p:extLst>
      <p:ext uri="{BB962C8B-B14F-4D97-AF65-F5344CB8AC3E}">
        <p14:creationId xmlns:p14="http://schemas.microsoft.com/office/powerpoint/2010/main" val="2910828978"/>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48010F-EC90-030A-0E84-25E69B74E832}"/>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ABF25939-535F-0AC0-EBEF-333558FC1B03}"/>
              </a:ext>
            </a:extLst>
          </p:cNvPr>
          <p:cNvSpPr txBox="1"/>
          <p:nvPr/>
        </p:nvSpPr>
        <p:spPr>
          <a:xfrm>
            <a:off x="491613" y="319386"/>
            <a:ext cx="7030064"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九、在规定期限内不缴或者少缴税款的法律责任</a:t>
            </a:r>
            <a:endParaRPr lang="zh-CN" altLang="en-US"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F9BB6694-3D25-5429-31F0-2513C2CEC285}"/>
              </a:ext>
            </a:extLst>
          </p:cNvPr>
          <p:cNvSpPr txBox="1">
            <a:spLocks/>
          </p:cNvSpPr>
          <p:nvPr/>
        </p:nvSpPr>
        <p:spPr>
          <a:xfrm>
            <a:off x="612001" y="972002"/>
            <a:ext cx="7920012" cy="1156855"/>
          </a:xfrm>
          <a:prstGeom prst="rect">
            <a:avLst/>
          </a:prstGeom>
          <a:noFill/>
        </p:spPr>
        <p:txBody>
          <a:bodyPr wrap="square" lIns="0" tIns="0" rIns="0" bIns="0" rtlCol="0">
            <a:spAutoFit/>
          </a:bodyPr>
          <a:lstStyle/>
          <a:p>
            <a:pPr algn="just">
              <a:lnSpc>
                <a:spcPct val="120000"/>
              </a:lnSpc>
              <a:spcAft>
                <a:spcPts val="600"/>
              </a:spcAft>
            </a:pP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税收征收管理法</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第六十八条规定：“纳税人、扣缴义务人在规定期限内不缴或者少缴应纳或者应解缴的税款，经税务机关责令限期缴纳，逾期仍未缴纳的，税务机关除依照本法第四十条规定采取强制执行措施追缴其不缴或者少缴的税款外，可以处不缴或者少缴税款</a:t>
            </a:r>
            <a:r>
              <a:rPr lang="en-US" altLang="zh-CN" sz="1600" dirty="0">
                <a:solidFill>
                  <a:schemeClr val="tx1">
                    <a:lumMod val="75000"/>
                    <a:lumOff val="25000"/>
                  </a:schemeClr>
                </a:solidFill>
                <a:latin typeface="+mn-ea"/>
              </a:rPr>
              <a:t>50%</a:t>
            </a:r>
            <a:r>
              <a:rPr lang="zh-CN" altLang="en-US" sz="1600" dirty="0">
                <a:solidFill>
                  <a:schemeClr val="tx1">
                    <a:lumMod val="75000"/>
                    <a:lumOff val="25000"/>
                  </a:schemeClr>
                </a:solidFill>
                <a:latin typeface="+mn-ea"/>
              </a:rPr>
              <a:t>以上</a:t>
            </a:r>
            <a:r>
              <a:rPr lang="en-US" altLang="zh-CN" sz="1600" dirty="0">
                <a:solidFill>
                  <a:schemeClr val="tx1">
                    <a:lumMod val="75000"/>
                    <a:lumOff val="25000"/>
                  </a:schemeClr>
                </a:solidFill>
                <a:latin typeface="+mn-ea"/>
              </a:rPr>
              <a:t>5</a:t>
            </a:r>
            <a:r>
              <a:rPr lang="zh-CN" altLang="en-US" sz="1600" dirty="0">
                <a:solidFill>
                  <a:schemeClr val="tx1">
                    <a:lumMod val="75000"/>
                    <a:lumOff val="25000"/>
                  </a:schemeClr>
                </a:solidFill>
                <a:latin typeface="+mn-ea"/>
              </a:rPr>
              <a:t>倍以下的罚款。”</a:t>
            </a:r>
            <a:endParaRPr lang="en-US" altLang="zh-CN" sz="1600" dirty="0">
              <a:solidFill>
                <a:schemeClr val="tx1">
                  <a:lumMod val="75000"/>
                  <a:lumOff val="25000"/>
                </a:schemeClr>
              </a:solidFill>
              <a:latin typeface="+mn-ea"/>
            </a:endParaRPr>
          </a:p>
        </p:txBody>
      </p:sp>
    </p:spTree>
    <p:extLst>
      <p:ext uri="{BB962C8B-B14F-4D97-AF65-F5344CB8AC3E}">
        <p14:creationId xmlns:p14="http://schemas.microsoft.com/office/powerpoint/2010/main" val="2795380733"/>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5F852A-EB7F-E70C-8967-AB58C0BD23E6}"/>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2958F26D-34E1-3B32-AE32-361CF57CF5C0}"/>
              </a:ext>
            </a:extLst>
          </p:cNvPr>
          <p:cNvSpPr txBox="1"/>
          <p:nvPr/>
        </p:nvSpPr>
        <p:spPr>
          <a:xfrm>
            <a:off x="491613" y="319386"/>
            <a:ext cx="7030064"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十、扣缴义务人不履行扣缴义务的法律责任</a:t>
            </a:r>
            <a:endParaRPr lang="zh-CN" altLang="en-US"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F5BD8984-86BA-C76F-8ACE-B6B32511E66E}"/>
              </a:ext>
            </a:extLst>
          </p:cNvPr>
          <p:cNvSpPr txBox="1">
            <a:spLocks/>
          </p:cNvSpPr>
          <p:nvPr/>
        </p:nvSpPr>
        <p:spPr>
          <a:xfrm>
            <a:off x="612001" y="972002"/>
            <a:ext cx="7920012" cy="861390"/>
          </a:xfrm>
          <a:prstGeom prst="rect">
            <a:avLst/>
          </a:prstGeom>
          <a:noFill/>
        </p:spPr>
        <p:txBody>
          <a:bodyPr wrap="square" lIns="0" tIns="0" rIns="0" bIns="0" rtlCol="0">
            <a:spAutoFit/>
          </a:bodyPr>
          <a:lstStyle/>
          <a:p>
            <a:pPr algn="just">
              <a:lnSpc>
                <a:spcPct val="120000"/>
              </a:lnSpc>
              <a:spcAft>
                <a:spcPts val="600"/>
              </a:spcAft>
            </a:pPr>
            <a:r>
              <a:rPr lang="en-US" altLang="zh-CN" sz="1600">
                <a:solidFill>
                  <a:schemeClr val="tx1">
                    <a:lumMod val="75000"/>
                    <a:lumOff val="25000"/>
                  </a:schemeClr>
                </a:solidFill>
                <a:latin typeface="+mn-ea"/>
              </a:rPr>
              <a:t>《</a:t>
            </a:r>
            <a:r>
              <a:rPr lang="zh-CN" altLang="en-US" sz="1600">
                <a:solidFill>
                  <a:schemeClr val="tx1">
                    <a:lumMod val="75000"/>
                    <a:lumOff val="25000"/>
                  </a:schemeClr>
                </a:solidFill>
                <a:latin typeface="+mn-ea"/>
              </a:rPr>
              <a:t>税收征收管理法</a:t>
            </a:r>
            <a:r>
              <a:rPr lang="en-US" altLang="zh-CN" sz="1600">
                <a:solidFill>
                  <a:schemeClr val="tx1">
                    <a:lumMod val="75000"/>
                    <a:lumOff val="25000"/>
                  </a:schemeClr>
                </a:solidFill>
                <a:latin typeface="+mn-ea"/>
              </a:rPr>
              <a:t>》</a:t>
            </a:r>
            <a:r>
              <a:rPr lang="zh-CN" altLang="en-US" sz="1600">
                <a:solidFill>
                  <a:schemeClr val="tx1">
                    <a:lumMod val="75000"/>
                    <a:lumOff val="25000"/>
                  </a:schemeClr>
                </a:solidFill>
                <a:latin typeface="+mn-ea"/>
              </a:rPr>
              <a:t>第六十九条规定：“扣缴义务人应扣未扣、应收而不收税款的，由税务机关向纳税人追缴税款，对扣缴义务人处应扣未扣、应收未收税款</a:t>
            </a:r>
            <a:r>
              <a:rPr lang="en-US" altLang="zh-CN" sz="1600">
                <a:solidFill>
                  <a:schemeClr val="tx1">
                    <a:lumMod val="75000"/>
                    <a:lumOff val="25000"/>
                  </a:schemeClr>
                </a:solidFill>
                <a:latin typeface="+mn-ea"/>
              </a:rPr>
              <a:t>50%</a:t>
            </a:r>
            <a:r>
              <a:rPr lang="zh-CN" altLang="en-US" sz="1600">
                <a:solidFill>
                  <a:schemeClr val="tx1">
                    <a:lumMod val="75000"/>
                    <a:lumOff val="25000"/>
                  </a:schemeClr>
                </a:solidFill>
                <a:latin typeface="+mn-ea"/>
              </a:rPr>
              <a:t>以上</a:t>
            </a:r>
            <a:r>
              <a:rPr lang="en-US" altLang="zh-CN" sz="1600">
                <a:solidFill>
                  <a:schemeClr val="tx1">
                    <a:lumMod val="75000"/>
                    <a:lumOff val="25000"/>
                  </a:schemeClr>
                </a:solidFill>
                <a:latin typeface="+mn-ea"/>
              </a:rPr>
              <a:t>3</a:t>
            </a:r>
            <a:r>
              <a:rPr lang="zh-CN" altLang="en-US" sz="1600">
                <a:solidFill>
                  <a:schemeClr val="tx1">
                    <a:lumMod val="75000"/>
                    <a:lumOff val="25000"/>
                  </a:schemeClr>
                </a:solidFill>
                <a:latin typeface="+mn-ea"/>
              </a:rPr>
              <a:t>倍以下的罚款。”</a:t>
            </a:r>
            <a:endParaRPr lang="en-US" altLang="zh-CN" sz="1600" dirty="0">
              <a:solidFill>
                <a:schemeClr val="tx1">
                  <a:lumMod val="75000"/>
                  <a:lumOff val="25000"/>
                </a:schemeClr>
              </a:solidFill>
              <a:latin typeface="+mn-ea"/>
            </a:endParaRPr>
          </a:p>
        </p:txBody>
      </p:sp>
    </p:spTree>
    <p:extLst>
      <p:ext uri="{BB962C8B-B14F-4D97-AF65-F5344CB8AC3E}">
        <p14:creationId xmlns:p14="http://schemas.microsoft.com/office/powerpoint/2010/main" val="999313775"/>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58EB29-4ABB-F912-7CC6-14537D55E6F4}"/>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15C8A887-5E74-A947-733D-87BBDE50DB15}"/>
              </a:ext>
            </a:extLst>
          </p:cNvPr>
          <p:cNvSpPr txBox="1"/>
          <p:nvPr/>
        </p:nvSpPr>
        <p:spPr>
          <a:xfrm>
            <a:off x="491613" y="319386"/>
            <a:ext cx="7030064"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十一、不配合税务机关依法检查的法律责任</a:t>
            </a:r>
            <a:endParaRPr lang="zh-CN" altLang="en-US"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819BD23C-FCF4-A397-B3F6-CDF8410F8F3F}"/>
              </a:ext>
            </a:extLst>
          </p:cNvPr>
          <p:cNvSpPr txBox="1">
            <a:spLocks/>
          </p:cNvSpPr>
          <p:nvPr/>
        </p:nvSpPr>
        <p:spPr>
          <a:xfrm>
            <a:off x="612001" y="972002"/>
            <a:ext cx="7920012" cy="3686778"/>
          </a:xfrm>
          <a:prstGeom prst="rect">
            <a:avLst/>
          </a:prstGeom>
          <a:noFill/>
        </p:spPr>
        <p:txBody>
          <a:bodyPr wrap="square" lIns="0" tIns="0" rIns="0" bIns="0" rtlCol="0">
            <a:spAutoFit/>
          </a:bodyPr>
          <a:lstStyle/>
          <a:p>
            <a:pPr algn="just">
              <a:lnSpc>
                <a:spcPct val="120000"/>
              </a:lnSpc>
              <a:spcAft>
                <a:spcPts val="600"/>
              </a:spcAft>
            </a:pPr>
            <a:r>
              <a:rPr lang="en-US" altLang="zh-CN" sz="1600" dirty="0">
                <a:solidFill>
                  <a:schemeClr val="tx1">
                    <a:lumMod val="75000"/>
                    <a:lumOff val="25000"/>
                  </a:schemeClr>
                </a:solidFill>
                <a:latin typeface="+mn-ea"/>
              </a:rPr>
              <a:t>1</a:t>
            </a:r>
            <a:r>
              <a:rPr lang="zh-CN" altLang="en-US" sz="1600" dirty="0">
                <a:solidFill>
                  <a:schemeClr val="tx1">
                    <a:lumMod val="75000"/>
                    <a:lumOff val="25000"/>
                  </a:schemeClr>
                </a:solidFill>
                <a:latin typeface="+mn-ea"/>
              </a:rPr>
              <a:t>．</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税收征收管理法</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第七十条规定：“纳税人、扣缴义务人逃避、拒绝或者以其他方式阻挠税务机关检査的，由税务机关责令改正，可以处</a:t>
            </a:r>
            <a:r>
              <a:rPr lang="en-US" altLang="zh-CN" sz="1600" dirty="0">
                <a:solidFill>
                  <a:schemeClr val="tx1">
                    <a:lumMod val="75000"/>
                    <a:lumOff val="25000"/>
                  </a:schemeClr>
                </a:solidFill>
                <a:latin typeface="+mn-ea"/>
              </a:rPr>
              <a:t>1</a:t>
            </a:r>
            <a:r>
              <a:rPr lang="zh-CN" altLang="en-US" sz="1600" dirty="0">
                <a:solidFill>
                  <a:schemeClr val="tx1">
                    <a:lumMod val="75000"/>
                    <a:lumOff val="25000"/>
                  </a:schemeClr>
                </a:solidFill>
                <a:latin typeface="+mn-ea"/>
              </a:rPr>
              <a:t>万元以下的罚款；情节严重的，处</a:t>
            </a:r>
            <a:r>
              <a:rPr lang="en-US" altLang="zh-CN" sz="1600" dirty="0">
                <a:solidFill>
                  <a:schemeClr val="tx1">
                    <a:lumMod val="75000"/>
                    <a:lumOff val="25000"/>
                  </a:schemeClr>
                </a:solidFill>
                <a:latin typeface="+mn-ea"/>
              </a:rPr>
              <a:t>1</a:t>
            </a:r>
            <a:r>
              <a:rPr lang="zh-CN" altLang="en-US" sz="1600" dirty="0">
                <a:solidFill>
                  <a:schemeClr val="tx1">
                    <a:lumMod val="75000"/>
                    <a:lumOff val="25000"/>
                  </a:schemeClr>
                </a:solidFill>
                <a:latin typeface="+mn-ea"/>
              </a:rPr>
              <a:t>万元以上</a:t>
            </a:r>
            <a:r>
              <a:rPr lang="en-US" altLang="zh-CN" sz="1600" dirty="0">
                <a:solidFill>
                  <a:schemeClr val="tx1">
                    <a:lumMod val="75000"/>
                    <a:lumOff val="25000"/>
                  </a:schemeClr>
                </a:solidFill>
                <a:latin typeface="+mn-ea"/>
              </a:rPr>
              <a:t>5</a:t>
            </a:r>
            <a:r>
              <a:rPr lang="zh-CN" altLang="en-US" sz="1600" dirty="0">
                <a:solidFill>
                  <a:schemeClr val="tx1">
                    <a:lumMod val="75000"/>
                    <a:lumOff val="25000"/>
                  </a:schemeClr>
                </a:solidFill>
                <a:latin typeface="+mn-ea"/>
              </a:rPr>
              <a:t>万元以下的罚款。”</a:t>
            </a:r>
          </a:p>
          <a:p>
            <a:pPr algn="just">
              <a:lnSpc>
                <a:spcPct val="120000"/>
              </a:lnSpc>
              <a:spcAft>
                <a:spcPts val="600"/>
              </a:spcAft>
            </a:pPr>
            <a:r>
              <a:rPr lang="zh-CN" altLang="en-US" sz="1600" dirty="0">
                <a:solidFill>
                  <a:schemeClr val="tx1">
                    <a:lumMod val="75000"/>
                    <a:lumOff val="25000"/>
                  </a:schemeClr>
                </a:solidFill>
                <a:latin typeface="+mn-ea"/>
              </a:rPr>
              <a:t>逃避、拒绝或者以其他方式阻挠税务机关检查包括以下情形：</a:t>
            </a:r>
          </a:p>
          <a:p>
            <a:pPr algn="just">
              <a:lnSpc>
                <a:spcPct val="120000"/>
              </a:lnSpc>
              <a:spcAft>
                <a:spcPts val="600"/>
              </a:spcAft>
            </a:pPr>
            <a:r>
              <a:rPr lang="zh-CN" altLang="en-US" sz="1600" dirty="0">
                <a:solidFill>
                  <a:schemeClr val="tx1">
                    <a:lumMod val="75000"/>
                    <a:lumOff val="25000"/>
                  </a:schemeClr>
                </a:solidFill>
                <a:latin typeface="+mn-ea"/>
              </a:rPr>
              <a:t>（</a:t>
            </a:r>
            <a:r>
              <a:rPr lang="en-US" altLang="zh-CN" sz="1600" dirty="0">
                <a:solidFill>
                  <a:schemeClr val="tx1">
                    <a:lumMod val="75000"/>
                    <a:lumOff val="25000"/>
                  </a:schemeClr>
                </a:solidFill>
                <a:latin typeface="+mn-ea"/>
              </a:rPr>
              <a:t>1</a:t>
            </a:r>
            <a:r>
              <a:rPr lang="zh-CN" altLang="en-US" sz="1600" dirty="0">
                <a:solidFill>
                  <a:schemeClr val="tx1">
                    <a:lumMod val="75000"/>
                    <a:lumOff val="25000"/>
                  </a:schemeClr>
                </a:solidFill>
                <a:latin typeface="+mn-ea"/>
              </a:rPr>
              <a:t>）提供虚假资料，不如实反映情况，或者拒绝提供有关资料的。</a:t>
            </a:r>
          </a:p>
          <a:p>
            <a:pPr algn="just">
              <a:lnSpc>
                <a:spcPct val="120000"/>
              </a:lnSpc>
              <a:spcAft>
                <a:spcPts val="600"/>
              </a:spcAft>
            </a:pPr>
            <a:r>
              <a:rPr lang="zh-CN" altLang="en-US" sz="1600" dirty="0">
                <a:solidFill>
                  <a:schemeClr val="tx1">
                    <a:lumMod val="75000"/>
                    <a:lumOff val="25000"/>
                  </a:schemeClr>
                </a:solidFill>
                <a:latin typeface="+mn-ea"/>
              </a:rPr>
              <a:t>（</a:t>
            </a:r>
            <a:r>
              <a:rPr lang="en-US" altLang="zh-CN" sz="1600" dirty="0">
                <a:solidFill>
                  <a:schemeClr val="tx1">
                    <a:lumMod val="75000"/>
                    <a:lumOff val="25000"/>
                  </a:schemeClr>
                </a:solidFill>
                <a:latin typeface="+mn-ea"/>
              </a:rPr>
              <a:t>2</a:t>
            </a:r>
            <a:r>
              <a:rPr lang="zh-CN" altLang="en-US" sz="1600" dirty="0">
                <a:solidFill>
                  <a:schemeClr val="tx1">
                    <a:lumMod val="75000"/>
                    <a:lumOff val="25000"/>
                  </a:schemeClr>
                </a:solidFill>
                <a:latin typeface="+mn-ea"/>
              </a:rPr>
              <a:t>）拒绝或者阻止税务机关记录、录音、录像、照相和复制与案件有关的情况和资料的。</a:t>
            </a:r>
          </a:p>
          <a:p>
            <a:pPr algn="just">
              <a:lnSpc>
                <a:spcPct val="120000"/>
              </a:lnSpc>
              <a:spcAft>
                <a:spcPts val="600"/>
              </a:spcAft>
            </a:pPr>
            <a:r>
              <a:rPr lang="zh-CN" altLang="en-US" sz="1600" dirty="0">
                <a:solidFill>
                  <a:schemeClr val="tx1">
                    <a:lumMod val="75000"/>
                    <a:lumOff val="25000"/>
                  </a:schemeClr>
                </a:solidFill>
                <a:latin typeface="+mn-ea"/>
              </a:rPr>
              <a:t>（</a:t>
            </a:r>
            <a:r>
              <a:rPr lang="en-US" altLang="zh-CN" sz="1600" dirty="0">
                <a:solidFill>
                  <a:schemeClr val="tx1">
                    <a:lumMod val="75000"/>
                    <a:lumOff val="25000"/>
                  </a:schemeClr>
                </a:solidFill>
                <a:latin typeface="+mn-ea"/>
              </a:rPr>
              <a:t>3</a:t>
            </a:r>
            <a:r>
              <a:rPr lang="zh-CN" altLang="en-US" sz="1600" dirty="0">
                <a:solidFill>
                  <a:schemeClr val="tx1">
                    <a:lumMod val="75000"/>
                    <a:lumOff val="25000"/>
                  </a:schemeClr>
                </a:solidFill>
                <a:latin typeface="+mn-ea"/>
              </a:rPr>
              <a:t>）在检查期间，纳税人、扣缴义务人转移、隐匿、销毁有关资料的。</a:t>
            </a:r>
          </a:p>
          <a:p>
            <a:pPr algn="just">
              <a:lnSpc>
                <a:spcPct val="120000"/>
              </a:lnSpc>
              <a:spcAft>
                <a:spcPts val="600"/>
              </a:spcAft>
            </a:pPr>
            <a:r>
              <a:rPr lang="zh-CN" altLang="en-US" sz="1600" dirty="0">
                <a:solidFill>
                  <a:schemeClr val="tx1">
                    <a:lumMod val="75000"/>
                    <a:lumOff val="25000"/>
                  </a:schemeClr>
                </a:solidFill>
                <a:latin typeface="+mn-ea"/>
              </a:rPr>
              <a:t>（</a:t>
            </a:r>
            <a:r>
              <a:rPr lang="en-US" altLang="zh-CN" sz="1600" dirty="0">
                <a:solidFill>
                  <a:schemeClr val="tx1">
                    <a:lumMod val="75000"/>
                    <a:lumOff val="25000"/>
                  </a:schemeClr>
                </a:solidFill>
                <a:latin typeface="+mn-ea"/>
              </a:rPr>
              <a:t>4</a:t>
            </a:r>
            <a:r>
              <a:rPr lang="zh-CN" altLang="en-US" sz="1600" dirty="0">
                <a:solidFill>
                  <a:schemeClr val="tx1">
                    <a:lumMod val="75000"/>
                    <a:lumOff val="25000"/>
                  </a:schemeClr>
                </a:solidFill>
                <a:latin typeface="+mn-ea"/>
              </a:rPr>
              <a:t>）有不依法接受税务检查的其他情形的。</a:t>
            </a:r>
          </a:p>
          <a:p>
            <a:pPr algn="just">
              <a:lnSpc>
                <a:spcPct val="120000"/>
              </a:lnSpc>
              <a:spcAft>
                <a:spcPts val="600"/>
              </a:spcAft>
            </a:pPr>
            <a:r>
              <a:rPr lang="en-US" altLang="zh-CN" sz="1600" dirty="0">
                <a:solidFill>
                  <a:schemeClr val="tx1">
                    <a:lumMod val="75000"/>
                    <a:lumOff val="25000"/>
                  </a:schemeClr>
                </a:solidFill>
                <a:latin typeface="+mn-ea"/>
              </a:rPr>
              <a:t>2</a:t>
            </a:r>
            <a:r>
              <a:rPr lang="zh-CN" altLang="en-US" sz="1600" dirty="0">
                <a:solidFill>
                  <a:schemeClr val="tx1">
                    <a:lumMod val="75000"/>
                    <a:lumOff val="25000"/>
                  </a:schemeClr>
                </a:solidFill>
                <a:latin typeface="+mn-ea"/>
              </a:rPr>
              <a:t>．税务机关依照</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税收征收管理法</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第五十四条第（五）项的规定，到车站、码头、机场、邮政企业及其分支机构检查纳税人有关情况时，有关单位拒绝的，由税务机关责令改正，可以处</a:t>
            </a:r>
            <a:r>
              <a:rPr lang="en-US" altLang="zh-CN" sz="1600" dirty="0">
                <a:solidFill>
                  <a:schemeClr val="tx1">
                    <a:lumMod val="75000"/>
                    <a:lumOff val="25000"/>
                  </a:schemeClr>
                </a:solidFill>
                <a:latin typeface="+mn-ea"/>
              </a:rPr>
              <a:t>1</a:t>
            </a:r>
            <a:r>
              <a:rPr lang="zh-CN" altLang="en-US" sz="1600" dirty="0">
                <a:solidFill>
                  <a:schemeClr val="tx1">
                    <a:lumMod val="75000"/>
                    <a:lumOff val="25000"/>
                  </a:schemeClr>
                </a:solidFill>
                <a:latin typeface="+mn-ea"/>
              </a:rPr>
              <a:t>万元以下的罚款；情节严重的，处</a:t>
            </a:r>
            <a:r>
              <a:rPr lang="en-US" altLang="zh-CN" sz="1600" dirty="0">
                <a:solidFill>
                  <a:schemeClr val="tx1">
                    <a:lumMod val="75000"/>
                    <a:lumOff val="25000"/>
                  </a:schemeClr>
                </a:solidFill>
                <a:latin typeface="+mn-ea"/>
              </a:rPr>
              <a:t>1</a:t>
            </a:r>
            <a:r>
              <a:rPr lang="zh-CN" altLang="en-US" sz="1600" dirty="0">
                <a:solidFill>
                  <a:schemeClr val="tx1">
                    <a:lumMod val="75000"/>
                    <a:lumOff val="25000"/>
                  </a:schemeClr>
                </a:solidFill>
                <a:latin typeface="+mn-ea"/>
              </a:rPr>
              <a:t>万元以上</a:t>
            </a:r>
            <a:r>
              <a:rPr lang="en-US" altLang="zh-CN" sz="1600" dirty="0">
                <a:solidFill>
                  <a:schemeClr val="tx1">
                    <a:lumMod val="75000"/>
                    <a:lumOff val="25000"/>
                  </a:schemeClr>
                </a:solidFill>
                <a:latin typeface="+mn-ea"/>
              </a:rPr>
              <a:t>5</a:t>
            </a:r>
            <a:r>
              <a:rPr lang="zh-CN" altLang="en-US" sz="1600" dirty="0">
                <a:solidFill>
                  <a:schemeClr val="tx1">
                    <a:lumMod val="75000"/>
                    <a:lumOff val="25000"/>
                  </a:schemeClr>
                </a:solidFill>
                <a:latin typeface="+mn-ea"/>
              </a:rPr>
              <a:t>万元以下的罚款。</a:t>
            </a:r>
            <a:endParaRPr lang="en-US" altLang="zh-CN" sz="1600" dirty="0">
              <a:solidFill>
                <a:schemeClr val="tx1">
                  <a:lumMod val="75000"/>
                  <a:lumOff val="25000"/>
                </a:schemeClr>
              </a:solidFill>
              <a:latin typeface="+mn-ea"/>
            </a:endParaRPr>
          </a:p>
        </p:txBody>
      </p:sp>
    </p:spTree>
    <p:extLst>
      <p:ext uri="{BB962C8B-B14F-4D97-AF65-F5344CB8AC3E}">
        <p14:creationId xmlns:p14="http://schemas.microsoft.com/office/powerpoint/2010/main" val="3227154276"/>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145002" y="1249593"/>
            <a:ext cx="1788430" cy="1788430"/>
            <a:chOff x="4240335" y="3008435"/>
            <a:chExt cx="3711332" cy="3711332"/>
          </a:xfrm>
        </p:grpSpPr>
        <p:sp>
          <p:nvSpPr>
            <p:cNvPr id="3" name="椭圆 2"/>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4" name="组合 3"/>
            <p:cNvGrpSpPr/>
            <p:nvPr/>
          </p:nvGrpSpPr>
          <p:grpSpPr>
            <a:xfrm>
              <a:off x="4710169" y="3478269"/>
              <a:ext cx="2771663" cy="2771663"/>
              <a:chOff x="2193191" y="1899415"/>
              <a:chExt cx="2421376" cy="2421376"/>
            </a:xfrm>
            <a:effectLst/>
          </p:grpSpPr>
          <p:sp>
            <p:nvSpPr>
              <p:cNvPr id="5" name="椭圆 4"/>
              <p:cNvSpPr/>
              <p:nvPr/>
            </p:nvSpPr>
            <p:spPr>
              <a:xfrm>
                <a:off x="2193191" y="1899415"/>
                <a:ext cx="2421376" cy="2421376"/>
              </a:xfrm>
              <a:prstGeom prst="ellipse">
                <a:avLst/>
              </a:pr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6" name="椭圆 5"/>
              <p:cNvSpPr/>
              <p:nvPr/>
            </p:nvSpPr>
            <p:spPr>
              <a:xfrm>
                <a:off x="2345502" y="2051726"/>
                <a:ext cx="2116756" cy="2116756"/>
              </a:xfrm>
              <a:prstGeom prst="ellipse">
                <a:avLst/>
              </a:prstGeom>
              <a:solidFill>
                <a:schemeClr val="bg1">
                  <a:lumMod val="95000"/>
                </a:schemeClr>
              </a:solidFill>
              <a:ln w="50800">
                <a:noFill/>
              </a:ln>
              <a:effectLst>
                <a:outerShdw blurRad="152400" dist="63500" dir="2700000" algn="tl" rotWithShape="0">
                  <a:schemeClr val="accent3">
                    <a:lumMod val="50000"/>
                    <a:alpha val="64000"/>
                  </a:schemeClr>
                </a:outerShdw>
              </a:effectLst>
              <a:scene3d>
                <a:camera prst="orthographicFront"/>
                <a:lightRig rig="threePt" dir="t"/>
              </a:scene3d>
              <a:sp3d prstMaterial="softEdge">
                <a:bevelT w="8255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grpSp>
      <p:sp>
        <p:nvSpPr>
          <p:cNvPr id="24" name="任意多边形 23"/>
          <p:cNvSpPr/>
          <p:nvPr/>
        </p:nvSpPr>
        <p:spPr>
          <a:xfrm>
            <a:off x="0" y="-261258"/>
            <a:ext cx="2039217" cy="5562887"/>
          </a:xfrm>
          <a:custGeom>
            <a:avLst/>
            <a:gdLst>
              <a:gd name="connsiteX0" fmla="*/ 0 w 2837789"/>
              <a:gd name="connsiteY0" fmla="*/ 0 h 8001905"/>
              <a:gd name="connsiteX1" fmla="*/ 2837788 w 2837789"/>
              <a:gd name="connsiteY1" fmla="*/ 0 h 8001905"/>
              <a:gd name="connsiteX2" fmla="*/ 2837788 w 2837789"/>
              <a:gd name="connsiteY2" fmla="*/ 1968500 h 8001905"/>
              <a:gd name="connsiteX3" fmla="*/ 2837789 w 2837789"/>
              <a:gd name="connsiteY3" fmla="*/ 1968500 h 8001905"/>
              <a:gd name="connsiteX4" fmla="*/ 2837789 w 2837789"/>
              <a:gd name="connsiteY4" fmla="*/ 2363879 h 8001905"/>
              <a:gd name="connsiteX5" fmla="*/ 2618085 w 2837789"/>
              <a:gd name="connsiteY5" fmla="*/ 2386026 h 8001905"/>
              <a:gd name="connsiteX6" fmla="*/ 1747634 w 2837789"/>
              <a:gd name="connsiteY6" fmla="*/ 3454034 h 8001905"/>
              <a:gd name="connsiteX7" fmla="*/ 2618085 w 2837789"/>
              <a:gd name="connsiteY7" fmla="*/ 4522042 h 8001905"/>
              <a:gd name="connsiteX8" fmla="*/ 2837789 w 2837789"/>
              <a:gd name="connsiteY8" fmla="*/ 4544190 h 8001905"/>
              <a:gd name="connsiteX9" fmla="*/ 2837789 w 2837789"/>
              <a:gd name="connsiteY9" fmla="*/ 6858000 h 8001905"/>
              <a:gd name="connsiteX10" fmla="*/ 2837788 w 2837789"/>
              <a:gd name="connsiteY10" fmla="*/ 6858000 h 8001905"/>
              <a:gd name="connsiteX11" fmla="*/ 2837788 w 2837789"/>
              <a:gd name="connsiteY11" fmla="*/ 8001905 h 8001905"/>
              <a:gd name="connsiteX12" fmla="*/ 0 w 2837789"/>
              <a:gd name="connsiteY12" fmla="*/ 8001905 h 8001905"/>
              <a:gd name="connsiteX13" fmla="*/ 0 w 2837789"/>
              <a:gd name="connsiteY13" fmla="*/ 6858000 h 8001905"/>
              <a:gd name="connsiteX14" fmla="*/ 0 w 2837789"/>
              <a:gd name="connsiteY14" fmla="*/ 6376305 h 8001905"/>
              <a:gd name="connsiteX15" fmla="*/ 0 w 2837789"/>
              <a:gd name="connsiteY15" fmla="*/ 2133600 h 8001905"/>
              <a:gd name="connsiteX16" fmla="*/ 0 w 2837789"/>
              <a:gd name="connsiteY16" fmla="*/ 1968500 h 8001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37789" h="8001905">
                <a:moveTo>
                  <a:pt x="0" y="0"/>
                </a:moveTo>
                <a:lnTo>
                  <a:pt x="2837788" y="0"/>
                </a:lnTo>
                <a:lnTo>
                  <a:pt x="2837788" y="1968500"/>
                </a:lnTo>
                <a:lnTo>
                  <a:pt x="2837789" y="1968500"/>
                </a:lnTo>
                <a:lnTo>
                  <a:pt x="2837789" y="2363879"/>
                </a:lnTo>
                <a:lnTo>
                  <a:pt x="2618085" y="2386026"/>
                </a:lnTo>
                <a:cubicBezTo>
                  <a:pt x="2121320" y="2487680"/>
                  <a:pt x="1747634" y="2927218"/>
                  <a:pt x="1747634" y="3454034"/>
                </a:cubicBezTo>
                <a:cubicBezTo>
                  <a:pt x="1747634" y="3980852"/>
                  <a:pt x="2121320" y="4420389"/>
                  <a:pt x="2618085" y="4522042"/>
                </a:cubicBezTo>
                <a:lnTo>
                  <a:pt x="2837789" y="4544190"/>
                </a:lnTo>
                <a:lnTo>
                  <a:pt x="2837789" y="6858000"/>
                </a:lnTo>
                <a:lnTo>
                  <a:pt x="2837788" y="6858000"/>
                </a:lnTo>
                <a:lnTo>
                  <a:pt x="2837788" y="8001905"/>
                </a:lnTo>
                <a:lnTo>
                  <a:pt x="0" y="8001905"/>
                </a:lnTo>
                <a:lnTo>
                  <a:pt x="0" y="6858000"/>
                </a:lnTo>
                <a:lnTo>
                  <a:pt x="0" y="6376305"/>
                </a:lnTo>
                <a:lnTo>
                  <a:pt x="0" y="2133600"/>
                </a:lnTo>
                <a:lnTo>
                  <a:pt x="0" y="1968500"/>
                </a:lnTo>
                <a:close/>
              </a:path>
            </a:pathLst>
          </a:cu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4" name="圆角矩形 13"/>
          <p:cNvSpPr/>
          <p:nvPr/>
        </p:nvSpPr>
        <p:spPr>
          <a:xfrm>
            <a:off x="3001095" y="3284307"/>
            <a:ext cx="5128673"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16" name="文本框 15"/>
          <p:cNvSpPr txBox="1"/>
          <p:nvPr/>
        </p:nvSpPr>
        <p:spPr>
          <a:xfrm>
            <a:off x="2891915" y="1569133"/>
            <a:ext cx="3603777" cy="1177245"/>
          </a:xfrm>
          <a:prstGeom prst="rect">
            <a:avLst/>
          </a:prstGeom>
          <a:noFill/>
        </p:spPr>
        <p:txBody>
          <a:bodyPr wrap="square" lIns="68580" tIns="34290" rIns="68580" bIns="34290" rtlCol="0">
            <a:spAutoFit/>
          </a:bodyPr>
          <a:lstStyle/>
          <a:p>
            <a:r>
              <a:rPr lang="en-US" altLang="zh-CN" sz="7200" dirty="0">
                <a:solidFill>
                  <a:srgbClr val="0070C0"/>
                </a:solidFill>
                <a:latin typeface="Impact" panose="020B0806030902050204" pitchFamily="34" charset="0"/>
              </a:rPr>
              <a:t>PART 01</a:t>
            </a:r>
            <a:endParaRPr lang="zh-CN" altLang="en-US" sz="7200" dirty="0">
              <a:solidFill>
                <a:srgbClr val="0070C0"/>
              </a:solidFill>
              <a:latin typeface="Impact" panose="020B0806030902050204" pitchFamily="34" charset="0"/>
            </a:endParaRPr>
          </a:p>
        </p:txBody>
      </p:sp>
      <p:sp>
        <p:nvSpPr>
          <p:cNvPr id="18" name="文本框 17"/>
          <p:cNvSpPr txBox="1"/>
          <p:nvPr/>
        </p:nvSpPr>
        <p:spPr>
          <a:xfrm>
            <a:off x="2899391" y="2833300"/>
            <a:ext cx="2486156" cy="400110"/>
          </a:xfrm>
          <a:prstGeom prst="rect">
            <a:avLst/>
          </a:prstGeom>
          <a:noFill/>
        </p:spPr>
        <p:txBody>
          <a:bodyPr wrap="square" rtlCol="0">
            <a:spAutoFit/>
          </a:bodyPr>
          <a:lstStyle/>
          <a:p>
            <a:r>
              <a:rPr lang="zh-CN" altLang="en-US" sz="2000" b="1" dirty="0">
                <a:solidFill>
                  <a:schemeClr val="tx1">
                    <a:lumMod val="75000"/>
                    <a:lumOff val="25000"/>
                  </a:schemeClr>
                </a:solidFill>
                <a:latin typeface="ITC Avant Garde Std Bk" panose="020B0502020202020204" pitchFamily="34" charset="0"/>
              </a:rPr>
              <a:t>纳税管理</a:t>
            </a:r>
            <a:endParaRPr lang="en-US" altLang="zh-CN" sz="2000" b="1" dirty="0">
              <a:solidFill>
                <a:schemeClr val="tx1">
                  <a:lumMod val="75000"/>
                  <a:lumOff val="25000"/>
                </a:schemeClr>
              </a:solidFill>
              <a:latin typeface="ITC Avant Garde Std Bk" panose="020B0502020202020204" pitchFamily="34" charset="0"/>
            </a:endParaRPr>
          </a:p>
        </p:txBody>
      </p:sp>
      <p:grpSp>
        <p:nvGrpSpPr>
          <p:cNvPr id="25" name="组合 24"/>
          <p:cNvGrpSpPr/>
          <p:nvPr/>
        </p:nvGrpSpPr>
        <p:grpSpPr>
          <a:xfrm>
            <a:off x="1787045" y="1867537"/>
            <a:ext cx="527203" cy="530769"/>
            <a:chOff x="5042691" y="2273920"/>
            <a:chExt cx="702937" cy="707692"/>
          </a:xfrm>
          <a:solidFill>
            <a:srgbClr val="0070C0"/>
          </a:solidFill>
        </p:grpSpPr>
        <p:sp>
          <p:nvSpPr>
            <p:cNvPr id="26" name="Freeform 12"/>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Freeform 13"/>
            <p:cNvSpPr>
              <a:spLocks noEditPoints="1"/>
            </p:cNvSpPr>
            <p:nvPr/>
          </p:nvSpPr>
          <p:spPr bwMode="auto">
            <a:xfrm>
              <a:off x="5042691" y="2273920"/>
              <a:ext cx="529214" cy="655758"/>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800"/>
                            </p:stCondLst>
                            <p:childTnLst>
                              <p:par>
                                <p:cTn id="11" presetID="22" presetClass="entr" presetSubtype="8"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left)">
                                      <p:cBhvr>
                                        <p:cTn id="13" dur="500"/>
                                        <p:tgtEl>
                                          <p:spTgt spid="18"/>
                                        </p:tgtEl>
                                      </p:cBhvr>
                                    </p:animEffect>
                                  </p:childTnLst>
                                </p:cTn>
                              </p:par>
                            </p:childTnLst>
                          </p:cTn>
                        </p:par>
                        <p:par>
                          <p:cTn id="14" fill="hold">
                            <p:stCondLst>
                              <p:cond delay="1300"/>
                            </p:stCondLst>
                            <p:childTnLst>
                              <p:par>
                                <p:cTn id="15" presetID="22" presetClass="entr" presetSubtype="8"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9BDA55-40D4-1127-0600-7E2F8DEDE4EC}"/>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1ED13434-6890-6D5D-C1D8-279626A882F7}"/>
              </a:ext>
            </a:extLst>
          </p:cNvPr>
          <p:cNvSpPr txBox="1"/>
          <p:nvPr/>
        </p:nvSpPr>
        <p:spPr>
          <a:xfrm>
            <a:off x="491613" y="319386"/>
            <a:ext cx="7030064"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十二、非法印制发票的法律责任</a:t>
            </a:r>
            <a:endParaRPr lang="zh-CN" altLang="en-US"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2499365D-5B67-D269-8EFB-AD404106CD5E}"/>
              </a:ext>
            </a:extLst>
          </p:cNvPr>
          <p:cNvSpPr txBox="1">
            <a:spLocks/>
          </p:cNvSpPr>
          <p:nvPr/>
        </p:nvSpPr>
        <p:spPr>
          <a:xfrm>
            <a:off x="612001" y="972002"/>
            <a:ext cx="7920012" cy="3674467"/>
          </a:xfrm>
          <a:prstGeom prst="rect">
            <a:avLst/>
          </a:prstGeom>
          <a:noFill/>
        </p:spPr>
        <p:txBody>
          <a:bodyPr wrap="square" lIns="0" tIns="0" rIns="0" bIns="0" rtlCol="0">
            <a:spAutoFit/>
          </a:bodyPr>
          <a:lstStyle/>
          <a:p>
            <a:pPr algn="just">
              <a:lnSpc>
                <a:spcPct val="120000"/>
              </a:lnSpc>
              <a:spcAft>
                <a:spcPts val="600"/>
              </a:spcAft>
            </a:pPr>
            <a:r>
              <a:rPr lang="en-US" altLang="zh-CN" sz="1600" dirty="0">
                <a:solidFill>
                  <a:schemeClr val="tx1">
                    <a:lumMod val="75000"/>
                    <a:lumOff val="25000"/>
                  </a:schemeClr>
                </a:solidFill>
                <a:latin typeface="+mn-ea"/>
              </a:rPr>
              <a:t>1.《</a:t>
            </a:r>
            <a:r>
              <a:rPr lang="zh-CN" altLang="en-US" sz="1600" dirty="0">
                <a:solidFill>
                  <a:schemeClr val="tx1">
                    <a:lumMod val="75000"/>
                    <a:lumOff val="25000"/>
                  </a:schemeClr>
                </a:solidFill>
                <a:latin typeface="+mn-ea"/>
              </a:rPr>
              <a:t>税收征收管理法</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第七十一条规定：“违反本法第二十二条规定，非法印制发票的，由税务机关销毁非法印制的发票，没收违法所得和作案工具，并处</a:t>
            </a:r>
            <a:r>
              <a:rPr lang="en-US" altLang="zh-CN" sz="1600" dirty="0">
                <a:solidFill>
                  <a:schemeClr val="tx1">
                    <a:lumMod val="75000"/>
                    <a:lumOff val="25000"/>
                  </a:schemeClr>
                </a:solidFill>
                <a:latin typeface="+mn-ea"/>
              </a:rPr>
              <a:t>1</a:t>
            </a:r>
            <a:r>
              <a:rPr lang="zh-CN" altLang="en-US" sz="1600" dirty="0">
                <a:solidFill>
                  <a:schemeClr val="tx1">
                    <a:lumMod val="75000"/>
                    <a:lumOff val="25000"/>
                  </a:schemeClr>
                </a:solidFill>
                <a:latin typeface="+mn-ea"/>
              </a:rPr>
              <a:t>万元以上</a:t>
            </a:r>
            <a:r>
              <a:rPr lang="en-US" altLang="zh-CN" sz="1600" dirty="0">
                <a:solidFill>
                  <a:schemeClr val="tx1">
                    <a:lumMod val="75000"/>
                    <a:lumOff val="25000"/>
                  </a:schemeClr>
                </a:solidFill>
                <a:latin typeface="+mn-ea"/>
              </a:rPr>
              <a:t>5</a:t>
            </a:r>
            <a:r>
              <a:rPr lang="zh-CN" altLang="en-US" sz="1600" dirty="0">
                <a:solidFill>
                  <a:schemeClr val="tx1">
                    <a:lumMod val="75000"/>
                    <a:lumOff val="25000"/>
                  </a:schemeClr>
                </a:solidFill>
                <a:latin typeface="+mn-ea"/>
              </a:rPr>
              <a:t>万元以下的罚款；构成犯罪的，依法追究刑事责任。”</a:t>
            </a:r>
          </a:p>
          <a:p>
            <a:pPr algn="just">
              <a:lnSpc>
                <a:spcPct val="120000"/>
              </a:lnSpc>
              <a:spcAft>
                <a:spcPts val="600"/>
              </a:spcAft>
            </a:pPr>
            <a:r>
              <a:rPr lang="en-US" altLang="zh-CN" sz="1600" dirty="0">
                <a:solidFill>
                  <a:schemeClr val="tx1">
                    <a:lumMod val="75000"/>
                    <a:lumOff val="25000"/>
                  </a:schemeClr>
                </a:solidFill>
                <a:latin typeface="+mn-ea"/>
              </a:rPr>
              <a:t>2</a:t>
            </a:r>
            <a:r>
              <a:rPr lang="zh-CN" altLang="en-US" sz="1600" dirty="0">
                <a:solidFill>
                  <a:schemeClr val="tx1">
                    <a:lumMod val="75000"/>
                    <a:lumOff val="25000"/>
                  </a:schemeClr>
                </a:solidFill>
                <a:latin typeface="+mn-ea"/>
              </a:rPr>
              <a:t>．</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刑法</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第二百零六条规定：“伪造或者出售伪造的增值税专用发票的，处</a:t>
            </a:r>
            <a:r>
              <a:rPr lang="en-US" altLang="zh-CN" sz="1600" dirty="0">
                <a:solidFill>
                  <a:schemeClr val="tx1">
                    <a:lumMod val="75000"/>
                    <a:lumOff val="25000"/>
                  </a:schemeClr>
                </a:solidFill>
                <a:latin typeface="+mn-ea"/>
              </a:rPr>
              <a:t>3</a:t>
            </a:r>
            <a:r>
              <a:rPr lang="zh-CN" altLang="en-US" sz="1600" dirty="0">
                <a:solidFill>
                  <a:schemeClr val="tx1">
                    <a:lumMod val="75000"/>
                    <a:lumOff val="25000"/>
                  </a:schemeClr>
                </a:solidFill>
                <a:latin typeface="+mn-ea"/>
              </a:rPr>
              <a:t>年以下有期徒刑、拘役或者管制，并处</a:t>
            </a:r>
            <a:r>
              <a:rPr lang="en-US" altLang="zh-CN" sz="1600" dirty="0">
                <a:solidFill>
                  <a:schemeClr val="tx1">
                    <a:lumMod val="75000"/>
                    <a:lumOff val="25000"/>
                  </a:schemeClr>
                </a:solidFill>
                <a:latin typeface="+mn-ea"/>
              </a:rPr>
              <a:t>1</a:t>
            </a:r>
            <a:r>
              <a:rPr lang="zh-CN" altLang="en-US" sz="1600" dirty="0">
                <a:solidFill>
                  <a:schemeClr val="tx1">
                    <a:lumMod val="75000"/>
                    <a:lumOff val="25000"/>
                  </a:schemeClr>
                </a:solidFill>
                <a:latin typeface="+mn-ea"/>
              </a:rPr>
              <a:t>万元以上</a:t>
            </a:r>
            <a:r>
              <a:rPr lang="en-US" altLang="zh-CN" sz="1600" dirty="0">
                <a:solidFill>
                  <a:schemeClr val="tx1">
                    <a:lumMod val="75000"/>
                    <a:lumOff val="25000"/>
                  </a:schemeClr>
                </a:solidFill>
                <a:latin typeface="+mn-ea"/>
              </a:rPr>
              <a:t>20</a:t>
            </a:r>
            <a:r>
              <a:rPr lang="zh-CN" altLang="en-US" sz="1600" dirty="0">
                <a:solidFill>
                  <a:schemeClr val="tx1">
                    <a:lumMod val="75000"/>
                    <a:lumOff val="25000"/>
                  </a:schemeClr>
                </a:solidFill>
                <a:latin typeface="+mn-ea"/>
              </a:rPr>
              <a:t>万元以下罚金；数量较大或者有其他严重情节的，处</a:t>
            </a:r>
            <a:r>
              <a:rPr lang="en-US" altLang="zh-CN" sz="1600" dirty="0">
                <a:solidFill>
                  <a:schemeClr val="tx1">
                    <a:lumMod val="75000"/>
                    <a:lumOff val="25000"/>
                  </a:schemeClr>
                </a:solidFill>
                <a:latin typeface="+mn-ea"/>
              </a:rPr>
              <a:t>3</a:t>
            </a:r>
            <a:r>
              <a:rPr lang="zh-CN" altLang="en-US" sz="1600" dirty="0">
                <a:solidFill>
                  <a:schemeClr val="tx1">
                    <a:lumMod val="75000"/>
                    <a:lumOff val="25000"/>
                  </a:schemeClr>
                </a:solidFill>
                <a:latin typeface="+mn-ea"/>
              </a:rPr>
              <a:t>年以上</a:t>
            </a:r>
            <a:r>
              <a:rPr lang="en-US" altLang="zh-CN" sz="1600" dirty="0">
                <a:solidFill>
                  <a:schemeClr val="tx1">
                    <a:lumMod val="75000"/>
                    <a:lumOff val="25000"/>
                  </a:schemeClr>
                </a:solidFill>
                <a:latin typeface="+mn-ea"/>
              </a:rPr>
              <a:t>10</a:t>
            </a:r>
            <a:r>
              <a:rPr lang="zh-CN" altLang="en-US" sz="1600" dirty="0">
                <a:solidFill>
                  <a:schemeClr val="tx1">
                    <a:lumMod val="75000"/>
                    <a:lumOff val="25000"/>
                  </a:schemeClr>
                </a:solidFill>
                <a:latin typeface="+mn-ea"/>
              </a:rPr>
              <a:t>年以下有期徒刑，并处</a:t>
            </a:r>
            <a:r>
              <a:rPr lang="en-US" altLang="zh-CN" sz="1600" dirty="0">
                <a:solidFill>
                  <a:schemeClr val="tx1">
                    <a:lumMod val="75000"/>
                    <a:lumOff val="25000"/>
                  </a:schemeClr>
                </a:solidFill>
                <a:latin typeface="+mn-ea"/>
              </a:rPr>
              <a:t>5</a:t>
            </a:r>
            <a:r>
              <a:rPr lang="zh-CN" altLang="en-US" sz="1600" dirty="0">
                <a:solidFill>
                  <a:schemeClr val="tx1">
                    <a:lumMod val="75000"/>
                    <a:lumOff val="25000"/>
                  </a:schemeClr>
                </a:solidFill>
                <a:latin typeface="+mn-ea"/>
              </a:rPr>
              <a:t>万元以上</a:t>
            </a:r>
            <a:r>
              <a:rPr lang="en-US" altLang="zh-CN" sz="1600" dirty="0">
                <a:solidFill>
                  <a:schemeClr val="tx1">
                    <a:lumMod val="75000"/>
                    <a:lumOff val="25000"/>
                  </a:schemeClr>
                </a:solidFill>
                <a:latin typeface="+mn-ea"/>
              </a:rPr>
              <a:t>50</a:t>
            </a:r>
            <a:r>
              <a:rPr lang="zh-CN" altLang="en-US" sz="1600" dirty="0">
                <a:solidFill>
                  <a:schemeClr val="tx1">
                    <a:lumMod val="75000"/>
                    <a:lumOff val="25000"/>
                  </a:schemeClr>
                </a:solidFill>
                <a:latin typeface="+mn-ea"/>
              </a:rPr>
              <a:t>万元以下罚金；数量巨大或者有其他特别严重情节的，处</a:t>
            </a:r>
            <a:r>
              <a:rPr lang="en-US" altLang="zh-CN" sz="1600" dirty="0">
                <a:solidFill>
                  <a:schemeClr val="tx1">
                    <a:lumMod val="75000"/>
                    <a:lumOff val="25000"/>
                  </a:schemeClr>
                </a:solidFill>
                <a:latin typeface="+mn-ea"/>
              </a:rPr>
              <a:t>10</a:t>
            </a:r>
            <a:r>
              <a:rPr lang="zh-CN" altLang="en-US" sz="1600" dirty="0">
                <a:solidFill>
                  <a:schemeClr val="tx1">
                    <a:lumMod val="75000"/>
                    <a:lumOff val="25000"/>
                  </a:schemeClr>
                </a:solidFill>
                <a:latin typeface="+mn-ea"/>
              </a:rPr>
              <a:t>年以上有期徒刑或者无期徒刑，并处</a:t>
            </a:r>
            <a:r>
              <a:rPr lang="en-US" altLang="zh-CN" sz="1600" dirty="0">
                <a:solidFill>
                  <a:schemeClr val="tx1">
                    <a:lumMod val="75000"/>
                    <a:lumOff val="25000"/>
                  </a:schemeClr>
                </a:solidFill>
                <a:latin typeface="+mn-ea"/>
              </a:rPr>
              <a:t>5</a:t>
            </a:r>
            <a:r>
              <a:rPr lang="zh-CN" altLang="en-US" sz="1600" dirty="0">
                <a:solidFill>
                  <a:schemeClr val="tx1">
                    <a:lumMod val="75000"/>
                    <a:lumOff val="25000"/>
                  </a:schemeClr>
                </a:solidFill>
                <a:latin typeface="+mn-ea"/>
              </a:rPr>
              <a:t>万元以上</a:t>
            </a:r>
            <a:r>
              <a:rPr lang="en-US" altLang="zh-CN" sz="1600" dirty="0">
                <a:solidFill>
                  <a:schemeClr val="tx1">
                    <a:lumMod val="75000"/>
                    <a:lumOff val="25000"/>
                  </a:schemeClr>
                </a:solidFill>
                <a:latin typeface="+mn-ea"/>
              </a:rPr>
              <a:t>50</a:t>
            </a:r>
            <a:r>
              <a:rPr lang="zh-CN" altLang="en-US" sz="1600" dirty="0">
                <a:solidFill>
                  <a:schemeClr val="tx1">
                    <a:lumMod val="75000"/>
                    <a:lumOff val="25000"/>
                  </a:schemeClr>
                </a:solidFill>
                <a:latin typeface="+mn-ea"/>
              </a:rPr>
              <a:t>万元以下罚金或者没收财产。单位犯本条规定之罪的，对单位判处罚金，并对其直接负责的主管人员和其他直接责任人员，处</a:t>
            </a:r>
            <a:r>
              <a:rPr lang="en-US" altLang="zh-CN" sz="1600" dirty="0">
                <a:solidFill>
                  <a:schemeClr val="tx1">
                    <a:lumMod val="75000"/>
                    <a:lumOff val="25000"/>
                  </a:schemeClr>
                </a:solidFill>
                <a:latin typeface="+mn-ea"/>
              </a:rPr>
              <a:t>3</a:t>
            </a:r>
            <a:r>
              <a:rPr lang="zh-CN" altLang="en-US" sz="1600" dirty="0">
                <a:solidFill>
                  <a:schemeClr val="tx1">
                    <a:lumMod val="75000"/>
                    <a:lumOff val="25000"/>
                  </a:schemeClr>
                </a:solidFill>
                <a:latin typeface="+mn-ea"/>
              </a:rPr>
              <a:t>年以下有期徒刑、拘役或者管制；数量较大或者有其他严重情节的，处</a:t>
            </a:r>
            <a:r>
              <a:rPr lang="en-US" altLang="zh-CN" sz="1600" dirty="0">
                <a:solidFill>
                  <a:schemeClr val="tx1">
                    <a:lumMod val="75000"/>
                    <a:lumOff val="25000"/>
                  </a:schemeClr>
                </a:solidFill>
                <a:latin typeface="+mn-ea"/>
              </a:rPr>
              <a:t>3</a:t>
            </a:r>
            <a:r>
              <a:rPr lang="zh-CN" altLang="en-US" sz="1600" dirty="0">
                <a:solidFill>
                  <a:schemeClr val="tx1">
                    <a:lumMod val="75000"/>
                    <a:lumOff val="25000"/>
                  </a:schemeClr>
                </a:solidFill>
                <a:latin typeface="+mn-ea"/>
              </a:rPr>
              <a:t>年以上</a:t>
            </a:r>
            <a:r>
              <a:rPr lang="en-US" altLang="zh-CN" sz="1600" dirty="0">
                <a:solidFill>
                  <a:schemeClr val="tx1">
                    <a:lumMod val="75000"/>
                    <a:lumOff val="25000"/>
                  </a:schemeClr>
                </a:solidFill>
                <a:latin typeface="+mn-ea"/>
              </a:rPr>
              <a:t>10</a:t>
            </a:r>
            <a:r>
              <a:rPr lang="zh-CN" altLang="en-US" sz="1600" dirty="0">
                <a:solidFill>
                  <a:schemeClr val="tx1">
                    <a:lumMod val="75000"/>
                    <a:lumOff val="25000"/>
                  </a:schemeClr>
                </a:solidFill>
                <a:latin typeface="+mn-ea"/>
              </a:rPr>
              <a:t>年以下有期徒刑；数量巨大或者有其他特别严重情节的，处</a:t>
            </a:r>
            <a:r>
              <a:rPr lang="en-US" altLang="zh-CN" sz="1600" dirty="0">
                <a:solidFill>
                  <a:schemeClr val="tx1">
                    <a:lumMod val="75000"/>
                    <a:lumOff val="25000"/>
                  </a:schemeClr>
                </a:solidFill>
                <a:latin typeface="+mn-ea"/>
              </a:rPr>
              <a:t>10</a:t>
            </a:r>
            <a:r>
              <a:rPr lang="zh-CN" altLang="en-US" sz="1600" dirty="0">
                <a:solidFill>
                  <a:schemeClr val="tx1">
                    <a:lumMod val="75000"/>
                    <a:lumOff val="25000"/>
                  </a:schemeClr>
                </a:solidFill>
                <a:latin typeface="+mn-ea"/>
              </a:rPr>
              <a:t>年以上有期徒刑或者无期徒刑。”</a:t>
            </a:r>
          </a:p>
          <a:p>
            <a:pPr algn="just">
              <a:lnSpc>
                <a:spcPct val="120000"/>
              </a:lnSpc>
              <a:spcAft>
                <a:spcPts val="600"/>
              </a:spcAft>
            </a:pPr>
            <a:endParaRPr lang="en-US" altLang="zh-CN" sz="1600" dirty="0">
              <a:solidFill>
                <a:schemeClr val="tx1">
                  <a:lumMod val="75000"/>
                  <a:lumOff val="25000"/>
                </a:schemeClr>
              </a:solidFill>
              <a:latin typeface="+mn-ea"/>
            </a:endParaRPr>
          </a:p>
        </p:txBody>
      </p:sp>
    </p:spTree>
    <p:extLst>
      <p:ext uri="{BB962C8B-B14F-4D97-AF65-F5344CB8AC3E}">
        <p14:creationId xmlns:p14="http://schemas.microsoft.com/office/powerpoint/2010/main" val="1971298838"/>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A20BED-5F2C-CF93-6746-9AAF3105A890}"/>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5F19B5CD-701D-D364-8725-E0B06EE10DD2}"/>
              </a:ext>
            </a:extLst>
          </p:cNvPr>
          <p:cNvSpPr txBox="1"/>
          <p:nvPr/>
        </p:nvSpPr>
        <p:spPr>
          <a:xfrm>
            <a:off x="491613" y="319386"/>
            <a:ext cx="7030064"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十二、非法印制发票的法律责任</a:t>
            </a:r>
            <a:endParaRPr lang="zh-CN" altLang="en-US"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54696778-42D0-B475-F585-39BCC9B0E4E7}"/>
              </a:ext>
            </a:extLst>
          </p:cNvPr>
          <p:cNvSpPr txBox="1">
            <a:spLocks/>
          </p:cNvSpPr>
          <p:nvPr/>
        </p:nvSpPr>
        <p:spPr>
          <a:xfrm>
            <a:off x="612001" y="972002"/>
            <a:ext cx="7920012" cy="3674467"/>
          </a:xfrm>
          <a:prstGeom prst="rect">
            <a:avLst/>
          </a:prstGeom>
          <a:noFill/>
        </p:spPr>
        <p:txBody>
          <a:bodyPr wrap="square" lIns="0" tIns="0" rIns="0" bIns="0" rtlCol="0">
            <a:spAutoFit/>
          </a:bodyPr>
          <a:lstStyle/>
          <a:p>
            <a:pPr algn="just">
              <a:lnSpc>
                <a:spcPct val="120000"/>
              </a:lnSpc>
              <a:spcAft>
                <a:spcPts val="600"/>
              </a:spcAft>
            </a:pPr>
            <a:r>
              <a:rPr lang="en-US" altLang="zh-CN" sz="1600" dirty="0">
                <a:solidFill>
                  <a:schemeClr val="tx1">
                    <a:lumMod val="75000"/>
                    <a:lumOff val="25000"/>
                  </a:schemeClr>
                </a:solidFill>
                <a:latin typeface="+mn-ea"/>
              </a:rPr>
              <a:t>1.《</a:t>
            </a:r>
            <a:r>
              <a:rPr lang="zh-CN" altLang="en-US" sz="1600" dirty="0">
                <a:solidFill>
                  <a:schemeClr val="tx1">
                    <a:lumMod val="75000"/>
                    <a:lumOff val="25000"/>
                  </a:schemeClr>
                </a:solidFill>
                <a:latin typeface="+mn-ea"/>
              </a:rPr>
              <a:t>税收征收管理法</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第七十一条规定：“违反本法第二十二条规定，非法印制发票的，由税务机关销毁非法印制的发票，没收违法所得和作案工具，并处</a:t>
            </a:r>
            <a:r>
              <a:rPr lang="en-US" altLang="zh-CN" sz="1600" dirty="0">
                <a:solidFill>
                  <a:schemeClr val="tx1">
                    <a:lumMod val="75000"/>
                    <a:lumOff val="25000"/>
                  </a:schemeClr>
                </a:solidFill>
                <a:latin typeface="+mn-ea"/>
              </a:rPr>
              <a:t>1</a:t>
            </a:r>
            <a:r>
              <a:rPr lang="zh-CN" altLang="en-US" sz="1600" dirty="0">
                <a:solidFill>
                  <a:schemeClr val="tx1">
                    <a:lumMod val="75000"/>
                    <a:lumOff val="25000"/>
                  </a:schemeClr>
                </a:solidFill>
                <a:latin typeface="+mn-ea"/>
              </a:rPr>
              <a:t>万元以上</a:t>
            </a:r>
            <a:r>
              <a:rPr lang="en-US" altLang="zh-CN" sz="1600" dirty="0">
                <a:solidFill>
                  <a:schemeClr val="tx1">
                    <a:lumMod val="75000"/>
                    <a:lumOff val="25000"/>
                  </a:schemeClr>
                </a:solidFill>
                <a:latin typeface="+mn-ea"/>
              </a:rPr>
              <a:t>5</a:t>
            </a:r>
            <a:r>
              <a:rPr lang="zh-CN" altLang="en-US" sz="1600" dirty="0">
                <a:solidFill>
                  <a:schemeClr val="tx1">
                    <a:lumMod val="75000"/>
                    <a:lumOff val="25000"/>
                  </a:schemeClr>
                </a:solidFill>
                <a:latin typeface="+mn-ea"/>
              </a:rPr>
              <a:t>万元以下的罚款；构成犯罪的，依法追究刑事责任。”</a:t>
            </a:r>
          </a:p>
          <a:p>
            <a:pPr algn="just">
              <a:lnSpc>
                <a:spcPct val="120000"/>
              </a:lnSpc>
              <a:spcAft>
                <a:spcPts val="600"/>
              </a:spcAft>
            </a:pPr>
            <a:r>
              <a:rPr lang="en-US" altLang="zh-CN" sz="1600" dirty="0">
                <a:solidFill>
                  <a:schemeClr val="tx1">
                    <a:lumMod val="75000"/>
                    <a:lumOff val="25000"/>
                  </a:schemeClr>
                </a:solidFill>
                <a:latin typeface="+mn-ea"/>
              </a:rPr>
              <a:t>2</a:t>
            </a:r>
            <a:r>
              <a:rPr lang="zh-CN" altLang="en-US" sz="1600" dirty="0">
                <a:solidFill>
                  <a:schemeClr val="tx1">
                    <a:lumMod val="75000"/>
                    <a:lumOff val="25000"/>
                  </a:schemeClr>
                </a:solidFill>
                <a:latin typeface="+mn-ea"/>
              </a:rPr>
              <a:t>．</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刑法</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第二百零六条规定：“伪造或者出售伪造的增值税专用发票的，处</a:t>
            </a:r>
            <a:r>
              <a:rPr lang="en-US" altLang="zh-CN" sz="1600" dirty="0">
                <a:solidFill>
                  <a:schemeClr val="tx1">
                    <a:lumMod val="75000"/>
                    <a:lumOff val="25000"/>
                  </a:schemeClr>
                </a:solidFill>
                <a:latin typeface="+mn-ea"/>
              </a:rPr>
              <a:t>3</a:t>
            </a:r>
            <a:r>
              <a:rPr lang="zh-CN" altLang="en-US" sz="1600" dirty="0">
                <a:solidFill>
                  <a:schemeClr val="tx1">
                    <a:lumMod val="75000"/>
                    <a:lumOff val="25000"/>
                  </a:schemeClr>
                </a:solidFill>
                <a:latin typeface="+mn-ea"/>
              </a:rPr>
              <a:t>年以下有期徒刑、拘役或者管制，并处</a:t>
            </a:r>
            <a:r>
              <a:rPr lang="en-US" altLang="zh-CN" sz="1600" dirty="0">
                <a:solidFill>
                  <a:schemeClr val="tx1">
                    <a:lumMod val="75000"/>
                    <a:lumOff val="25000"/>
                  </a:schemeClr>
                </a:solidFill>
                <a:latin typeface="+mn-ea"/>
              </a:rPr>
              <a:t>1</a:t>
            </a:r>
            <a:r>
              <a:rPr lang="zh-CN" altLang="en-US" sz="1600" dirty="0">
                <a:solidFill>
                  <a:schemeClr val="tx1">
                    <a:lumMod val="75000"/>
                    <a:lumOff val="25000"/>
                  </a:schemeClr>
                </a:solidFill>
                <a:latin typeface="+mn-ea"/>
              </a:rPr>
              <a:t>万元以上</a:t>
            </a:r>
            <a:r>
              <a:rPr lang="en-US" altLang="zh-CN" sz="1600" dirty="0">
                <a:solidFill>
                  <a:schemeClr val="tx1">
                    <a:lumMod val="75000"/>
                    <a:lumOff val="25000"/>
                  </a:schemeClr>
                </a:solidFill>
                <a:latin typeface="+mn-ea"/>
              </a:rPr>
              <a:t>20</a:t>
            </a:r>
            <a:r>
              <a:rPr lang="zh-CN" altLang="en-US" sz="1600" dirty="0">
                <a:solidFill>
                  <a:schemeClr val="tx1">
                    <a:lumMod val="75000"/>
                    <a:lumOff val="25000"/>
                  </a:schemeClr>
                </a:solidFill>
                <a:latin typeface="+mn-ea"/>
              </a:rPr>
              <a:t>万元以下罚金；数量较大或者有其他严重情节的，处</a:t>
            </a:r>
            <a:r>
              <a:rPr lang="en-US" altLang="zh-CN" sz="1600" dirty="0">
                <a:solidFill>
                  <a:schemeClr val="tx1">
                    <a:lumMod val="75000"/>
                    <a:lumOff val="25000"/>
                  </a:schemeClr>
                </a:solidFill>
                <a:latin typeface="+mn-ea"/>
              </a:rPr>
              <a:t>3</a:t>
            </a:r>
            <a:r>
              <a:rPr lang="zh-CN" altLang="en-US" sz="1600" dirty="0">
                <a:solidFill>
                  <a:schemeClr val="tx1">
                    <a:lumMod val="75000"/>
                    <a:lumOff val="25000"/>
                  </a:schemeClr>
                </a:solidFill>
                <a:latin typeface="+mn-ea"/>
              </a:rPr>
              <a:t>年以上</a:t>
            </a:r>
            <a:r>
              <a:rPr lang="en-US" altLang="zh-CN" sz="1600" dirty="0">
                <a:solidFill>
                  <a:schemeClr val="tx1">
                    <a:lumMod val="75000"/>
                    <a:lumOff val="25000"/>
                  </a:schemeClr>
                </a:solidFill>
                <a:latin typeface="+mn-ea"/>
              </a:rPr>
              <a:t>10</a:t>
            </a:r>
            <a:r>
              <a:rPr lang="zh-CN" altLang="en-US" sz="1600" dirty="0">
                <a:solidFill>
                  <a:schemeClr val="tx1">
                    <a:lumMod val="75000"/>
                    <a:lumOff val="25000"/>
                  </a:schemeClr>
                </a:solidFill>
                <a:latin typeface="+mn-ea"/>
              </a:rPr>
              <a:t>年以下有期徒刑，并处</a:t>
            </a:r>
            <a:r>
              <a:rPr lang="en-US" altLang="zh-CN" sz="1600" dirty="0">
                <a:solidFill>
                  <a:schemeClr val="tx1">
                    <a:lumMod val="75000"/>
                    <a:lumOff val="25000"/>
                  </a:schemeClr>
                </a:solidFill>
                <a:latin typeface="+mn-ea"/>
              </a:rPr>
              <a:t>5</a:t>
            </a:r>
            <a:r>
              <a:rPr lang="zh-CN" altLang="en-US" sz="1600" dirty="0">
                <a:solidFill>
                  <a:schemeClr val="tx1">
                    <a:lumMod val="75000"/>
                    <a:lumOff val="25000"/>
                  </a:schemeClr>
                </a:solidFill>
                <a:latin typeface="+mn-ea"/>
              </a:rPr>
              <a:t>万元以上</a:t>
            </a:r>
            <a:r>
              <a:rPr lang="en-US" altLang="zh-CN" sz="1600" dirty="0">
                <a:solidFill>
                  <a:schemeClr val="tx1">
                    <a:lumMod val="75000"/>
                    <a:lumOff val="25000"/>
                  </a:schemeClr>
                </a:solidFill>
                <a:latin typeface="+mn-ea"/>
              </a:rPr>
              <a:t>50</a:t>
            </a:r>
            <a:r>
              <a:rPr lang="zh-CN" altLang="en-US" sz="1600" dirty="0">
                <a:solidFill>
                  <a:schemeClr val="tx1">
                    <a:lumMod val="75000"/>
                    <a:lumOff val="25000"/>
                  </a:schemeClr>
                </a:solidFill>
                <a:latin typeface="+mn-ea"/>
              </a:rPr>
              <a:t>万元以下罚金；数量巨大或者有其他特别严重情节的，处</a:t>
            </a:r>
            <a:r>
              <a:rPr lang="en-US" altLang="zh-CN" sz="1600" dirty="0">
                <a:solidFill>
                  <a:schemeClr val="tx1">
                    <a:lumMod val="75000"/>
                    <a:lumOff val="25000"/>
                  </a:schemeClr>
                </a:solidFill>
                <a:latin typeface="+mn-ea"/>
              </a:rPr>
              <a:t>10</a:t>
            </a:r>
            <a:r>
              <a:rPr lang="zh-CN" altLang="en-US" sz="1600" dirty="0">
                <a:solidFill>
                  <a:schemeClr val="tx1">
                    <a:lumMod val="75000"/>
                    <a:lumOff val="25000"/>
                  </a:schemeClr>
                </a:solidFill>
                <a:latin typeface="+mn-ea"/>
              </a:rPr>
              <a:t>年以上有期徒刑或者无期徒刑，并处</a:t>
            </a:r>
            <a:r>
              <a:rPr lang="en-US" altLang="zh-CN" sz="1600" dirty="0">
                <a:solidFill>
                  <a:schemeClr val="tx1">
                    <a:lumMod val="75000"/>
                    <a:lumOff val="25000"/>
                  </a:schemeClr>
                </a:solidFill>
                <a:latin typeface="+mn-ea"/>
              </a:rPr>
              <a:t>5</a:t>
            </a:r>
            <a:r>
              <a:rPr lang="zh-CN" altLang="en-US" sz="1600" dirty="0">
                <a:solidFill>
                  <a:schemeClr val="tx1">
                    <a:lumMod val="75000"/>
                    <a:lumOff val="25000"/>
                  </a:schemeClr>
                </a:solidFill>
                <a:latin typeface="+mn-ea"/>
              </a:rPr>
              <a:t>万元以上</a:t>
            </a:r>
            <a:r>
              <a:rPr lang="en-US" altLang="zh-CN" sz="1600" dirty="0">
                <a:solidFill>
                  <a:schemeClr val="tx1">
                    <a:lumMod val="75000"/>
                    <a:lumOff val="25000"/>
                  </a:schemeClr>
                </a:solidFill>
                <a:latin typeface="+mn-ea"/>
              </a:rPr>
              <a:t>50</a:t>
            </a:r>
            <a:r>
              <a:rPr lang="zh-CN" altLang="en-US" sz="1600" dirty="0">
                <a:solidFill>
                  <a:schemeClr val="tx1">
                    <a:lumMod val="75000"/>
                    <a:lumOff val="25000"/>
                  </a:schemeClr>
                </a:solidFill>
                <a:latin typeface="+mn-ea"/>
              </a:rPr>
              <a:t>万元以下罚金或者没收财产。单位犯本条规定之罪的，对单位判处罚金，并对其直接负责的主管人员和其他直接责任人员，处</a:t>
            </a:r>
            <a:r>
              <a:rPr lang="en-US" altLang="zh-CN" sz="1600" dirty="0">
                <a:solidFill>
                  <a:schemeClr val="tx1">
                    <a:lumMod val="75000"/>
                    <a:lumOff val="25000"/>
                  </a:schemeClr>
                </a:solidFill>
                <a:latin typeface="+mn-ea"/>
              </a:rPr>
              <a:t>3</a:t>
            </a:r>
            <a:r>
              <a:rPr lang="zh-CN" altLang="en-US" sz="1600" dirty="0">
                <a:solidFill>
                  <a:schemeClr val="tx1">
                    <a:lumMod val="75000"/>
                    <a:lumOff val="25000"/>
                  </a:schemeClr>
                </a:solidFill>
                <a:latin typeface="+mn-ea"/>
              </a:rPr>
              <a:t>年以下有期徒刑、拘役或者管制；数量较大或者有其他严重情节的，处</a:t>
            </a:r>
            <a:r>
              <a:rPr lang="en-US" altLang="zh-CN" sz="1600" dirty="0">
                <a:solidFill>
                  <a:schemeClr val="tx1">
                    <a:lumMod val="75000"/>
                    <a:lumOff val="25000"/>
                  </a:schemeClr>
                </a:solidFill>
                <a:latin typeface="+mn-ea"/>
              </a:rPr>
              <a:t>3</a:t>
            </a:r>
            <a:r>
              <a:rPr lang="zh-CN" altLang="en-US" sz="1600" dirty="0">
                <a:solidFill>
                  <a:schemeClr val="tx1">
                    <a:lumMod val="75000"/>
                    <a:lumOff val="25000"/>
                  </a:schemeClr>
                </a:solidFill>
                <a:latin typeface="+mn-ea"/>
              </a:rPr>
              <a:t>年以上</a:t>
            </a:r>
            <a:r>
              <a:rPr lang="en-US" altLang="zh-CN" sz="1600" dirty="0">
                <a:solidFill>
                  <a:schemeClr val="tx1">
                    <a:lumMod val="75000"/>
                    <a:lumOff val="25000"/>
                  </a:schemeClr>
                </a:solidFill>
                <a:latin typeface="+mn-ea"/>
              </a:rPr>
              <a:t>10</a:t>
            </a:r>
            <a:r>
              <a:rPr lang="zh-CN" altLang="en-US" sz="1600" dirty="0">
                <a:solidFill>
                  <a:schemeClr val="tx1">
                    <a:lumMod val="75000"/>
                    <a:lumOff val="25000"/>
                  </a:schemeClr>
                </a:solidFill>
                <a:latin typeface="+mn-ea"/>
              </a:rPr>
              <a:t>年以下有期徒刑；数量巨大或者有其他特别严重情节的，处</a:t>
            </a:r>
            <a:r>
              <a:rPr lang="en-US" altLang="zh-CN" sz="1600" dirty="0">
                <a:solidFill>
                  <a:schemeClr val="tx1">
                    <a:lumMod val="75000"/>
                    <a:lumOff val="25000"/>
                  </a:schemeClr>
                </a:solidFill>
                <a:latin typeface="+mn-ea"/>
              </a:rPr>
              <a:t>10</a:t>
            </a:r>
            <a:r>
              <a:rPr lang="zh-CN" altLang="en-US" sz="1600" dirty="0">
                <a:solidFill>
                  <a:schemeClr val="tx1">
                    <a:lumMod val="75000"/>
                    <a:lumOff val="25000"/>
                  </a:schemeClr>
                </a:solidFill>
                <a:latin typeface="+mn-ea"/>
              </a:rPr>
              <a:t>年以上有期徒刑或者无期徒刑。”</a:t>
            </a:r>
          </a:p>
          <a:p>
            <a:pPr algn="just">
              <a:lnSpc>
                <a:spcPct val="120000"/>
              </a:lnSpc>
              <a:spcAft>
                <a:spcPts val="600"/>
              </a:spcAft>
            </a:pPr>
            <a:endParaRPr lang="en-US" altLang="zh-CN" sz="1600" dirty="0">
              <a:solidFill>
                <a:schemeClr val="tx1">
                  <a:lumMod val="75000"/>
                  <a:lumOff val="25000"/>
                </a:schemeClr>
              </a:solidFill>
              <a:latin typeface="+mn-ea"/>
            </a:endParaRPr>
          </a:p>
        </p:txBody>
      </p:sp>
    </p:spTree>
    <p:extLst>
      <p:ext uri="{BB962C8B-B14F-4D97-AF65-F5344CB8AC3E}">
        <p14:creationId xmlns:p14="http://schemas.microsoft.com/office/powerpoint/2010/main" val="32929137"/>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BD7EAC-0AE2-215B-9CB8-B0FA6BECFA02}"/>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76DE3DE9-3D10-EBDB-BDE0-2A0ED7555161}"/>
              </a:ext>
            </a:extLst>
          </p:cNvPr>
          <p:cNvSpPr txBox="1"/>
          <p:nvPr/>
        </p:nvSpPr>
        <p:spPr>
          <a:xfrm>
            <a:off x="1056968" y="319386"/>
            <a:ext cx="7030064"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十三、有税收违法行为而拒不接受税务机关处理的法律责任</a:t>
            </a:r>
          </a:p>
        </p:txBody>
      </p:sp>
      <p:sp>
        <p:nvSpPr>
          <p:cNvPr id="43" name="TextBox 42">
            <a:extLst>
              <a:ext uri="{FF2B5EF4-FFF2-40B4-BE49-F238E27FC236}">
                <a16:creationId xmlns:a16="http://schemas.microsoft.com/office/drawing/2014/main" id="{BFCC624B-8589-C040-D501-74AF64505386}"/>
              </a:ext>
            </a:extLst>
          </p:cNvPr>
          <p:cNvSpPr txBox="1">
            <a:spLocks/>
          </p:cNvSpPr>
          <p:nvPr/>
        </p:nvSpPr>
        <p:spPr>
          <a:xfrm>
            <a:off x="612001" y="972002"/>
            <a:ext cx="7920012" cy="861390"/>
          </a:xfrm>
          <a:prstGeom prst="rect">
            <a:avLst/>
          </a:prstGeom>
          <a:noFill/>
        </p:spPr>
        <p:txBody>
          <a:bodyPr wrap="square" lIns="0" tIns="0" rIns="0" bIns="0" rtlCol="0">
            <a:spAutoFit/>
          </a:bodyPr>
          <a:lstStyle/>
          <a:p>
            <a:pPr algn="just">
              <a:lnSpc>
                <a:spcPct val="120000"/>
              </a:lnSpc>
              <a:spcAft>
                <a:spcPts val="600"/>
              </a:spcAft>
            </a:pP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税收征收管理法</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第七十二条规定：“从事生产、经营的纳税人、扣缴义务人有本法规定的税收违法行为，拒不接受税务机关处理的，税务机关可以收缴其发票或者停止向其发售发票。”</a:t>
            </a:r>
          </a:p>
        </p:txBody>
      </p:sp>
    </p:spTree>
    <p:extLst>
      <p:ext uri="{BB962C8B-B14F-4D97-AF65-F5344CB8AC3E}">
        <p14:creationId xmlns:p14="http://schemas.microsoft.com/office/powerpoint/2010/main" val="3401631319"/>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8B837E-09C7-EA1C-FF3D-E75B2003389E}"/>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6F2B70B3-5961-AD06-62E9-022B45CD9F47}"/>
              </a:ext>
            </a:extLst>
          </p:cNvPr>
          <p:cNvSpPr txBox="1"/>
          <p:nvPr/>
        </p:nvSpPr>
        <p:spPr>
          <a:xfrm>
            <a:off x="491612" y="319386"/>
            <a:ext cx="8357419"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十四、银行及其他金融机构拒绝配合税务机关依法执行职务的法律责任</a:t>
            </a:r>
            <a:endParaRPr lang="zh-CN" altLang="en-US"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CD47CFBC-C464-CE2C-859F-54FED8959864}"/>
              </a:ext>
            </a:extLst>
          </p:cNvPr>
          <p:cNvSpPr txBox="1">
            <a:spLocks/>
          </p:cNvSpPr>
          <p:nvPr/>
        </p:nvSpPr>
        <p:spPr>
          <a:xfrm>
            <a:off x="612001" y="972002"/>
            <a:ext cx="7920012" cy="3674467"/>
          </a:xfrm>
          <a:prstGeom prst="rect">
            <a:avLst/>
          </a:prstGeom>
          <a:noFill/>
        </p:spPr>
        <p:txBody>
          <a:bodyPr wrap="square" lIns="0" tIns="0" rIns="0" bIns="0" rtlCol="0">
            <a:spAutoFit/>
          </a:bodyPr>
          <a:lstStyle/>
          <a:p>
            <a:pPr algn="just">
              <a:lnSpc>
                <a:spcPct val="120000"/>
              </a:lnSpc>
              <a:spcAft>
                <a:spcPts val="600"/>
              </a:spcAft>
            </a:pPr>
            <a:r>
              <a:rPr lang="en-US" altLang="zh-CN" sz="1600" dirty="0">
                <a:solidFill>
                  <a:schemeClr val="tx1">
                    <a:lumMod val="75000"/>
                    <a:lumOff val="25000"/>
                  </a:schemeClr>
                </a:solidFill>
                <a:latin typeface="+mn-ea"/>
              </a:rPr>
              <a:t>1</a:t>
            </a:r>
            <a:r>
              <a:rPr lang="zh-CN" altLang="en-US" sz="1600" dirty="0">
                <a:solidFill>
                  <a:schemeClr val="tx1">
                    <a:lumMod val="75000"/>
                    <a:lumOff val="25000"/>
                  </a:schemeClr>
                </a:solidFill>
                <a:latin typeface="+mn-ea"/>
              </a:rPr>
              <a:t>．银行和其他金融机构未依照</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税收征收管理法</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的规定在从事生产、经营的纳税人的账户中登录税务登记证件号码，或者未按规定在税务登记证件中登录从事生产、经营的纳税人的账户账号的，由税务机关责令其限期改正，处</a:t>
            </a:r>
            <a:r>
              <a:rPr lang="en-US" altLang="zh-CN" sz="1600" dirty="0">
                <a:solidFill>
                  <a:schemeClr val="tx1">
                    <a:lumMod val="75000"/>
                    <a:lumOff val="25000"/>
                  </a:schemeClr>
                </a:solidFill>
                <a:latin typeface="+mn-ea"/>
              </a:rPr>
              <a:t>2 000</a:t>
            </a:r>
            <a:r>
              <a:rPr lang="zh-CN" altLang="en-US" sz="1600" dirty="0">
                <a:solidFill>
                  <a:schemeClr val="tx1">
                    <a:lumMod val="75000"/>
                    <a:lumOff val="25000"/>
                  </a:schemeClr>
                </a:solidFill>
                <a:latin typeface="+mn-ea"/>
              </a:rPr>
              <a:t>元以上</a:t>
            </a:r>
            <a:r>
              <a:rPr lang="en-US" altLang="zh-CN" sz="1600" dirty="0">
                <a:solidFill>
                  <a:schemeClr val="tx1">
                    <a:lumMod val="75000"/>
                    <a:lumOff val="25000"/>
                  </a:schemeClr>
                </a:solidFill>
                <a:latin typeface="+mn-ea"/>
              </a:rPr>
              <a:t>2</a:t>
            </a:r>
            <a:r>
              <a:rPr lang="zh-CN" altLang="en-US" sz="1600" dirty="0">
                <a:solidFill>
                  <a:schemeClr val="tx1">
                    <a:lumMod val="75000"/>
                    <a:lumOff val="25000"/>
                  </a:schemeClr>
                </a:solidFill>
                <a:latin typeface="+mn-ea"/>
              </a:rPr>
              <a:t>万元以下的罚款；情节严重的，处</a:t>
            </a:r>
            <a:r>
              <a:rPr lang="en-US" altLang="zh-CN" sz="1600" dirty="0">
                <a:solidFill>
                  <a:schemeClr val="tx1">
                    <a:lumMod val="75000"/>
                    <a:lumOff val="25000"/>
                  </a:schemeClr>
                </a:solidFill>
                <a:latin typeface="+mn-ea"/>
              </a:rPr>
              <a:t>2</a:t>
            </a:r>
            <a:r>
              <a:rPr lang="zh-CN" altLang="en-US" sz="1600" dirty="0">
                <a:solidFill>
                  <a:schemeClr val="tx1">
                    <a:lumMod val="75000"/>
                    <a:lumOff val="25000"/>
                  </a:schemeClr>
                </a:solidFill>
                <a:latin typeface="+mn-ea"/>
              </a:rPr>
              <a:t>万元以上</a:t>
            </a:r>
            <a:r>
              <a:rPr lang="en-US" altLang="zh-CN" sz="1600" dirty="0">
                <a:solidFill>
                  <a:schemeClr val="tx1">
                    <a:lumMod val="75000"/>
                    <a:lumOff val="25000"/>
                  </a:schemeClr>
                </a:solidFill>
                <a:latin typeface="+mn-ea"/>
              </a:rPr>
              <a:t>5</a:t>
            </a:r>
            <a:r>
              <a:rPr lang="zh-CN" altLang="en-US" sz="1600" dirty="0">
                <a:solidFill>
                  <a:schemeClr val="tx1">
                    <a:lumMod val="75000"/>
                    <a:lumOff val="25000"/>
                  </a:schemeClr>
                </a:solidFill>
                <a:latin typeface="+mn-ea"/>
              </a:rPr>
              <a:t>万元以下的罚款。</a:t>
            </a:r>
          </a:p>
          <a:p>
            <a:pPr algn="just">
              <a:lnSpc>
                <a:spcPct val="120000"/>
              </a:lnSpc>
              <a:spcAft>
                <a:spcPts val="600"/>
              </a:spcAft>
            </a:pPr>
            <a:r>
              <a:rPr lang="en-US" altLang="zh-CN" sz="1600" dirty="0">
                <a:solidFill>
                  <a:schemeClr val="tx1">
                    <a:lumMod val="75000"/>
                    <a:lumOff val="25000"/>
                  </a:schemeClr>
                </a:solidFill>
                <a:latin typeface="+mn-ea"/>
              </a:rPr>
              <a:t>2</a:t>
            </a:r>
            <a:r>
              <a:rPr lang="zh-CN" altLang="en-US" sz="1600" dirty="0">
                <a:solidFill>
                  <a:schemeClr val="tx1">
                    <a:lumMod val="75000"/>
                    <a:lumOff val="25000"/>
                  </a:schemeClr>
                </a:solidFill>
                <a:latin typeface="+mn-ea"/>
              </a:rPr>
              <a:t>．为纳税人、扣缴义务人非法提供银行账户、发票、证明或者其他方便，导致未缴、少缴税款或者骗取国家出口退税款的，税务机关除没收其违法所得外，可以处未缴、少缴或者骗取的税款</a:t>
            </a:r>
            <a:r>
              <a:rPr lang="en-US" altLang="zh-CN" sz="1600" dirty="0">
                <a:solidFill>
                  <a:schemeClr val="tx1">
                    <a:lumMod val="75000"/>
                    <a:lumOff val="25000"/>
                  </a:schemeClr>
                </a:solidFill>
                <a:latin typeface="+mn-ea"/>
              </a:rPr>
              <a:t>1</a:t>
            </a:r>
            <a:r>
              <a:rPr lang="zh-CN" altLang="en-US" sz="1600" dirty="0">
                <a:solidFill>
                  <a:schemeClr val="tx1">
                    <a:lumMod val="75000"/>
                    <a:lumOff val="25000"/>
                  </a:schemeClr>
                </a:solidFill>
                <a:latin typeface="+mn-ea"/>
              </a:rPr>
              <a:t>倍以下的罚款。</a:t>
            </a:r>
          </a:p>
          <a:p>
            <a:pPr algn="just">
              <a:lnSpc>
                <a:spcPct val="120000"/>
              </a:lnSpc>
              <a:spcAft>
                <a:spcPts val="600"/>
              </a:spcAft>
            </a:pPr>
            <a:r>
              <a:rPr lang="en-US" altLang="zh-CN" sz="1600" dirty="0">
                <a:solidFill>
                  <a:schemeClr val="tx1">
                    <a:lumMod val="75000"/>
                    <a:lumOff val="25000"/>
                  </a:schemeClr>
                </a:solidFill>
                <a:latin typeface="+mn-ea"/>
              </a:rPr>
              <a:t>3.《</a:t>
            </a:r>
            <a:r>
              <a:rPr lang="zh-CN" altLang="en-US" sz="1600" dirty="0">
                <a:solidFill>
                  <a:schemeClr val="tx1">
                    <a:lumMod val="75000"/>
                    <a:lumOff val="25000"/>
                  </a:schemeClr>
                </a:solidFill>
                <a:latin typeface="+mn-ea"/>
              </a:rPr>
              <a:t>税收征收管理法</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第七十三条规定：“纳税人、扣缴义务人的开户银行或者其他金融机构拒绝接受税务机关依法检查纳税人、</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扣缴义务人存款账户，或者拒绝执行税务机关作出的冻结存款或者扣缴税款的决定，或者在接到税务机关的书面通知后帮助纳税人、扣缴义务人转移存款，造成税款流失的，由税务机关处</a:t>
            </a:r>
            <a:r>
              <a:rPr lang="en-US" altLang="zh-CN" sz="1600" dirty="0">
                <a:solidFill>
                  <a:schemeClr val="tx1">
                    <a:lumMod val="75000"/>
                    <a:lumOff val="25000"/>
                  </a:schemeClr>
                </a:solidFill>
                <a:latin typeface="+mn-ea"/>
              </a:rPr>
              <a:t>10</a:t>
            </a:r>
            <a:r>
              <a:rPr lang="zh-CN" altLang="en-US" sz="1600" dirty="0">
                <a:solidFill>
                  <a:schemeClr val="tx1">
                    <a:lumMod val="75000"/>
                    <a:lumOff val="25000"/>
                  </a:schemeClr>
                </a:solidFill>
                <a:latin typeface="+mn-ea"/>
              </a:rPr>
              <a:t>万元以上</a:t>
            </a:r>
            <a:r>
              <a:rPr lang="en-US" altLang="zh-CN" sz="1600" dirty="0">
                <a:solidFill>
                  <a:schemeClr val="tx1">
                    <a:lumMod val="75000"/>
                    <a:lumOff val="25000"/>
                  </a:schemeClr>
                </a:solidFill>
                <a:latin typeface="+mn-ea"/>
              </a:rPr>
              <a:t>50</a:t>
            </a:r>
            <a:r>
              <a:rPr lang="zh-CN" altLang="en-US" sz="1600" dirty="0">
                <a:solidFill>
                  <a:schemeClr val="tx1">
                    <a:lumMod val="75000"/>
                    <a:lumOff val="25000"/>
                  </a:schemeClr>
                </a:solidFill>
                <a:latin typeface="+mn-ea"/>
              </a:rPr>
              <a:t>万元以下的罚款，对直接负责的主管人员和其他直接责任人员处</a:t>
            </a:r>
            <a:r>
              <a:rPr lang="en-US" altLang="zh-CN" sz="1600" dirty="0">
                <a:solidFill>
                  <a:schemeClr val="tx1">
                    <a:lumMod val="75000"/>
                    <a:lumOff val="25000"/>
                  </a:schemeClr>
                </a:solidFill>
                <a:latin typeface="+mn-ea"/>
              </a:rPr>
              <a:t>1 000</a:t>
            </a:r>
            <a:r>
              <a:rPr lang="zh-CN" altLang="en-US" sz="1600" dirty="0">
                <a:solidFill>
                  <a:schemeClr val="tx1">
                    <a:lumMod val="75000"/>
                    <a:lumOff val="25000"/>
                  </a:schemeClr>
                </a:solidFill>
                <a:latin typeface="+mn-ea"/>
              </a:rPr>
              <a:t>元以上</a:t>
            </a:r>
            <a:r>
              <a:rPr lang="en-US" altLang="zh-CN" sz="1600" dirty="0">
                <a:solidFill>
                  <a:schemeClr val="tx1">
                    <a:lumMod val="75000"/>
                    <a:lumOff val="25000"/>
                  </a:schemeClr>
                </a:solidFill>
                <a:latin typeface="+mn-ea"/>
              </a:rPr>
              <a:t>1</a:t>
            </a:r>
            <a:r>
              <a:rPr lang="zh-CN" altLang="en-US" sz="1600" dirty="0">
                <a:solidFill>
                  <a:schemeClr val="tx1">
                    <a:lumMod val="75000"/>
                    <a:lumOff val="25000"/>
                  </a:schemeClr>
                </a:solidFill>
                <a:latin typeface="+mn-ea"/>
              </a:rPr>
              <a:t>万元以下的罚款。”</a:t>
            </a:r>
          </a:p>
        </p:txBody>
      </p:sp>
    </p:spTree>
    <p:extLst>
      <p:ext uri="{BB962C8B-B14F-4D97-AF65-F5344CB8AC3E}">
        <p14:creationId xmlns:p14="http://schemas.microsoft.com/office/powerpoint/2010/main" val="1057013962"/>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581D3C-17D1-1103-8BF9-B622D5534D13}"/>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198DE092-4AA7-98EC-01D2-0293D0F99FDD}"/>
              </a:ext>
            </a:extLst>
          </p:cNvPr>
          <p:cNvSpPr txBox="1"/>
          <p:nvPr/>
        </p:nvSpPr>
        <p:spPr>
          <a:xfrm>
            <a:off x="491612" y="319386"/>
            <a:ext cx="8357419"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十五、擅自改变税收征收管理范围的法律责任</a:t>
            </a:r>
          </a:p>
        </p:txBody>
      </p:sp>
      <p:sp>
        <p:nvSpPr>
          <p:cNvPr id="43" name="TextBox 42">
            <a:extLst>
              <a:ext uri="{FF2B5EF4-FFF2-40B4-BE49-F238E27FC236}">
                <a16:creationId xmlns:a16="http://schemas.microsoft.com/office/drawing/2014/main" id="{CE154497-E969-1290-3BE4-FF592866E8A6}"/>
              </a:ext>
            </a:extLst>
          </p:cNvPr>
          <p:cNvSpPr txBox="1">
            <a:spLocks/>
          </p:cNvSpPr>
          <p:nvPr/>
        </p:nvSpPr>
        <p:spPr>
          <a:xfrm>
            <a:off x="612001" y="972002"/>
            <a:ext cx="7920012" cy="861390"/>
          </a:xfrm>
          <a:prstGeom prst="rect">
            <a:avLst/>
          </a:prstGeom>
          <a:noFill/>
        </p:spPr>
        <p:txBody>
          <a:bodyPr wrap="square" lIns="0" tIns="0" rIns="0" bIns="0" rtlCol="0">
            <a:spAutoFit/>
          </a:bodyPr>
          <a:lstStyle/>
          <a:p>
            <a:pPr algn="just">
              <a:lnSpc>
                <a:spcPct val="120000"/>
              </a:lnSpc>
              <a:spcAft>
                <a:spcPts val="600"/>
              </a:spcAft>
            </a:pP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税收征收管理法</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第七十六条规定：“税务机关违反规定擅自改变税收征收管理范围和税款入库预算级次的，责令限期改正，对直接负责的主管人员和其他直接责任人员依法给予降级或者撤职的行政处分。”</a:t>
            </a:r>
          </a:p>
        </p:txBody>
      </p:sp>
    </p:spTree>
    <p:extLst>
      <p:ext uri="{BB962C8B-B14F-4D97-AF65-F5344CB8AC3E}">
        <p14:creationId xmlns:p14="http://schemas.microsoft.com/office/powerpoint/2010/main" val="1512458397"/>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BF1D3A-B1C9-4960-D303-CE4313A41A63}"/>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839E7841-AC0B-0432-D0E7-BB90FE81DEFE}"/>
              </a:ext>
            </a:extLst>
          </p:cNvPr>
          <p:cNvSpPr txBox="1"/>
          <p:nvPr/>
        </p:nvSpPr>
        <p:spPr>
          <a:xfrm>
            <a:off x="491612" y="319386"/>
            <a:ext cx="8357419"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十六、不移送的法律责任</a:t>
            </a:r>
            <a:endParaRPr lang="zh-CN" altLang="en-US"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6D344D3D-7040-0E0A-C12C-9800DB0FBE75}"/>
              </a:ext>
            </a:extLst>
          </p:cNvPr>
          <p:cNvSpPr txBox="1">
            <a:spLocks/>
          </p:cNvSpPr>
          <p:nvPr/>
        </p:nvSpPr>
        <p:spPr>
          <a:xfrm>
            <a:off x="612001" y="972002"/>
            <a:ext cx="7920012" cy="1452321"/>
          </a:xfrm>
          <a:prstGeom prst="rect">
            <a:avLst/>
          </a:prstGeom>
          <a:noFill/>
        </p:spPr>
        <p:txBody>
          <a:bodyPr wrap="square" lIns="0" tIns="0" rIns="0" bIns="0" rtlCol="0">
            <a:spAutoFit/>
          </a:bodyPr>
          <a:lstStyle/>
          <a:p>
            <a:pPr algn="just">
              <a:lnSpc>
                <a:spcPct val="120000"/>
              </a:lnSpc>
              <a:spcAft>
                <a:spcPts val="600"/>
              </a:spcAft>
            </a:pP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税收征收管理法</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第八十条规定：“税务人员与纳税人、扣缴义务人勾结，唆使或者协助纳税人、扣缴义务人有本法第六十三条、第六十五条、第六十六条规定的行为，构成犯罪的，按照</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刑法</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关于共同犯罪的规定处罚；尚不构成犯罪的，依法给予行政处分。税务人员私分扣押、查封的商品、货物或者其他财产，情节严重，构成犯罪的，依法追究刑事责任；尚不构成犯罪的，依法给予行政处分。”</a:t>
            </a:r>
          </a:p>
        </p:txBody>
      </p:sp>
    </p:spTree>
    <p:extLst>
      <p:ext uri="{BB962C8B-B14F-4D97-AF65-F5344CB8AC3E}">
        <p14:creationId xmlns:p14="http://schemas.microsoft.com/office/powerpoint/2010/main" val="3703725409"/>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30E980-4F55-83CC-1625-05AF197780DB}"/>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30BE07EC-3B7E-6CED-8291-CFF39E443219}"/>
              </a:ext>
            </a:extLst>
          </p:cNvPr>
          <p:cNvSpPr txBox="1"/>
          <p:nvPr/>
        </p:nvSpPr>
        <p:spPr>
          <a:xfrm>
            <a:off x="491612" y="319386"/>
            <a:ext cx="8357419"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十七、税务人员不依法行政的法律责任</a:t>
            </a:r>
            <a:endParaRPr lang="zh-CN" altLang="en-US"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F0DC8342-3A12-A2A5-F3D4-B45E8C39733A}"/>
              </a:ext>
            </a:extLst>
          </p:cNvPr>
          <p:cNvSpPr txBox="1">
            <a:spLocks/>
          </p:cNvSpPr>
          <p:nvPr/>
        </p:nvSpPr>
        <p:spPr>
          <a:xfrm>
            <a:off x="612001" y="972002"/>
            <a:ext cx="7920012" cy="1452321"/>
          </a:xfrm>
          <a:prstGeom prst="rect">
            <a:avLst/>
          </a:prstGeom>
          <a:noFill/>
        </p:spPr>
        <p:txBody>
          <a:bodyPr wrap="square" lIns="0" tIns="0" rIns="0" bIns="0" rtlCol="0">
            <a:spAutoFit/>
          </a:bodyPr>
          <a:lstStyle/>
          <a:p>
            <a:pPr algn="just">
              <a:lnSpc>
                <a:spcPct val="120000"/>
              </a:lnSpc>
              <a:spcAft>
                <a:spcPts val="600"/>
              </a:spcAft>
            </a:pP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税收征收管理法</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第八十条规定：“税务人员与纳税人、扣缴义务人勾结，唆使或者协助纳税人、扣缴义务人有本法第六十三条、第六十五条、第六十六条规定的行为，构成犯罪的，按照</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刑法</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关于共同犯罪的规定处罚；尚不构成犯罪的，依法给予行政处分。税务人员私分扣押、查封的商品、货物或者其他财产，情节严重，构成犯罪的，依法追究刑事责任；尚不构成犯罪的，依法给予行政处分。”</a:t>
            </a:r>
          </a:p>
        </p:txBody>
      </p:sp>
    </p:spTree>
    <p:extLst>
      <p:ext uri="{BB962C8B-B14F-4D97-AF65-F5344CB8AC3E}">
        <p14:creationId xmlns:p14="http://schemas.microsoft.com/office/powerpoint/2010/main" val="4039367480"/>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854617-0B63-DDFB-4563-5FC5DC6FCEC5}"/>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E8574827-6BB2-304B-BC82-D764EB4D9F71}"/>
              </a:ext>
            </a:extLst>
          </p:cNvPr>
          <p:cNvSpPr txBox="1"/>
          <p:nvPr/>
        </p:nvSpPr>
        <p:spPr>
          <a:xfrm>
            <a:off x="501444" y="358715"/>
            <a:ext cx="8357419"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十八、渎职行为的法律责任</a:t>
            </a:r>
            <a:endParaRPr lang="zh-CN" altLang="en-US"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EB7CAFE7-D45A-8CD5-32EA-21D1A461DDC3}"/>
              </a:ext>
            </a:extLst>
          </p:cNvPr>
          <p:cNvSpPr txBox="1">
            <a:spLocks/>
          </p:cNvSpPr>
          <p:nvPr/>
        </p:nvSpPr>
        <p:spPr>
          <a:xfrm>
            <a:off x="612001" y="972002"/>
            <a:ext cx="7920012" cy="3674467"/>
          </a:xfrm>
          <a:prstGeom prst="rect">
            <a:avLst/>
          </a:prstGeom>
          <a:noFill/>
        </p:spPr>
        <p:txBody>
          <a:bodyPr wrap="square" lIns="0" tIns="0" rIns="0" bIns="0" rtlCol="0">
            <a:spAutoFit/>
          </a:bodyPr>
          <a:lstStyle/>
          <a:p>
            <a:pPr algn="just">
              <a:lnSpc>
                <a:spcPct val="120000"/>
              </a:lnSpc>
              <a:spcAft>
                <a:spcPts val="600"/>
              </a:spcAft>
            </a:pPr>
            <a:r>
              <a:rPr lang="en-US" altLang="zh-CN" sz="1600" dirty="0">
                <a:solidFill>
                  <a:schemeClr val="tx1">
                    <a:lumMod val="75000"/>
                    <a:lumOff val="25000"/>
                  </a:schemeClr>
                </a:solidFill>
                <a:latin typeface="+mn-ea"/>
              </a:rPr>
              <a:t>1</a:t>
            </a:r>
            <a:r>
              <a:rPr lang="zh-CN" altLang="en-US" sz="1600" dirty="0">
                <a:solidFill>
                  <a:schemeClr val="tx1">
                    <a:lumMod val="75000"/>
                    <a:lumOff val="25000"/>
                  </a:schemeClr>
                </a:solidFill>
                <a:latin typeface="+mn-ea"/>
              </a:rPr>
              <a:t>．</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税收征收管理法</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第八十一条规定：“税务人员利用职务上的便利，收受或者索取纳税人、扣缴义务人财物或者谋取其他不正当利益，构成犯罪的，依法追究刑事责任；尚不构成犯罪的，依法给予行政处分</a:t>
            </a:r>
            <a:r>
              <a:rPr lang="en-US" altLang="zh-CN" sz="1600" dirty="0">
                <a:solidFill>
                  <a:schemeClr val="tx1">
                    <a:lumMod val="75000"/>
                    <a:lumOff val="25000"/>
                  </a:schemeClr>
                </a:solidFill>
                <a:latin typeface="+mn-ea"/>
              </a:rPr>
              <a:t>J</a:t>
            </a:r>
          </a:p>
          <a:p>
            <a:pPr algn="just">
              <a:lnSpc>
                <a:spcPct val="120000"/>
              </a:lnSpc>
              <a:spcAft>
                <a:spcPts val="600"/>
              </a:spcAft>
            </a:pPr>
            <a:r>
              <a:rPr lang="en-US" altLang="zh-CN" sz="1600" dirty="0">
                <a:solidFill>
                  <a:schemeClr val="tx1">
                    <a:lumMod val="75000"/>
                    <a:lumOff val="25000"/>
                  </a:schemeClr>
                </a:solidFill>
                <a:latin typeface="+mn-ea"/>
              </a:rPr>
              <a:t>2</a:t>
            </a:r>
            <a:r>
              <a:rPr lang="zh-CN" altLang="en-US" sz="1600" dirty="0">
                <a:solidFill>
                  <a:schemeClr val="tx1">
                    <a:lumMod val="75000"/>
                    <a:lumOff val="25000"/>
                  </a:schemeClr>
                </a:solidFill>
                <a:latin typeface="+mn-ea"/>
              </a:rPr>
              <a:t>．</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税收征收管理法</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第八十二条规定：“税务人员徇私舞弊或者玩忽职守，不征收或者少征应征税款，致使国家税收遭受重大损失，构成犯罪的，依法追究刑事责任；尚不构成犯罪的，依法给予行政处分。税务人员滥用职权，故意刁难纳税人、扣缴义务人的，调离税收工作岗位，并依法给予行政处分。税务人员对控告、检举税收违法违纪行为的纳税人、扣缴义务人以及其他检举人进行打击报复，依法给予行政处分；构成犯罪的，依法追究刑事责任。”</a:t>
            </a:r>
          </a:p>
          <a:p>
            <a:pPr algn="just">
              <a:lnSpc>
                <a:spcPct val="120000"/>
              </a:lnSpc>
              <a:spcAft>
                <a:spcPts val="600"/>
              </a:spcAft>
            </a:pPr>
            <a:r>
              <a:rPr lang="en-US" altLang="zh-CN" sz="1600" dirty="0">
                <a:solidFill>
                  <a:schemeClr val="tx1">
                    <a:lumMod val="75000"/>
                    <a:lumOff val="25000"/>
                  </a:schemeClr>
                </a:solidFill>
                <a:latin typeface="+mn-ea"/>
              </a:rPr>
              <a:t>3.《</a:t>
            </a:r>
            <a:r>
              <a:rPr lang="zh-CN" altLang="en-US" sz="1600" dirty="0">
                <a:solidFill>
                  <a:schemeClr val="tx1">
                    <a:lumMod val="75000"/>
                    <a:lumOff val="25000"/>
                  </a:schemeClr>
                </a:solidFill>
                <a:latin typeface="+mn-ea"/>
              </a:rPr>
              <a:t>刑法</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第四百零四条规定：“税务机关的工作人员徇私舞弊，不征或者少征应征税款，致使国家税收遭受重大损失的，处</a:t>
            </a:r>
            <a:r>
              <a:rPr lang="en-US" altLang="zh-CN" sz="1600" dirty="0">
                <a:solidFill>
                  <a:schemeClr val="tx1">
                    <a:lumMod val="75000"/>
                    <a:lumOff val="25000"/>
                  </a:schemeClr>
                </a:solidFill>
                <a:latin typeface="+mn-ea"/>
              </a:rPr>
              <a:t>5</a:t>
            </a:r>
            <a:r>
              <a:rPr lang="zh-CN" altLang="en-US" sz="1600" dirty="0">
                <a:solidFill>
                  <a:schemeClr val="tx1">
                    <a:lumMod val="75000"/>
                    <a:lumOff val="25000"/>
                  </a:schemeClr>
                </a:solidFill>
                <a:latin typeface="+mn-ea"/>
              </a:rPr>
              <a:t>年以下有期徒刑或者拘役；造成特别重大损失的，处</a:t>
            </a:r>
            <a:r>
              <a:rPr lang="en-US" altLang="zh-CN" sz="1600" dirty="0">
                <a:solidFill>
                  <a:schemeClr val="tx1">
                    <a:lumMod val="75000"/>
                    <a:lumOff val="25000"/>
                  </a:schemeClr>
                </a:solidFill>
                <a:latin typeface="+mn-ea"/>
              </a:rPr>
              <a:t>5</a:t>
            </a:r>
            <a:r>
              <a:rPr lang="zh-CN" altLang="en-US" sz="1600" dirty="0">
                <a:solidFill>
                  <a:schemeClr val="tx1">
                    <a:lumMod val="75000"/>
                    <a:lumOff val="25000"/>
                  </a:schemeClr>
                </a:solidFill>
                <a:latin typeface="+mn-ea"/>
              </a:rPr>
              <a:t>年以上有期徒刑。”</a:t>
            </a:r>
          </a:p>
        </p:txBody>
      </p:sp>
    </p:spTree>
    <p:extLst>
      <p:ext uri="{BB962C8B-B14F-4D97-AF65-F5344CB8AC3E}">
        <p14:creationId xmlns:p14="http://schemas.microsoft.com/office/powerpoint/2010/main" val="1680949166"/>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73B233-14F1-1185-3905-820F67C7AE75}"/>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BD98CFAE-6082-5B35-B451-A46889B17FB8}"/>
              </a:ext>
            </a:extLst>
          </p:cNvPr>
          <p:cNvSpPr txBox="1"/>
          <p:nvPr/>
        </p:nvSpPr>
        <p:spPr>
          <a:xfrm>
            <a:off x="501444" y="358715"/>
            <a:ext cx="8357419"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十八、渎职行为的法律责任</a:t>
            </a:r>
            <a:endParaRPr lang="zh-CN" altLang="en-US"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CAA1416A-4845-3D1F-1027-CCF782B44FC2}"/>
              </a:ext>
            </a:extLst>
          </p:cNvPr>
          <p:cNvSpPr txBox="1">
            <a:spLocks/>
          </p:cNvSpPr>
          <p:nvPr/>
        </p:nvSpPr>
        <p:spPr>
          <a:xfrm>
            <a:off x="612001" y="972002"/>
            <a:ext cx="7920012" cy="1156855"/>
          </a:xfrm>
          <a:prstGeom prst="rect">
            <a:avLst/>
          </a:prstGeom>
          <a:noFill/>
        </p:spPr>
        <p:txBody>
          <a:bodyPr wrap="square" lIns="0" tIns="0" rIns="0" bIns="0" rtlCol="0">
            <a:spAutoFit/>
          </a:bodyPr>
          <a:lstStyle/>
          <a:p>
            <a:pPr algn="just">
              <a:lnSpc>
                <a:spcPct val="120000"/>
              </a:lnSpc>
              <a:spcAft>
                <a:spcPts val="600"/>
              </a:spcAft>
            </a:pPr>
            <a:r>
              <a:rPr lang="en-US" altLang="zh-CN" sz="1600" dirty="0">
                <a:solidFill>
                  <a:schemeClr val="tx1">
                    <a:lumMod val="75000"/>
                    <a:lumOff val="25000"/>
                  </a:schemeClr>
                </a:solidFill>
                <a:latin typeface="+mn-ea"/>
              </a:rPr>
              <a:t>4.《</a:t>
            </a:r>
            <a:r>
              <a:rPr lang="zh-CN" altLang="en-US" sz="1600" dirty="0">
                <a:solidFill>
                  <a:schemeClr val="tx1">
                    <a:lumMod val="75000"/>
                    <a:lumOff val="25000"/>
                  </a:schemeClr>
                </a:solidFill>
                <a:latin typeface="+mn-ea"/>
              </a:rPr>
              <a:t>刑法</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第四百零五条规定：“税务机关的工作人员违反法律、行政法规的规定，在办理发售发票、抵扣税款、出口退税工作中，徇私舞弊，致使国家利益遭受重大损失的，处</a:t>
            </a:r>
            <a:r>
              <a:rPr lang="en-US" altLang="zh-CN" sz="1600" dirty="0">
                <a:solidFill>
                  <a:schemeClr val="tx1">
                    <a:lumMod val="75000"/>
                    <a:lumOff val="25000"/>
                  </a:schemeClr>
                </a:solidFill>
                <a:latin typeface="+mn-ea"/>
              </a:rPr>
              <a:t>5</a:t>
            </a:r>
            <a:r>
              <a:rPr lang="zh-CN" altLang="en-US" sz="1600" dirty="0">
                <a:solidFill>
                  <a:schemeClr val="tx1">
                    <a:lumMod val="75000"/>
                    <a:lumOff val="25000"/>
                  </a:schemeClr>
                </a:solidFill>
                <a:latin typeface="+mn-ea"/>
              </a:rPr>
              <a:t>年以下有期徒刑或者拘役；致使国家利益遭受特别重大损失的，处</a:t>
            </a:r>
            <a:r>
              <a:rPr lang="en-US" altLang="zh-CN" sz="1600" dirty="0">
                <a:solidFill>
                  <a:schemeClr val="tx1">
                    <a:lumMod val="75000"/>
                    <a:lumOff val="25000"/>
                  </a:schemeClr>
                </a:solidFill>
                <a:latin typeface="+mn-ea"/>
              </a:rPr>
              <a:t>5</a:t>
            </a:r>
            <a:r>
              <a:rPr lang="zh-CN" altLang="en-US" sz="1600" dirty="0">
                <a:solidFill>
                  <a:schemeClr val="tx1">
                    <a:lumMod val="75000"/>
                    <a:lumOff val="25000"/>
                  </a:schemeClr>
                </a:solidFill>
                <a:latin typeface="+mn-ea"/>
              </a:rPr>
              <a:t>年以上有期徒刑。”</a:t>
            </a:r>
          </a:p>
        </p:txBody>
      </p:sp>
    </p:spTree>
    <p:extLst>
      <p:ext uri="{BB962C8B-B14F-4D97-AF65-F5344CB8AC3E}">
        <p14:creationId xmlns:p14="http://schemas.microsoft.com/office/powerpoint/2010/main" val="3105610753"/>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6619FC-8F7B-ECFC-F632-6775540A78A4}"/>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8963590C-296C-0A2C-6B4F-08EBAFB2BF6B}"/>
              </a:ext>
            </a:extLst>
          </p:cNvPr>
          <p:cNvSpPr txBox="1"/>
          <p:nvPr/>
        </p:nvSpPr>
        <p:spPr>
          <a:xfrm>
            <a:off x="501444" y="358715"/>
            <a:ext cx="8357419"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十九、不按规定征收税款的法律责任</a:t>
            </a:r>
            <a:endParaRPr lang="zh-CN" altLang="en-US"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37F257CC-EEB3-4431-7D32-8B20A7281F79}"/>
              </a:ext>
            </a:extLst>
          </p:cNvPr>
          <p:cNvSpPr txBox="1">
            <a:spLocks/>
          </p:cNvSpPr>
          <p:nvPr/>
        </p:nvSpPr>
        <p:spPr>
          <a:xfrm>
            <a:off x="612001" y="972002"/>
            <a:ext cx="7920012" cy="3083536"/>
          </a:xfrm>
          <a:prstGeom prst="rect">
            <a:avLst/>
          </a:prstGeom>
          <a:noFill/>
        </p:spPr>
        <p:txBody>
          <a:bodyPr wrap="square" lIns="0" tIns="0" rIns="0" bIns="0" rtlCol="0">
            <a:spAutoFit/>
          </a:bodyPr>
          <a:lstStyle/>
          <a:p>
            <a:pPr algn="just">
              <a:lnSpc>
                <a:spcPct val="120000"/>
              </a:lnSpc>
              <a:spcAft>
                <a:spcPts val="600"/>
              </a:spcAft>
            </a:pP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税收征收管理法</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第八十三条规定：“违反法律、行政法规的规定提前征收、延缓征收或者摊派税款的，由其上级机关或者行政监察机关责令改正，对直接负责的主管人员和其他直接责任人员依法给予行政处分。”</a:t>
            </a:r>
          </a:p>
          <a:p>
            <a:pPr algn="just">
              <a:lnSpc>
                <a:spcPct val="120000"/>
              </a:lnSpc>
              <a:spcAft>
                <a:spcPts val="600"/>
              </a:spcAft>
            </a:pP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税收征收管理法</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第八十四条规定：“违反法律、行政法规的规定，擅自作出税收的开征、停征或者减税、免税、退税、补税以及其他同税收法律、行政法规相抵触的决定的，除依照本法规定撤销其擅自作出的决定外，补征应征未征税款，退还不应征收而征收的税款，并由上级机关追究直接负责的主管人员和其他直接责任人员的行政责任；构成犯罪的，依法追究刑事责任。”</a:t>
            </a:r>
          </a:p>
          <a:p>
            <a:pPr algn="just">
              <a:lnSpc>
                <a:spcPct val="120000"/>
              </a:lnSpc>
              <a:spcAft>
                <a:spcPts val="600"/>
              </a:spcAft>
            </a:pPr>
            <a:r>
              <a:rPr lang="zh-CN" altLang="en-US" sz="1600" dirty="0">
                <a:solidFill>
                  <a:schemeClr val="tx1">
                    <a:lumMod val="75000"/>
                    <a:lumOff val="25000"/>
                  </a:schemeClr>
                </a:solidFill>
                <a:latin typeface="+mn-ea"/>
              </a:rPr>
              <a:t>此外对行政处罚的权限，</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税收征收管理法</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第七十四条还规定：“罚款额在</a:t>
            </a:r>
            <a:r>
              <a:rPr lang="en-US" altLang="zh-CN" sz="1600" dirty="0">
                <a:solidFill>
                  <a:schemeClr val="tx1">
                    <a:lumMod val="75000"/>
                    <a:lumOff val="25000"/>
                  </a:schemeClr>
                </a:solidFill>
                <a:latin typeface="+mn-ea"/>
              </a:rPr>
              <a:t>2 000</a:t>
            </a:r>
            <a:r>
              <a:rPr lang="zh-CN" altLang="en-US" sz="1600" dirty="0">
                <a:solidFill>
                  <a:schemeClr val="tx1">
                    <a:lumMod val="75000"/>
                    <a:lumOff val="25000"/>
                  </a:schemeClr>
                </a:solidFill>
                <a:latin typeface="+mn-ea"/>
              </a:rPr>
              <a:t>元以下的，可以由税务所决定。”</a:t>
            </a:r>
          </a:p>
        </p:txBody>
      </p:sp>
    </p:spTree>
    <p:extLst>
      <p:ext uri="{BB962C8B-B14F-4D97-AF65-F5344CB8AC3E}">
        <p14:creationId xmlns:p14="http://schemas.microsoft.com/office/powerpoint/2010/main" val="1207168510"/>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0D7DC4-3903-BD0A-DD22-F7115EBF11D4}"/>
            </a:ext>
          </a:extLst>
        </p:cNvPr>
        <p:cNvGrpSpPr/>
        <p:nvPr/>
      </p:nvGrpSpPr>
      <p:grpSpPr>
        <a:xfrm>
          <a:off x="0" y="0"/>
          <a:ext cx="0" cy="0"/>
          <a:chOff x="0" y="0"/>
          <a:chExt cx="0" cy="0"/>
        </a:xfrm>
      </p:grpSpPr>
      <p:sp>
        <p:nvSpPr>
          <p:cNvPr id="2" name="文本框 17">
            <a:extLst>
              <a:ext uri="{FF2B5EF4-FFF2-40B4-BE49-F238E27FC236}">
                <a16:creationId xmlns:a16="http://schemas.microsoft.com/office/drawing/2014/main" id="{8DD08C4B-E98F-7353-D1FF-54CC05F68FFD}"/>
              </a:ext>
            </a:extLst>
          </p:cNvPr>
          <p:cNvSpPr txBox="1"/>
          <p:nvPr/>
        </p:nvSpPr>
        <p:spPr bwMode="auto">
          <a:xfrm>
            <a:off x="612000" y="972000"/>
            <a:ext cx="7920000" cy="2484911"/>
          </a:xfrm>
          <a:prstGeom prst="rect">
            <a:avLst/>
          </a:prstGeom>
          <a:noFill/>
        </p:spPr>
        <p:txBody>
          <a:bodyPr wrap="square" lIns="68580" tIns="34290" rIns="68580" bIns="34290">
            <a:spAutoFit/>
          </a:bodyPr>
          <a:lstStyle/>
          <a:p>
            <a:pPr>
              <a:lnSpc>
                <a:spcPct val="120000"/>
              </a:lnSpc>
              <a:spcAft>
                <a:spcPts val="600"/>
              </a:spcAft>
              <a:defRPr/>
            </a:pPr>
            <a:r>
              <a:rPr lang="en-US" altLang="zh-CN" sz="1600" b="1" dirty="0">
                <a:solidFill>
                  <a:schemeClr val="tx1">
                    <a:lumMod val="75000"/>
                    <a:lumOff val="25000"/>
                  </a:schemeClr>
                </a:solidFill>
                <a:latin typeface="+mn-ea"/>
              </a:rPr>
              <a:t>【</a:t>
            </a:r>
            <a:r>
              <a:rPr lang="zh-CN" altLang="en-US" sz="1600" b="1" dirty="0">
                <a:solidFill>
                  <a:schemeClr val="tx1">
                    <a:lumMod val="75000"/>
                    <a:lumOff val="25000"/>
                  </a:schemeClr>
                </a:solidFill>
                <a:latin typeface="+mn-ea"/>
              </a:rPr>
              <a:t>学习目标</a:t>
            </a:r>
            <a:r>
              <a:rPr lang="en-US" altLang="zh-CN" sz="1600" b="1"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通过本章学习，了解税收征收管理法的内容，如账簿和凭证管理、发票管理和纳税申报管理等，掌握税款征收和相应的法律责任。</a:t>
            </a:r>
            <a:endParaRPr lang="en-US" altLang="zh-CN" sz="1600" dirty="0">
              <a:solidFill>
                <a:schemeClr val="tx1">
                  <a:lumMod val="75000"/>
                  <a:lumOff val="25000"/>
                </a:schemeClr>
              </a:solidFill>
              <a:latin typeface="+mn-ea"/>
            </a:endParaRPr>
          </a:p>
          <a:p>
            <a:pPr>
              <a:lnSpc>
                <a:spcPct val="120000"/>
              </a:lnSpc>
              <a:spcAft>
                <a:spcPts val="600"/>
              </a:spcAft>
              <a:defRPr/>
            </a:pPr>
            <a:r>
              <a:rPr lang="en-US" altLang="zh-CN" sz="1600" b="1" dirty="0">
                <a:solidFill>
                  <a:schemeClr val="tx1">
                    <a:lumMod val="75000"/>
                    <a:lumOff val="25000"/>
                  </a:schemeClr>
                </a:solidFill>
                <a:latin typeface="+mn-ea"/>
              </a:rPr>
              <a:t>【</a:t>
            </a:r>
            <a:r>
              <a:rPr lang="zh-CN" altLang="en-US" sz="1600" b="1" dirty="0">
                <a:solidFill>
                  <a:schemeClr val="tx1">
                    <a:lumMod val="75000"/>
                    <a:lumOff val="25000"/>
                  </a:schemeClr>
                </a:solidFill>
                <a:latin typeface="+mn-ea"/>
              </a:rPr>
              <a:t>思政目标</a:t>
            </a:r>
            <a:r>
              <a:rPr lang="en-US" altLang="zh-CN" sz="1600" b="1"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十四五纲要明确指出要深化税收征管制度改革，建设智慧税务，推动税收征管现代化。本章以</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智慧税务建设与企业税收自动遵从</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为思政案例，阐述智慧税务建设的重要目标之一是推动企业纳税行为由被动遵从转向自动遵从，既促进企业依法纳税，提升税收征管效率，又提高企业纳税信誉，增强企业家信心，助力企业高质量发展。引导学生深刻认识到，智慧税务建设是实现高质量发展的关键环节，激发其创新意识，增强社会责任感。</a:t>
            </a:r>
          </a:p>
        </p:txBody>
      </p:sp>
    </p:spTree>
    <p:extLst>
      <p:ext uri="{BB962C8B-B14F-4D97-AF65-F5344CB8AC3E}">
        <p14:creationId xmlns:p14="http://schemas.microsoft.com/office/powerpoint/2010/main" val="3014942063"/>
      </p:ext>
    </p:extLst>
  </p:cSld>
  <p:clrMapOvr>
    <a:masterClrMapping/>
  </p:clrMapOvr>
  <mc:AlternateContent xmlns:mc="http://schemas.openxmlformats.org/markup-compatibility/2006" xmlns:p14="http://schemas.microsoft.com/office/powerpoint/2010/main">
    <mc:Choice Requires="p14">
      <p:transition spd="slow" p14:dur="125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40F83D-A3C7-742A-2F11-4067DE6CB2B6}"/>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EDBAA6AB-794B-F6AE-DA6D-17C3E176D383}"/>
              </a:ext>
            </a:extLst>
          </p:cNvPr>
          <p:cNvSpPr txBox="1"/>
          <p:nvPr/>
        </p:nvSpPr>
        <p:spPr>
          <a:xfrm>
            <a:off x="501444" y="358715"/>
            <a:ext cx="8357419"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二十、违反税务代理的法律责任</a:t>
            </a:r>
            <a:endParaRPr lang="zh-CN" altLang="en-US"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27EC904B-9AA9-173D-507F-8D7838E21DC1}"/>
              </a:ext>
            </a:extLst>
          </p:cNvPr>
          <p:cNvSpPr txBox="1">
            <a:spLocks/>
          </p:cNvSpPr>
          <p:nvPr/>
        </p:nvSpPr>
        <p:spPr>
          <a:xfrm>
            <a:off x="612001" y="972002"/>
            <a:ext cx="7920012" cy="861390"/>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mn-ea"/>
              </a:rPr>
              <a:t>税务代理人违反税收法律、行政法规，造成纳税人未缴或者少缴税款的，除由纳税人缴纳或者补缴应纳税款、滞纳金外，对税务代理人处纳税人未缴或者少缴税款</a:t>
            </a:r>
            <a:r>
              <a:rPr lang="en-US" altLang="zh-CN" sz="1600" dirty="0">
                <a:solidFill>
                  <a:schemeClr val="tx1">
                    <a:lumMod val="75000"/>
                    <a:lumOff val="25000"/>
                  </a:schemeClr>
                </a:solidFill>
                <a:latin typeface="+mn-ea"/>
              </a:rPr>
              <a:t>50%</a:t>
            </a:r>
            <a:r>
              <a:rPr lang="zh-CN" altLang="en-US" sz="1600" dirty="0">
                <a:solidFill>
                  <a:schemeClr val="tx1">
                    <a:lumMod val="75000"/>
                    <a:lumOff val="25000"/>
                  </a:schemeClr>
                </a:solidFill>
                <a:latin typeface="+mn-ea"/>
              </a:rPr>
              <a:t>以上</a:t>
            </a:r>
            <a:r>
              <a:rPr lang="en-US" altLang="zh-CN" sz="1600" dirty="0">
                <a:solidFill>
                  <a:schemeClr val="tx1">
                    <a:lumMod val="75000"/>
                    <a:lumOff val="25000"/>
                  </a:schemeClr>
                </a:solidFill>
                <a:latin typeface="+mn-ea"/>
              </a:rPr>
              <a:t>3</a:t>
            </a:r>
            <a:r>
              <a:rPr lang="zh-CN" altLang="en-US" sz="1600" dirty="0">
                <a:solidFill>
                  <a:schemeClr val="tx1">
                    <a:lumMod val="75000"/>
                    <a:lumOff val="25000"/>
                  </a:schemeClr>
                </a:solidFill>
                <a:latin typeface="+mn-ea"/>
              </a:rPr>
              <a:t>倍以下的罚款。</a:t>
            </a:r>
          </a:p>
        </p:txBody>
      </p:sp>
    </p:spTree>
    <p:extLst>
      <p:ext uri="{BB962C8B-B14F-4D97-AF65-F5344CB8AC3E}">
        <p14:creationId xmlns:p14="http://schemas.microsoft.com/office/powerpoint/2010/main" val="3633393621"/>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本章案例及延伸阅读</a:t>
            </a:r>
            <a:endParaRPr lang="en-US" altLang="zh-CN" sz="2000" b="1" dirty="0">
              <a:solidFill>
                <a:schemeClr val="tx1">
                  <a:lumMod val="65000"/>
                  <a:lumOff val="35000"/>
                </a:schemeClr>
              </a:solidFill>
              <a:latin typeface="+mn-ea"/>
            </a:endParaRPr>
          </a:p>
        </p:txBody>
      </p:sp>
      <p:sp>
        <p:nvSpPr>
          <p:cNvPr id="13" name="文本框 17"/>
          <p:cNvSpPr txBox="1"/>
          <p:nvPr/>
        </p:nvSpPr>
        <p:spPr bwMode="auto">
          <a:xfrm>
            <a:off x="972000" y="2376000"/>
            <a:ext cx="7200000" cy="1570815"/>
          </a:xfrm>
          <a:prstGeom prst="rect">
            <a:avLst/>
          </a:prstGeom>
          <a:noFill/>
        </p:spPr>
        <p:txBody>
          <a:bodyPr wrap="square" lIns="68580" tIns="34290" rIns="68580" bIns="34290">
            <a:spAutoFit/>
          </a:bodyPr>
          <a:lstStyle/>
          <a:p>
            <a:pPr algn="just">
              <a:lnSpc>
                <a:spcPct val="120000"/>
              </a:lnSpc>
              <a:spcAft>
                <a:spcPts val="600"/>
              </a:spcAft>
              <a:defRPr/>
            </a:pPr>
            <a:r>
              <a:rPr lang="en-US" altLang="zh-CN" b="1" dirty="0">
                <a:solidFill>
                  <a:schemeClr val="tx1">
                    <a:lumMod val="75000"/>
                    <a:lumOff val="25000"/>
                  </a:schemeClr>
                </a:solidFill>
                <a:latin typeface="微软雅黑" panose="020B0503020204020204" pitchFamily="34" charset="-122"/>
              </a:rPr>
              <a:t>【</a:t>
            </a:r>
            <a:r>
              <a:rPr lang="zh-CN" altLang="en-US" b="1" dirty="0">
                <a:solidFill>
                  <a:schemeClr val="tx1">
                    <a:lumMod val="75000"/>
                    <a:lumOff val="25000"/>
                  </a:schemeClr>
                </a:solidFill>
                <a:latin typeface="微软雅黑" panose="020B0503020204020204" pitchFamily="34" charset="-122"/>
              </a:rPr>
              <a:t>案例思考题</a:t>
            </a:r>
            <a:r>
              <a:rPr lang="en-US" altLang="zh-CN" b="1" dirty="0">
                <a:solidFill>
                  <a:schemeClr val="tx1">
                    <a:lumMod val="75000"/>
                    <a:lumOff val="25000"/>
                  </a:schemeClr>
                </a:solidFill>
                <a:latin typeface="微软雅黑" panose="020B0503020204020204" pitchFamily="34" charset="-122"/>
              </a:rPr>
              <a:t>】</a:t>
            </a:r>
          </a:p>
          <a:p>
            <a:pPr algn="just">
              <a:lnSpc>
                <a:spcPct val="120000"/>
              </a:lnSpc>
              <a:spcAft>
                <a:spcPts val="600"/>
              </a:spcAft>
              <a:defRPr/>
            </a:pPr>
            <a:r>
              <a:rPr lang="zh-CN" altLang="en-US" dirty="0">
                <a:solidFill>
                  <a:schemeClr val="tx1">
                    <a:lumMod val="75000"/>
                    <a:lumOff val="25000"/>
                  </a:schemeClr>
                </a:solidFill>
                <a:latin typeface="微软雅黑" panose="020B0503020204020204" pitchFamily="34" charset="-122"/>
              </a:rPr>
              <a:t>智慧税务建设的重要目标之一是推动企业纳税行为由被动遵从转向自动遵从，那真正实现企业税收自动遵从有什么意义？</a:t>
            </a:r>
          </a:p>
          <a:p>
            <a:pPr algn="just">
              <a:lnSpc>
                <a:spcPct val="120000"/>
              </a:lnSpc>
              <a:spcAft>
                <a:spcPts val="600"/>
              </a:spcAft>
              <a:defRPr/>
            </a:pPr>
            <a:endParaRPr lang="zh-CN" altLang="en-US" dirty="0">
              <a:solidFill>
                <a:schemeClr val="tx1">
                  <a:lumMod val="75000"/>
                  <a:lumOff val="25000"/>
                </a:schemeClr>
              </a:solidFill>
              <a:latin typeface="微软雅黑" panose="020B0503020204020204" pitchFamily="34" charset="-122"/>
            </a:endParaRPr>
          </a:p>
          <a:p>
            <a:pPr algn="just">
              <a:lnSpc>
                <a:spcPct val="120000"/>
              </a:lnSpc>
              <a:spcAft>
                <a:spcPts val="600"/>
              </a:spcAft>
              <a:defRPr/>
            </a:pPr>
            <a:endParaRPr lang="zh-CN" altLang="en-US" dirty="0">
              <a:solidFill>
                <a:schemeClr val="tx1">
                  <a:lumMod val="75000"/>
                  <a:lumOff val="25000"/>
                </a:schemeClr>
              </a:solidFill>
              <a:latin typeface="微软雅黑" panose="020B0503020204020204" pitchFamily="34" charset="-122"/>
            </a:endParaRPr>
          </a:p>
        </p:txBody>
      </p:sp>
      <p:cxnSp>
        <p:nvCxnSpPr>
          <p:cNvPr id="62" name="直接连接符 61"/>
          <p:cNvCxnSpPr/>
          <p:nvPr/>
        </p:nvCxnSpPr>
        <p:spPr>
          <a:xfrm>
            <a:off x="1059503" y="2167901"/>
            <a:ext cx="7024995" cy="0"/>
          </a:xfrm>
          <a:prstGeom prst="line">
            <a:avLst/>
          </a:prstGeom>
          <a:ln>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
        <p:nvSpPr>
          <p:cNvPr id="2" name="文本框 17">
            <a:extLst>
              <a:ext uri="{FF2B5EF4-FFF2-40B4-BE49-F238E27FC236}">
                <a16:creationId xmlns:a16="http://schemas.microsoft.com/office/drawing/2014/main" id="{4CF4BBED-F4C6-32DF-6F5A-BAD5E3F3BCA3}"/>
              </a:ext>
            </a:extLst>
          </p:cNvPr>
          <p:cNvSpPr txBox="1"/>
          <p:nvPr/>
        </p:nvSpPr>
        <p:spPr bwMode="auto">
          <a:xfrm>
            <a:off x="972000" y="1152000"/>
            <a:ext cx="7200000" cy="899862"/>
          </a:xfrm>
          <a:prstGeom prst="rect">
            <a:avLst/>
          </a:prstGeom>
          <a:noFill/>
        </p:spPr>
        <p:txBody>
          <a:bodyPr wrap="square" lIns="68580" tIns="34290" rIns="68580" bIns="34290">
            <a:spAutoFit/>
          </a:bodyPr>
          <a:lstStyle/>
          <a:p>
            <a:pPr>
              <a:lnSpc>
                <a:spcPct val="120000"/>
              </a:lnSpc>
              <a:spcAft>
                <a:spcPts val="600"/>
              </a:spcAft>
              <a:defRPr/>
            </a:pPr>
            <a:r>
              <a:rPr lang="zh-CN" altLang="en-US" dirty="0">
                <a:solidFill>
                  <a:schemeClr val="tx1">
                    <a:lumMod val="75000"/>
                    <a:lumOff val="25000"/>
                  </a:schemeClr>
                </a:solidFill>
                <a:latin typeface="微软雅黑" panose="020B0503020204020204" pitchFamily="34" charset="-122"/>
              </a:rPr>
              <a:t>为加深对本章内容的理解，本章案例侧重于我国税收征管体制的延伸，并结合具体案例对其内容进行深入探讨。</a:t>
            </a:r>
          </a:p>
          <a:p>
            <a:pPr>
              <a:lnSpc>
                <a:spcPct val="120000"/>
              </a:lnSpc>
              <a:spcAft>
                <a:spcPts val="600"/>
              </a:spcAft>
              <a:defRPr/>
            </a:pPr>
            <a:r>
              <a:rPr lang="zh-CN" altLang="en-US" b="1" dirty="0">
                <a:solidFill>
                  <a:schemeClr val="tx1">
                    <a:lumMod val="75000"/>
                    <a:lumOff val="25000"/>
                  </a:schemeClr>
                </a:solidFill>
                <a:latin typeface="微软雅黑" panose="020B0503020204020204" pitchFamily="34" charset="-122"/>
              </a:rPr>
              <a:t>案例 智慧税务建设与企业税收自动遵从</a:t>
            </a:r>
          </a:p>
        </p:txBody>
      </p:sp>
    </p:spTree>
    <p:extLst>
      <p:ext uri="{BB962C8B-B14F-4D97-AF65-F5344CB8AC3E}">
        <p14:creationId xmlns:p14="http://schemas.microsoft.com/office/powerpoint/2010/main" val="629015104"/>
      </p:ext>
    </p:extLst>
  </p:cSld>
  <p:clrMapOvr>
    <a:masterClrMapping/>
  </p:clrMapOvr>
  <mc:AlternateContent xmlns:mc="http://schemas.openxmlformats.org/markup-compatibility/2006" xmlns:p14="http://schemas.microsoft.com/office/powerpoint/2010/main">
    <mc:Choice Requires="p14">
      <p:transition spd="slow" p14:dur="125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barn(outVertical)">
                                      <p:cBhvr>
                                        <p:cTn id="7" dur="500"/>
                                        <p:tgtEl>
                                          <p:spTgt spid="62"/>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barn(outVertical)">
                                      <p:cBhvr>
                                        <p:cTn id="11" dur="500"/>
                                        <p:tgtEl>
                                          <p:spTgt spid="13"/>
                                        </p:tgtEl>
                                      </p:cBhvr>
                                    </p:animEffect>
                                  </p:childTnLst>
                                </p:cTn>
                              </p:par>
                            </p:childTnLst>
                          </p:cTn>
                        </p:par>
                        <p:par>
                          <p:cTn id="12" fill="hold">
                            <p:stCondLst>
                              <p:cond delay="1000"/>
                            </p:stCondLst>
                            <p:childTnLst>
                              <p:par>
                                <p:cTn id="13" presetID="16" presetClass="entr" presetSubtype="37"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barn(outVertical)">
                                      <p:cBhvr>
                                        <p:cTn id="1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2"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E82990-6F5C-FA11-2831-04BB63C79599}"/>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9BCF2E0A-682F-9CB1-22F1-2D4B0D614CBE}"/>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本章复习思考题</a:t>
            </a:r>
            <a:endParaRPr lang="en-US" altLang="zh-CN" sz="2000" b="1" dirty="0">
              <a:solidFill>
                <a:schemeClr val="tx1">
                  <a:lumMod val="65000"/>
                  <a:lumOff val="35000"/>
                </a:schemeClr>
              </a:solidFill>
              <a:latin typeface="+mn-ea"/>
            </a:endParaRPr>
          </a:p>
        </p:txBody>
      </p:sp>
      <p:sp>
        <p:nvSpPr>
          <p:cNvPr id="2" name="文本框 17">
            <a:extLst>
              <a:ext uri="{FF2B5EF4-FFF2-40B4-BE49-F238E27FC236}">
                <a16:creationId xmlns:a16="http://schemas.microsoft.com/office/drawing/2014/main" id="{864B7024-0014-84FE-44A1-75DC6A5A44E4}"/>
              </a:ext>
            </a:extLst>
          </p:cNvPr>
          <p:cNvSpPr txBox="1"/>
          <p:nvPr/>
        </p:nvSpPr>
        <p:spPr bwMode="auto">
          <a:xfrm>
            <a:off x="972000" y="1021161"/>
            <a:ext cx="7200000" cy="2318712"/>
          </a:xfrm>
          <a:prstGeom prst="rect">
            <a:avLst/>
          </a:prstGeom>
          <a:noFill/>
        </p:spPr>
        <p:txBody>
          <a:bodyPr wrap="square" lIns="68580" tIns="34290" rIns="68580" bIns="34290">
            <a:spAutoFit/>
          </a:bodyPr>
          <a:lstStyle/>
          <a:p>
            <a:pPr>
              <a:lnSpc>
                <a:spcPct val="120000"/>
              </a:lnSpc>
              <a:spcAft>
                <a:spcPts val="600"/>
              </a:spcAft>
              <a:defRPr/>
            </a:pPr>
            <a:r>
              <a:rPr lang="en-US" altLang="zh-CN" dirty="0">
                <a:solidFill>
                  <a:schemeClr val="tx1">
                    <a:lumMod val="75000"/>
                    <a:lumOff val="25000"/>
                  </a:schemeClr>
                </a:solidFill>
                <a:latin typeface="微软雅黑" panose="020B0503020204020204" pitchFamily="34" charset="-122"/>
              </a:rPr>
              <a:t>1.</a:t>
            </a:r>
            <a:r>
              <a:rPr lang="zh-CN" altLang="en-US" dirty="0">
                <a:solidFill>
                  <a:schemeClr val="tx1">
                    <a:lumMod val="75000"/>
                    <a:lumOff val="25000"/>
                  </a:schemeClr>
                </a:solidFill>
                <a:latin typeface="微软雅黑" panose="020B0503020204020204" pitchFamily="34" charset="-122"/>
              </a:rPr>
              <a:t>税款征收的原则有哪些？</a:t>
            </a:r>
          </a:p>
          <a:p>
            <a:pPr>
              <a:lnSpc>
                <a:spcPct val="120000"/>
              </a:lnSpc>
              <a:spcAft>
                <a:spcPts val="600"/>
              </a:spcAft>
              <a:defRPr/>
            </a:pPr>
            <a:r>
              <a:rPr lang="en-US" altLang="zh-CN" dirty="0">
                <a:solidFill>
                  <a:schemeClr val="tx1">
                    <a:lumMod val="75000"/>
                    <a:lumOff val="25000"/>
                  </a:schemeClr>
                </a:solidFill>
                <a:latin typeface="微软雅黑" panose="020B0503020204020204" pitchFamily="34" charset="-122"/>
              </a:rPr>
              <a:t>2.</a:t>
            </a:r>
            <a:r>
              <a:rPr lang="zh-CN" altLang="en-US" dirty="0">
                <a:solidFill>
                  <a:schemeClr val="tx1">
                    <a:lumMod val="75000"/>
                    <a:lumOff val="25000"/>
                  </a:schemeClr>
                </a:solidFill>
                <a:latin typeface="微软雅黑" panose="020B0503020204020204" pitchFamily="34" charset="-122"/>
              </a:rPr>
              <a:t>税款征收的主要方式有哪些？</a:t>
            </a:r>
          </a:p>
          <a:p>
            <a:pPr>
              <a:lnSpc>
                <a:spcPct val="120000"/>
              </a:lnSpc>
              <a:spcAft>
                <a:spcPts val="600"/>
              </a:spcAft>
              <a:defRPr/>
            </a:pPr>
            <a:r>
              <a:rPr lang="en-US" altLang="zh-CN" dirty="0">
                <a:solidFill>
                  <a:schemeClr val="tx1">
                    <a:lumMod val="75000"/>
                    <a:lumOff val="25000"/>
                  </a:schemeClr>
                </a:solidFill>
                <a:latin typeface="微软雅黑" panose="020B0503020204020204" pitchFamily="34" charset="-122"/>
              </a:rPr>
              <a:t>3.</a:t>
            </a:r>
            <a:r>
              <a:rPr lang="zh-CN" altLang="en-US" dirty="0">
                <a:solidFill>
                  <a:schemeClr val="tx1">
                    <a:lumMod val="75000"/>
                    <a:lumOff val="25000"/>
                  </a:schemeClr>
                </a:solidFill>
                <a:latin typeface="微软雅黑" panose="020B0503020204020204" pitchFamily="34" charset="-122"/>
              </a:rPr>
              <a:t>开业税务登记的类型有哪些？</a:t>
            </a:r>
          </a:p>
          <a:p>
            <a:pPr>
              <a:lnSpc>
                <a:spcPct val="120000"/>
              </a:lnSpc>
              <a:spcAft>
                <a:spcPts val="600"/>
              </a:spcAft>
              <a:defRPr/>
            </a:pPr>
            <a:r>
              <a:rPr lang="en-US" altLang="zh-CN" dirty="0">
                <a:solidFill>
                  <a:schemeClr val="tx1">
                    <a:lumMod val="75000"/>
                    <a:lumOff val="25000"/>
                  </a:schemeClr>
                </a:solidFill>
                <a:latin typeface="微软雅黑" panose="020B0503020204020204" pitchFamily="34" charset="-122"/>
              </a:rPr>
              <a:t>4.</a:t>
            </a:r>
            <a:r>
              <a:rPr lang="zh-CN" altLang="en-US" dirty="0">
                <a:solidFill>
                  <a:schemeClr val="tx1">
                    <a:lumMod val="75000"/>
                    <a:lumOff val="25000"/>
                  </a:schemeClr>
                </a:solidFill>
                <a:latin typeface="微软雅黑" panose="020B0503020204020204" pitchFamily="34" charset="-122"/>
              </a:rPr>
              <a:t>纳税担保的范围是哪些？</a:t>
            </a:r>
          </a:p>
          <a:p>
            <a:pPr>
              <a:lnSpc>
                <a:spcPct val="120000"/>
              </a:lnSpc>
              <a:spcAft>
                <a:spcPts val="600"/>
              </a:spcAft>
              <a:defRPr/>
            </a:pPr>
            <a:r>
              <a:rPr lang="en-US" altLang="zh-CN" dirty="0">
                <a:solidFill>
                  <a:schemeClr val="tx1">
                    <a:lumMod val="75000"/>
                    <a:lumOff val="25000"/>
                  </a:schemeClr>
                </a:solidFill>
                <a:latin typeface="微软雅黑" panose="020B0503020204020204" pitchFamily="34" charset="-122"/>
              </a:rPr>
              <a:t>5.</a:t>
            </a:r>
            <a:r>
              <a:rPr lang="zh-CN" altLang="en-US" dirty="0">
                <a:solidFill>
                  <a:schemeClr val="tx1">
                    <a:lumMod val="75000"/>
                    <a:lumOff val="25000"/>
                  </a:schemeClr>
                </a:solidFill>
                <a:latin typeface="微软雅黑" panose="020B0503020204020204" pitchFamily="34" charset="-122"/>
              </a:rPr>
              <a:t>哪一些财产不能作为纳税抵押？</a:t>
            </a:r>
          </a:p>
          <a:p>
            <a:pPr>
              <a:lnSpc>
                <a:spcPct val="120000"/>
              </a:lnSpc>
              <a:spcAft>
                <a:spcPts val="600"/>
              </a:spcAft>
              <a:defRPr/>
            </a:pPr>
            <a:endParaRPr lang="zh-CN" altLang="en-US" dirty="0">
              <a:solidFill>
                <a:schemeClr val="tx1">
                  <a:lumMod val="75000"/>
                  <a:lumOff val="25000"/>
                </a:schemeClr>
              </a:solidFill>
              <a:latin typeface="微软雅黑" panose="020B0503020204020204" pitchFamily="34" charset="-122"/>
            </a:endParaRPr>
          </a:p>
          <a:p>
            <a:pPr>
              <a:lnSpc>
                <a:spcPct val="120000"/>
              </a:lnSpc>
              <a:spcAft>
                <a:spcPts val="600"/>
              </a:spcAft>
              <a:defRPr/>
            </a:pPr>
            <a:endParaRPr lang="zh-CN" altLang="en-US"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3117451513"/>
      </p:ext>
    </p:extLst>
  </p:cSld>
  <p:clrMapOvr>
    <a:masterClrMapping/>
  </p:clrMapOvr>
  <mc:AlternateContent xmlns:mc="http://schemas.openxmlformats.org/markup-compatibility/2006" xmlns:p14="http://schemas.microsoft.com/office/powerpoint/2010/main">
    <mc:Choice Requires="p14">
      <p:transition spd="slow" p14:dur="125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一、税务登记管理</a:t>
            </a:r>
          </a:p>
        </p:txBody>
      </p:sp>
      <p:sp>
        <p:nvSpPr>
          <p:cNvPr id="43" name="TextBox 42"/>
          <p:cNvSpPr txBox="1">
            <a:spLocks/>
          </p:cNvSpPr>
          <p:nvPr/>
        </p:nvSpPr>
        <p:spPr>
          <a:xfrm>
            <a:off x="612001" y="972002"/>
            <a:ext cx="7920012" cy="3083536"/>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税务登记是税务机关对纳税人的生产、经营活动进行登记并据此对纳税人实施税务管理的一种法定制度。税务登记又称纳税登记，它是税务机关对纳税人实施税收管理的首要环节和基础工作，是征纳双方法律关系成立的依据和证明，也是纳税人必须依法履行的义务。</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企业，企业在外地设立的分支机构和从事生产、经营的场所，个体工商户和从事生产、经营的事业单位，均应办理税务登记。此外，除国家机关、个人和无固定生产、经营场所的流动性农村小商贩外的其他纳税人，也应办理税务登记。根据税收法律、行政法规的规定负有扣缴税款义务的扣缴义务人（国家机关除外），均应当按照规定办理扣缴税款登记。</a:t>
            </a: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14207D-FB98-0C53-7A4D-A06F0A1A3AF7}"/>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239E38CA-01AF-73F2-15C2-11D0106FF2A8}"/>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一、税务登记管理</a:t>
            </a:r>
          </a:p>
        </p:txBody>
      </p:sp>
      <p:sp>
        <p:nvSpPr>
          <p:cNvPr id="43" name="TextBox 42">
            <a:extLst>
              <a:ext uri="{FF2B5EF4-FFF2-40B4-BE49-F238E27FC236}">
                <a16:creationId xmlns:a16="http://schemas.microsoft.com/office/drawing/2014/main" id="{1BAACEE6-5DBC-E123-2BDB-84F87CCBA9EC}"/>
              </a:ext>
            </a:extLst>
          </p:cNvPr>
          <p:cNvSpPr txBox="1">
            <a:spLocks/>
          </p:cNvSpPr>
          <p:nvPr/>
        </p:nvSpPr>
        <p:spPr>
          <a:xfrm>
            <a:off x="612001" y="972002"/>
            <a:ext cx="7920012" cy="2941959"/>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（一）设立税务登记</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．企业，企业在外地设立的分支机构和从事生产、经营的场所，个体工商户和从事生产、经营的事业单位（以下统称从事生产、经营的纳税人），向生产、经营所在地税务机关申报办理税务登记。</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．税务机关对纳税人税务登记地点发生争议的，由其共同的上级税务机关指定管辖。</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．已办理税务登记的扣缴义务人应当自扣缴义务发生之日起</a:t>
            </a:r>
            <a:r>
              <a:rPr lang="en-US" altLang="zh-CN" sz="1600" dirty="0">
                <a:solidFill>
                  <a:schemeClr val="tx1">
                    <a:lumMod val="75000"/>
                    <a:lumOff val="25000"/>
                  </a:schemeClr>
                </a:solidFill>
                <a:latin typeface="微软雅黑" panose="020B0503020204020204" pitchFamily="34" charset="-122"/>
              </a:rPr>
              <a:t>30</a:t>
            </a:r>
            <a:r>
              <a:rPr lang="zh-CN" altLang="en-US" sz="1600" dirty="0">
                <a:solidFill>
                  <a:schemeClr val="tx1">
                    <a:lumMod val="75000"/>
                    <a:lumOff val="25000"/>
                  </a:schemeClr>
                </a:solidFill>
                <a:latin typeface="微软雅黑" panose="020B0503020204020204" pitchFamily="34" charset="-122"/>
              </a:rPr>
              <a:t>日内，向税务登记地税务机关申报办理扣缴税款登记。税务机关在其税务登记证件上登记扣缴税款事项，税务机关不再发放扣缴税款登记证件。</a:t>
            </a: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2059043791"/>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E0D14E-CD79-7864-842A-67ED0C4E6493}"/>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C064B60A-8DD4-8121-AB49-ECE22D5D221F}"/>
              </a:ext>
            </a:extLst>
          </p:cNvPr>
          <p:cNvSpPr txBox="1"/>
          <p:nvPr/>
        </p:nvSpPr>
        <p:spPr>
          <a:xfrm>
            <a:off x="2803736" y="299722"/>
            <a:ext cx="3523130" cy="684803"/>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一、税务登记管理</a:t>
            </a:r>
          </a:p>
          <a:p>
            <a:pPr algn="ct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E934642E-4386-1FAB-F5CE-15B63562F418}"/>
              </a:ext>
            </a:extLst>
          </p:cNvPr>
          <p:cNvSpPr txBox="1">
            <a:spLocks/>
          </p:cNvSpPr>
          <p:nvPr/>
        </p:nvSpPr>
        <p:spPr>
          <a:xfrm>
            <a:off x="612001" y="972002"/>
            <a:ext cx="7920012" cy="4277709"/>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（二）变更、注销税务登记</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变更税务登记，是纳税人税务登记内容发生变化时向税务机关申报办理的税务登记手续；注销税务登记，则是指纳税人税务登记内容发生了根本性变化，依法需终止履行纳税义务时向税务机关申报办理的税务登记手续。</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．纳税人已在工商行政管理机关办理变更登记的，应当自工商行政管理机关变更登记之日起</a:t>
            </a:r>
            <a:r>
              <a:rPr lang="en-US" altLang="zh-CN" sz="1600" dirty="0">
                <a:solidFill>
                  <a:schemeClr val="tx1">
                    <a:lumMod val="75000"/>
                    <a:lumOff val="25000"/>
                  </a:schemeClr>
                </a:solidFill>
                <a:latin typeface="微软雅黑" panose="020B0503020204020204" pitchFamily="34" charset="-122"/>
              </a:rPr>
              <a:t>30</a:t>
            </a:r>
            <a:r>
              <a:rPr lang="zh-CN" altLang="en-US" sz="1600" dirty="0">
                <a:solidFill>
                  <a:schemeClr val="tx1">
                    <a:lumMod val="75000"/>
                    <a:lumOff val="25000"/>
                  </a:schemeClr>
                </a:solidFill>
                <a:latin typeface="微软雅黑" panose="020B0503020204020204" pitchFamily="34" charset="-122"/>
              </a:rPr>
              <a:t>日内，向原税务登记机关如实提供下列证件、资料，申报办理变更税务登记。</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．纳税人按照规定不需要在工商行政管理机关办理变更登记，或者其变更登记的内容与工商登记内容无关的，应当自税务登记内容实际发生变化之日起</a:t>
            </a:r>
            <a:r>
              <a:rPr lang="en-US" altLang="zh-CN" sz="1600" dirty="0">
                <a:solidFill>
                  <a:schemeClr val="tx1">
                    <a:lumMod val="75000"/>
                    <a:lumOff val="25000"/>
                  </a:schemeClr>
                </a:solidFill>
                <a:latin typeface="微软雅黑" panose="020B0503020204020204" pitchFamily="34" charset="-122"/>
              </a:rPr>
              <a:t>30</a:t>
            </a:r>
            <a:r>
              <a:rPr lang="zh-CN" altLang="en-US" sz="1600" dirty="0">
                <a:solidFill>
                  <a:schemeClr val="tx1">
                    <a:lumMod val="75000"/>
                    <a:lumOff val="25000"/>
                  </a:schemeClr>
                </a:solidFill>
                <a:latin typeface="微软雅黑" panose="020B0503020204020204" pitchFamily="34" charset="-122"/>
              </a:rPr>
              <a:t>日内，或者自有关机关批准或者宣布变更之日起</a:t>
            </a:r>
            <a:r>
              <a:rPr lang="en-US" altLang="zh-CN" sz="1600" dirty="0">
                <a:solidFill>
                  <a:schemeClr val="tx1">
                    <a:lumMod val="75000"/>
                    <a:lumOff val="25000"/>
                  </a:schemeClr>
                </a:solidFill>
                <a:latin typeface="微软雅黑" panose="020B0503020204020204" pitchFamily="34" charset="-122"/>
              </a:rPr>
              <a:t>30</a:t>
            </a:r>
            <a:r>
              <a:rPr lang="zh-CN" altLang="en-US" sz="1600" dirty="0">
                <a:solidFill>
                  <a:schemeClr val="tx1">
                    <a:lumMod val="75000"/>
                    <a:lumOff val="25000"/>
                  </a:schemeClr>
                </a:solidFill>
                <a:latin typeface="微软雅黑" panose="020B0503020204020204" pitchFamily="34" charset="-122"/>
              </a:rPr>
              <a:t>日内，持下列证件到原税务登记机关申报办理变更税务登记。</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．注销税务登记的适用范围及时间要求。</a:t>
            </a: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2469968011"/>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8551AD-B893-A1D0-7C6B-6091944C8F62}"/>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A0665853-2E3C-DCE0-347F-0FAE9D27DB81}"/>
              </a:ext>
            </a:extLst>
          </p:cNvPr>
          <p:cNvSpPr txBox="1"/>
          <p:nvPr/>
        </p:nvSpPr>
        <p:spPr>
          <a:xfrm>
            <a:off x="2803736" y="299722"/>
            <a:ext cx="3523130" cy="684803"/>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一、税务登记管理</a:t>
            </a:r>
          </a:p>
          <a:p>
            <a:pPr algn="ct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68E1585B-0B5F-A6DC-1835-6252933CD839}"/>
              </a:ext>
            </a:extLst>
          </p:cNvPr>
          <p:cNvSpPr txBox="1">
            <a:spLocks/>
          </p:cNvSpPr>
          <p:nvPr/>
        </p:nvSpPr>
        <p:spPr>
          <a:xfrm>
            <a:off x="612001" y="972002"/>
            <a:ext cx="7920012" cy="4200765"/>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（三）停业、复业登记</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．实行定期定额征收方式的个体工商户需要停业的，应当在停业前向税务机关申报办理停业登记。纳税人的停业期限不得超过</a:t>
            </a: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年。</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．纳税人在申报办理停业登记时，应如实填写</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停业复业报告书</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，说明停业理由、停业期限、停业前的纳税情况和发票的领、用、存情况，并结清应纳税款、滞纳金、罚款。税务机关应收存其</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税务登记证</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正（副）本、</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发票领购簿</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、未使用完的发票和其他税务证件。</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．纳税人在停业期间发生纳税义务的，应当按照税收法律、行政法规的规定申报缴纳税款。</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4</a:t>
            </a:r>
            <a:r>
              <a:rPr lang="zh-CN" altLang="en-US" sz="1600" dirty="0">
                <a:solidFill>
                  <a:schemeClr val="tx1">
                    <a:lumMod val="75000"/>
                    <a:lumOff val="25000"/>
                  </a:schemeClr>
                </a:solidFill>
                <a:latin typeface="微软雅黑" panose="020B0503020204020204" pitchFamily="34" charset="-122"/>
              </a:rPr>
              <a:t>．纳税人应当于恢复生产经营之前，向税务机关申报办理复业登记，如实填写</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停业复业报告书</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，领回并启用</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税务登记证</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发票领购簿</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及其停业前领购的发票。</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5</a:t>
            </a:r>
            <a:r>
              <a:rPr lang="zh-CN" altLang="en-US" sz="1600" dirty="0">
                <a:solidFill>
                  <a:schemeClr val="tx1">
                    <a:lumMod val="75000"/>
                    <a:lumOff val="25000"/>
                  </a:schemeClr>
                </a:solidFill>
                <a:latin typeface="微软雅黑" panose="020B0503020204020204" pitchFamily="34" charset="-122"/>
              </a:rPr>
              <a:t>．纳税人停业期满不能及时恢复生产经营的，应当在停业期满前到税务机关办理延长停业登记，并如实填写</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停业复业报告书</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a:t>
            </a:r>
          </a:p>
        </p:txBody>
      </p:sp>
    </p:spTree>
    <p:extLst>
      <p:ext uri="{BB962C8B-B14F-4D97-AF65-F5344CB8AC3E}">
        <p14:creationId xmlns:p14="http://schemas.microsoft.com/office/powerpoint/2010/main" val="224203581"/>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68DE04-16E8-ECE1-23CC-A17FF614658A}"/>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3E49E981-40FF-CDC5-6B2C-CDAD161D5072}"/>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二、账簿、凭证管理</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2DB1E3C6-DB99-AA5B-D323-FBDB59FA0047}"/>
              </a:ext>
            </a:extLst>
          </p:cNvPr>
          <p:cNvSpPr txBox="1">
            <a:spLocks/>
          </p:cNvSpPr>
          <p:nvPr/>
        </p:nvSpPr>
        <p:spPr>
          <a:xfrm>
            <a:off x="612001" y="972002"/>
            <a:ext cx="7920012" cy="3095847"/>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账簿是纳税人、扣缴义务人连续地记录其各种经济业务的账册或簿籍。凭证是纳税人用来记录经济业务，明确经济责任，并据以登记账簿的书面证明。账簿、凭证管理是继税务登记之后税收征管的又一重要环节，在税收征管中占有十分重要的地位。</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（一）账簿、凭证管理</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．对账簿、凭证设置的管理。</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．对财务会计制度的管理。</a:t>
            </a: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1630085182"/>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2|2.1|0.8|1.1"/>
</p:tagLst>
</file>

<file path=ppt/theme/theme1.xml><?xml version="1.0" encoding="utf-8"?>
<a:theme xmlns:a="http://schemas.openxmlformats.org/drawingml/2006/main" name="第一PPT，www.1ppt.com">
  <a:themeElements>
    <a:clrScheme name="炫彩扁平2">
      <a:dk1>
        <a:srgbClr val="000000"/>
      </a:dk1>
      <a:lt1>
        <a:srgbClr val="FFFFFF"/>
      </a:lt1>
      <a:dk2>
        <a:srgbClr val="44546A"/>
      </a:dk2>
      <a:lt2>
        <a:srgbClr val="E7E6E6"/>
      </a:lt2>
      <a:accent1>
        <a:srgbClr val="FFBF53"/>
      </a:accent1>
      <a:accent2>
        <a:srgbClr val="F17475"/>
      </a:accent2>
      <a:accent3>
        <a:srgbClr val="01B3C5"/>
      </a:accent3>
      <a:accent4>
        <a:srgbClr val="77448C"/>
      </a:accent4>
      <a:accent5>
        <a:srgbClr val="00AF92"/>
      </a:accent5>
      <a:accent6>
        <a:srgbClr val="C65885"/>
      </a:accent6>
      <a:hlink>
        <a:srgbClr val="FCC79F"/>
      </a:hlink>
      <a:folHlink>
        <a:srgbClr val="869FB7"/>
      </a:folHlink>
    </a:clrScheme>
    <a:fontScheme name="视点">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1246</TotalTime>
  <Words>5122</Words>
  <Application>Microsoft Office PowerPoint</Application>
  <PresentationFormat>全屏显示(16:9)</PresentationFormat>
  <Paragraphs>169</Paragraphs>
  <Slides>42</Slides>
  <Notes>2</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42</vt:i4>
      </vt:variant>
    </vt:vector>
  </HeadingPairs>
  <TitlesOfParts>
    <vt:vector size="52" baseType="lpstr">
      <vt:lpstr>ITC Avant Garde Std Bk</vt:lpstr>
      <vt:lpstr>ITC Avant Garde Std XLt</vt:lpstr>
      <vt:lpstr>等线</vt:lpstr>
      <vt:lpstr>宋体</vt:lpstr>
      <vt:lpstr>微软雅黑</vt:lpstr>
      <vt:lpstr>Arial</vt:lpstr>
      <vt:lpstr>Calibri</vt:lpstr>
      <vt:lpstr>Impact</vt:lpstr>
      <vt:lpstr>Verdana</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税务</dc:title>
  <dc:subject>哎呀小小草</dc:subject>
  <dc:creator>第一PPT</dc:creator>
  <cp:keywords>www.1ppt.com</cp:keywords>
  <dc:description>第一PPT，www.1ppt.com</dc:description>
  <cp:lastModifiedBy>玉佼 陈</cp:lastModifiedBy>
  <cp:revision>257</cp:revision>
  <dcterms:created xsi:type="dcterms:W3CDTF">2015-10-30T14:26:00Z</dcterms:created>
  <dcterms:modified xsi:type="dcterms:W3CDTF">2025-03-17T02:35:43Z</dcterms:modified>
  <cp:category>第一PPT，www.1ppt.com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2052-10.1.0.6207</vt:lpwstr>
  </property>
</Properties>
</file>