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29626-9791-4AED-AF82-D258DD9B4198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AD10B-A94B-4261-A5B6-71E64E58F5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29626-9791-4AED-AF82-D258DD9B4198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AD10B-A94B-4261-A5B6-71E64E58F5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29626-9791-4AED-AF82-D258DD9B4198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AD10B-A94B-4261-A5B6-71E64E58F5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29626-9791-4AED-AF82-D258DD9B4198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AD10B-A94B-4261-A5B6-71E64E58F5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29626-9791-4AED-AF82-D258DD9B4198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AD10B-A94B-4261-A5B6-71E64E58F5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29626-9791-4AED-AF82-D258DD9B4198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AD10B-A94B-4261-A5B6-71E64E58F5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29626-9791-4AED-AF82-D258DD9B4198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AD10B-A94B-4261-A5B6-71E64E58F5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29626-9791-4AED-AF82-D258DD9B4198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AD10B-A94B-4261-A5B6-71E64E58F5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29626-9791-4AED-AF82-D258DD9B4198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AD10B-A94B-4261-A5B6-71E64E58F5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29626-9791-4AED-AF82-D258DD9B4198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AD10B-A94B-4261-A5B6-71E64E58F5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D29626-9791-4AED-AF82-D258DD9B4198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2AD10B-A94B-4261-A5B6-71E64E58F5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29626-9791-4AED-AF82-D258DD9B4198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AD10B-A94B-4261-A5B6-71E64E58F55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3600" dirty="0" smtClean="0"/>
              <a:t>第十三章  中国跨国公司的发展战略</a:t>
            </a:r>
            <a:endParaRPr lang="zh-CN" altLang="en-US" sz="36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l"/>
            <a:r>
              <a:rPr lang="en-US" altLang="zh-CN" dirty="0" smtClean="0"/>
              <a:t>1.</a:t>
            </a:r>
            <a:r>
              <a:rPr lang="zh-CN" altLang="en-US" dirty="0" smtClean="0"/>
              <a:t>中国企业“走出去”的战略意义</a:t>
            </a:r>
            <a:endParaRPr lang="en-US" altLang="zh-CN" dirty="0" smtClean="0"/>
          </a:p>
          <a:p>
            <a:pPr algn="l"/>
            <a:r>
              <a:rPr lang="en-US" altLang="zh-CN" dirty="0" smtClean="0"/>
              <a:t>2.</a:t>
            </a:r>
            <a:r>
              <a:rPr lang="zh-CN" altLang="en-US" dirty="0" smtClean="0"/>
              <a:t>中国跨国公司及其国际投资发展现状</a:t>
            </a:r>
            <a:endParaRPr lang="en-US" altLang="zh-CN" dirty="0" smtClean="0"/>
          </a:p>
          <a:p>
            <a:pPr algn="l"/>
            <a:r>
              <a:rPr lang="en-US" altLang="zh-CN" dirty="0" smtClean="0"/>
              <a:t>3.</a:t>
            </a:r>
            <a:r>
              <a:rPr lang="zh-CN" altLang="en-US" dirty="0" smtClean="0"/>
              <a:t>中国跨国公司发展中存在的问题与挑战</a:t>
            </a:r>
            <a:endParaRPr lang="en-US" altLang="zh-CN" dirty="0" smtClean="0"/>
          </a:p>
          <a:p>
            <a:pPr algn="l"/>
            <a:r>
              <a:rPr lang="en-US" altLang="zh-CN" dirty="0" smtClean="0"/>
              <a:t>4.</a:t>
            </a:r>
            <a:r>
              <a:rPr lang="zh-CN" altLang="en-US" dirty="0" smtClean="0"/>
              <a:t>中国跨国公司的发展对策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中国企业“走出去”的战略意义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1.1</a:t>
            </a:r>
            <a:r>
              <a:rPr lang="zh-CN" altLang="en-US" dirty="0" smtClean="0"/>
              <a:t>企业跨国经营是生产社会化向国际化发展的必然趋势</a:t>
            </a:r>
            <a:endParaRPr lang="en-US" altLang="zh-CN" dirty="0" smtClean="0"/>
          </a:p>
          <a:p>
            <a:r>
              <a:rPr lang="en-US" altLang="zh-CN" dirty="0" smtClean="0"/>
              <a:t>1.2</a:t>
            </a:r>
            <a:r>
              <a:rPr lang="zh-CN" altLang="en-US" dirty="0" smtClean="0"/>
              <a:t>“引进来”和“走出去”相结合有利于国民经济的结构调整</a:t>
            </a:r>
            <a:endParaRPr lang="en-US" altLang="zh-CN" dirty="0" smtClean="0"/>
          </a:p>
          <a:p>
            <a:r>
              <a:rPr lang="en-US" altLang="zh-CN" dirty="0" smtClean="0"/>
              <a:t>1.3</a:t>
            </a:r>
            <a:r>
              <a:rPr lang="zh-CN" altLang="en-US" dirty="0" smtClean="0"/>
              <a:t>企业跨国经营有利于广泛利用国际资源</a:t>
            </a:r>
            <a:endParaRPr lang="en-US" altLang="zh-CN" dirty="0" smtClean="0"/>
          </a:p>
          <a:p>
            <a:r>
              <a:rPr lang="en-US" altLang="zh-CN" dirty="0" smtClean="0"/>
              <a:t>1.4</a:t>
            </a:r>
            <a:r>
              <a:rPr lang="zh-CN" altLang="en-US" dirty="0" smtClean="0"/>
              <a:t>企业跨国经营有利于充分发挥世界市场给予我国经济发展的优势</a:t>
            </a:r>
            <a:endParaRPr lang="en-US" altLang="zh-CN" dirty="0" smtClean="0"/>
          </a:p>
          <a:p>
            <a:r>
              <a:rPr lang="en-US" altLang="zh-CN" dirty="0" smtClean="0"/>
              <a:t>1.5</a:t>
            </a:r>
            <a:r>
              <a:rPr lang="zh-CN" altLang="en-US" dirty="0" smtClean="0"/>
              <a:t>企业跨国经营是抵制贸易保护主义的有效途径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 smtClean="0"/>
              <a:t>2.</a:t>
            </a:r>
            <a:r>
              <a:rPr lang="zh-CN" altLang="en-US" sz="3200" dirty="0" smtClean="0"/>
              <a:t>中国跨国公司及其国际投资的发展现状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zh-CN" dirty="0" smtClean="0"/>
              <a:t>2.1</a:t>
            </a:r>
            <a:r>
              <a:rPr lang="zh-CN" altLang="en-US" dirty="0" smtClean="0"/>
              <a:t>当前的状况</a:t>
            </a:r>
            <a:endParaRPr lang="en-US" altLang="zh-CN" dirty="0" smtClean="0"/>
          </a:p>
          <a:p>
            <a:r>
              <a:rPr lang="en-US" altLang="zh-CN" dirty="0" smtClean="0"/>
              <a:t>2008</a:t>
            </a:r>
            <a:r>
              <a:rPr lang="zh-CN" altLang="en-US" dirty="0" smtClean="0"/>
              <a:t>年底在</a:t>
            </a:r>
            <a:r>
              <a:rPr lang="en-US" altLang="zh-CN" dirty="0" smtClean="0"/>
              <a:t>160</a:t>
            </a:r>
            <a:r>
              <a:rPr lang="zh-CN" altLang="en-US" dirty="0" smtClean="0"/>
              <a:t>多个国家和地区非金融类企业</a:t>
            </a:r>
            <a:r>
              <a:rPr lang="en-US" altLang="zh-CN" dirty="0" smtClean="0"/>
              <a:t>8000</a:t>
            </a:r>
            <a:r>
              <a:rPr lang="zh-CN" altLang="en-US" dirty="0" smtClean="0"/>
              <a:t>多家；</a:t>
            </a:r>
            <a:r>
              <a:rPr lang="en-US" altLang="zh-CN" dirty="0" smtClean="0"/>
              <a:t>2010</a:t>
            </a:r>
            <a:r>
              <a:rPr lang="zh-CN" altLang="en-US" dirty="0" smtClean="0"/>
              <a:t>年对外直接投资额</a:t>
            </a:r>
            <a:r>
              <a:rPr lang="en-US" altLang="zh-CN" dirty="0" smtClean="0"/>
              <a:t>590</a:t>
            </a:r>
            <a:r>
              <a:rPr lang="zh-CN" altLang="en-US" dirty="0" smtClean="0"/>
              <a:t>亿美元，占世界总量的</a:t>
            </a:r>
            <a:r>
              <a:rPr lang="en-US" altLang="zh-CN" dirty="0" smtClean="0"/>
              <a:t>5%</a:t>
            </a:r>
            <a:r>
              <a:rPr lang="zh-CN" altLang="en-US" dirty="0" smtClean="0"/>
              <a:t>（而吸引外资占比为</a:t>
            </a:r>
            <a:r>
              <a:rPr lang="en-US" altLang="zh-CN" dirty="0" smtClean="0"/>
              <a:t>10%</a:t>
            </a:r>
            <a:r>
              <a:rPr lang="zh-CN" altLang="en-US" dirty="0" smtClean="0"/>
              <a:t>）。</a:t>
            </a:r>
            <a:endParaRPr lang="en-US" altLang="zh-CN" dirty="0" smtClean="0"/>
          </a:p>
          <a:p>
            <a:r>
              <a:rPr lang="en-US" altLang="zh-CN" dirty="0" smtClean="0"/>
              <a:t>2.2</a:t>
            </a:r>
            <a:r>
              <a:rPr lang="zh-CN" altLang="en-US" dirty="0" smtClean="0"/>
              <a:t>特点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）起步晚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）发展速度快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）投资主体多元化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）投资方式以合资经营为主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5</a:t>
            </a:r>
            <a:r>
              <a:rPr lang="zh-CN" altLang="en-US" dirty="0" smtClean="0"/>
              <a:t>）投资地区分布相对集中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6</a:t>
            </a:r>
            <a:r>
              <a:rPr lang="zh-CN" altLang="en-US" dirty="0" smtClean="0"/>
              <a:t>）投资规模相对较小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7</a:t>
            </a:r>
            <a:r>
              <a:rPr lang="zh-CN" altLang="en-US" dirty="0" smtClean="0"/>
              <a:t>）多样化的行业发展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8</a:t>
            </a:r>
            <a:r>
              <a:rPr lang="zh-CN" altLang="en-US" dirty="0" smtClean="0"/>
              <a:t>）下游产业投资为主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 smtClean="0"/>
              <a:t>3.</a:t>
            </a:r>
            <a:r>
              <a:rPr lang="zh-CN" altLang="en-US" sz="3200" dirty="0" smtClean="0"/>
              <a:t>中国跨国公司发展中存在的问题与挑战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zh-CN" dirty="0" smtClean="0"/>
              <a:t>3.1</a:t>
            </a:r>
            <a:r>
              <a:rPr lang="zh-CN" altLang="en-US" dirty="0" smtClean="0"/>
              <a:t>政治因素问题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）国家政治模式的差异成为限制中国企业进入的障碍；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）外国以安全为借口，阻碍中国企业进入。如华为进入美国计算机行业的失败。</a:t>
            </a:r>
            <a:endParaRPr lang="en-US" altLang="zh-CN" dirty="0" smtClean="0"/>
          </a:p>
          <a:p>
            <a:r>
              <a:rPr lang="en-US" altLang="zh-CN" dirty="0" smtClean="0"/>
              <a:t>3.2</a:t>
            </a:r>
            <a:r>
              <a:rPr lang="zh-CN" altLang="en-US" dirty="0" smtClean="0"/>
              <a:t>跨文化问题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）思维方式不同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）信仰和价值观不同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）生活习惯不同</a:t>
            </a:r>
            <a:endParaRPr lang="en-US" altLang="zh-CN" dirty="0" smtClean="0"/>
          </a:p>
          <a:p>
            <a:r>
              <a:rPr lang="en-US" altLang="zh-CN" dirty="0" smtClean="0"/>
              <a:t>3.3</a:t>
            </a:r>
            <a:r>
              <a:rPr lang="zh-CN" altLang="en-US" dirty="0" smtClean="0"/>
              <a:t>融资问题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）中国金融国际化水平低；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）企业国际融资能力不足</a:t>
            </a:r>
            <a:endParaRPr lang="en-US" altLang="zh-CN" dirty="0" smtClean="0"/>
          </a:p>
          <a:p>
            <a:r>
              <a:rPr lang="en-US" altLang="zh-CN" dirty="0" smtClean="0"/>
              <a:t>3.4</a:t>
            </a:r>
            <a:r>
              <a:rPr lang="zh-CN" altLang="en-US" dirty="0" smtClean="0"/>
              <a:t>核心技术问题</a:t>
            </a:r>
            <a:endParaRPr lang="en-US" altLang="zh-CN" dirty="0" smtClean="0"/>
          </a:p>
          <a:p>
            <a:r>
              <a:rPr lang="en-US" altLang="zh-CN" dirty="0" smtClean="0"/>
              <a:t>3.5</a:t>
            </a:r>
            <a:r>
              <a:rPr lang="zh-CN" altLang="en-US" dirty="0" smtClean="0"/>
              <a:t>品牌问题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4.</a:t>
            </a:r>
            <a:r>
              <a:rPr lang="zh-CN" altLang="en-US" dirty="0" smtClean="0"/>
              <a:t>中国跨国公司发展的对策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4.1</a:t>
            </a:r>
            <a:r>
              <a:rPr lang="zh-CN" altLang="en-US" dirty="0" smtClean="0"/>
              <a:t>合理选择、扶持先行主体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）具有海外贸易、投资经验的企业；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）大型生产性企业；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）大型资源类开发企业；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）大型金融、服务型企业</a:t>
            </a:r>
            <a:endParaRPr lang="en-US" altLang="zh-CN" dirty="0" smtClean="0"/>
          </a:p>
          <a:p>
            <a:r>
              <a:rPr lang="en-US" altLang="zh-CN" dirty="0" smtClean="0"/>
              <a:t>4.2</a:t>
            </a:r>
            <a:r>
              <a:rPr lang="zh-CN" altLang="en-US" dirty="0" smtClean="0"/>
              <a:t>投资方式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）股权式合资企业</a:t>
            </a:r>
            <a:r>
              <a:rPr lang="zh-CN" altLang="en-US" dirty="0" smtClean="0"/>
              <a:t>为主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）非股权式经营</a:t>
            </a:r>
            <a:r>
              <a:rPr lang="zh-CN" altLang="en-US" dirty="0" smtClean="0"/>
              <a:t>方式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）加入跨国</a:t>
            </a:r>
            <a:r>
              <a:rPr lang="zh-CN" altLang="en-US" smtClean="0"/>
              <a:t>战略</a:t>
            </a:r>
            <a:r>
              <a:rPr lang="zh-CN" altLang="en-US" smtClean="0"/>
              <a:t>联盟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）谨慎的跨国并购方式</a:t>
            </a:r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4.</a:t>
            </a:r>
            <a:r>
              <a:rPr lang="zh-CN" altLang="en-US" dirty="0" smtClean="0"/>
              <a:t>对策（续）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4.3 </a:t>
            </a:r>
            <a:r>
              <a:rPr lang="zh-CN" altLang="en-US" dirty="0" smtClean="0"/>
              <a:t>行业战略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）制造业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）资源</a:t>
            </a:r>
            <a:r>
              <a:rPr lang="zh-CN" altLang="en-US" smtClean="0"/>
              <a:t>开发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）研发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）工程承包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5</a:t>
            </a:r>
            <a:r>
              <a:rPr lang="zh-CN" altLang="en-US" dirty="0" smtClean="0"/>
              <a:t>）金融服务</a:t>
            </a:r>
            <a:endParaRPr lang="en-US" altLang="zh-CN" dirty="0" smtClean="0"/>
          </a:p>
          <a:p>
            <a:r>
              <a:rPr lang="en-US" altLang="zh-CN" dirty="0" smtClean="0"/>
              <a:t>4.4</a:t>
            </a:r>
            <a:r>
              <a:rPr lang="zh-CN" altLang="en-US" dirty="0" smtClean="0"/>
              <a:t>区位战略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）亚太地区；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）欧盟国家；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）关注热点地区；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）拓展关系良好的地区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4.</a:t>
            </a:r>
            <a:r>
              <a:rPr lang="zh-CN" altLang="en-US" dirty="0" smtClean="0"/>
              <a:t>对策（续）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4.5</a:t>
            </a:r>
            <a:r>
              <a:rPr lang="zh-CN" altLang="en-US" dirty="0" smtClean="0"/>
              <a:t>技术战略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）特有技术的利用（技术资本化）；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）劳动密集性技术转移；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）引进技术的再输出（二传手战术）</a:t>
            </a:r>
            <a:endParaRPr lang="en-US" altLang="zh-CN" dirty="0" smtClean="0"/>
          </a:p>
          <a:p>
            <a:r>
              <a:rPr lang="en-US" altLang="zh-CN" dirty="0" smtClean="0"/>
              <a:t>4.6</a:t>
            </a:r>
            <a:r>
              <a:rPr lang="zh-CN" altLang="en-US" dirty="0" smtClean="0"/>
              <a:t>政府扶持战略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）立法和管理机构建设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）实行倾斜政策（金融、税收、外汇等）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）信息、咨询服务；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）人才培养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545</Words>
  <Application>Microsoft Office PowerPoint</Application>
  <PresentationFormat>全屏显示(4:3)</PresentationFormat>
  <Paragraphs>69</Paragraphs>
  <Slides>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11" baseType="lpstr">
      <vt:lpstr>宋体</vt:lpstr>
      <vt:lpstr>Arial</vt:lpstr>
      <vt:lpstr>Calibri</vt:lpstr>
      <vt:lpstr>Office 主题</vt:lpstr>
      <vt:lpstr>第十三章  中国跨国公司的发展战略</vt:lpstr>
      <vt:lpstr>1.中国企业“走出去”的战略意义</vt:lpstr>
      <vt:lpstr>2.中国跨国公司及其国际投资的发展现状</vt:lpstr>
      <vt:lpstr>3.中国跨国公司发展中存在的问题与挑战</vt:lpstr>
      <vt:lpstr>4.中国跨国公司发展的对策</vt:lpstr>
      <vt:lpstr>4.对策（续）</vt:lpstr>
      <vt:lpstr>4.对策（续）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第十三章  中国跨国公司的发展战略</dc:title>
  <dc:creator>ms</dc:creator>
  <cp:lastModifiedBy>Microsoft 帐户</cp:lastModifiedBy>
  <cp:revision>14</cp:revision>
  <dcterms:created xsi:type="dcterms:W3CDTF">2011-08-09T06:43:03Z</dcterms:created>
  <dcterms:modified xsi:type="dcterms:W3CDTF">2025-10-10T06:46:47Z</dcterms:modified>
</cp:coreProperties>
</file>