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3" r:id="rId18"/>
    <p:sldId id="274" r:id="rId19"/>
    <p:sldId id="275" r:id="rId20"/>
    <p:sldId id="276" r:id="rId21"/>
    <p:sldId id="277" r:id="rId2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3" d="100"/>
          <a:sy n="63" d="100"/>
        </p:scale>
        <p:origin x="-1032" y="-67"/>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98CCE778-2CC4-48D9-AC5C-ED63B85A3A2E}" type="datetimeFigureOut">
              <a:rPr lang="zh-CN" altLang="en-US" smtClean="0"/>
              <a:pPr/>
              <a:t>2020/12/30</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AC6E79AA-E070-4CFF-B6E0-4D47F521C78C}"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8CCE778-2CC4-48D9-AC5C-ED63B85A3A2E}" type="datetimeFigureOut">
              <a:rPr lang="zh-CN" altLang="en-US" smtClean="0"/>
              <a:pPr/>
              <a:t>2020/12/30</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C6E79AA-E070-4CFF-B6E0-4D47F521C78C}"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p:txBody>
          <a:bodyPr>
            <a:normAutofit/>
          </a:bodyPr>
          <a:lstStyle/>
          <a:p>
            <a:r>
              <a:rPr lang="zh-CN" altLang="en-US" sz="4000" dirty="0" smtClean="0"/>
              <a:t>第八章  跨国公司管理策略（</a:t>
            </a:r>
            <a:r>
              <a:rPr lang="en-US" altLang="zh-CN" sz="4000" dirty="0" smtClean="0"/>
              <a:t>1</a:t>
            </a:r>
            <a:r>
              <a:rPr lang="zh-CN" altLang="en-US" sz="4000" dirty="0" smtClean="0"/>
              <a:t>）</a:t>
            </a:r>
            <a:r>
              <a:rPr lang="en-US" altLang="zh-CN" sz="4000" dirty="0" smtClean="0"/>
              <a:t>——</a:t>
            </a:r>
            <a:r>
              <a:rPr lang="zh-CN" altLang="en-US" sz="4000" dirty="0" smtClean="0"/>
              <a:t>组织管理</a:t>
            </a:r>
            <a:endParaRPr lang="zh-CN" altLang="en-US" sz="4000" dirty="0"/>
          </a:p>
        </p:txBody>
      </p:sp>
      <p:sp>
        <p:nvSpPr>
          <p:cNvPr id="3" name="副标题 2"/>
          <p:cNvSpPr>
            <a:spLocks noGrp="1"/>
          </p:cNvSpPr>
          <p:nvPr>
            <p:ph type="subTitle" idx="1"/>
          </p:nvPr>
        </p:nvSpPr>
        <p:spPr/>
        <p:txBody>
          <a:bodyPr>
            <a:normAutofit fontScale="85000" lnSpcReduction="20000"/>
          </a:bodyPr>
          <a:lstStyle/>
          <a:p>
            <a:pPr algn="l"/>
            <a:r>
              <a:rPr lang="en-US" altLang="zh-CN" dirty="0" smtClean="0"/>
              <a:t>1.</a:t>
            </a:r>
            <a:r>
              <a:rPr lang="zh-CN" altLang="en-US" dirty="0" smtClean="0"/>
              <a:t>跨国公司组织管理的基本原则</a:t>
            </a:r>
            <a:endParaRPr lang="en-US" altLang="zh-CN" dirty="0" smtClean="0"/>
          </a:p>
          <a:p>
            <a:pPr algn="l"/>
            <a:r>
              <a:rPr lang="en-US" altLang="zh-CN" dirty="0" smtClean="0"/>
              <a:t>2.</a:t>
            </a:r>
            <a:r>
              <a:rPr lang="zh-CN" altLang="en-US" dirty="0" smtClean="0"/>
              <a:t>跨国公司组织管理的结构类型</a:t>
            </a:r>
            <a:endParaRPr lang="en-US" altLang="zh-CN" dirty="0" smtClean="0"/>
          </a:p>
          <a:p>
            <a:pPr algn="l"/>
            <a:r>
              <a:rPr lang="en-US" altLang="zh-CN" dirty="0" smtClean="0"/>
              <a:t>3.</a:t>
            </a:r>
            <a:r>
              <a:rPr lang="zh-CN" altLang="en-US" dirty="0" smtClean="0"/>
              <a:t>跨国公司组织管理控制体制</a:t>
            </a:r>
            <a:endParaRPr lang="en-US" altLang="zh-CN" dirty="0" smtClean="0"/>
          </a:p>
          <a:p>
            <a:pPr algn="l"/>
            <a:r>
              <a:rPr lang="en-US" altLang="zh-CN" dirty="0" smtClean="0"/>
              <a:t>4.</a:t>
            </a:r>
            <a:r>
              <a:rPr lang="zh-CN" altLang="en-US" dirty="0" smtClean="0"/>
              <a:t>跨国公司组织管理创新</a:t>
            </a:r>
            <a:endParaRPr lang="en-US" altLang="zh-CN" dirty="0" smtClean="0"/>
          </a:p>
          <a:p>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2.4</a:t>
            </a:r>
            <a:r>
              <a:rPr lang="zh-CN" altLang="en-US" dirty="0" smtClean="0"/>
              <a:t>（续）：地区</a:t>
            </a:r>
            <a:r>
              <a:rPr lang="en-US" altLang="zh-CN" dirty="0" smtClean="0"/>
              <a:t>—</a:t>
            </a:r>
            <a:r>
              <a:rPr lang="zh-CN" altLang="en-US" dirty="0" smtClean="0"/>
              <a:t>产品式结构</a:t>
            </a:r>
            <a:endParaRPr lang="zh-CN" altLang="en-US" dirty="0"/>
          </a:p>
        </p:txBody>
      </p:sp>
      <p:sp>
        <p:nvSpPr>
          <p:cNvPr id="3" name="内容占位符 2"/>
          <p:cNvSpPr>
            <a:spLocks noGrp="1"/>
          </p:cNvSpPr>
          <p:nvPr>
            <p:ph idx="1"/>
          </p:nvPr>
        </p:nvSpPr>
        <p:spPr/>
        <p:txBody>
          <a:bodyPr/>
          <a:lstStyle/>
          <a:p>
            <a:r>
              <a:rPr lang="zh-CN" altLang="en-US" dirty="0" smtClean="0"/>
              <a:t>图示：</a:t>
            </a:r>
            <a:endParaRPr lang="en-US" altLang="zh-CN" dirty="0" smtClean="0"/>
          </a:p>
          <a:p>
            <a:endParaRPr lang="en-US" altLang="zh-CN" dirty="0" smtClean="0"/>
          </a:p>
          <a:p>
            <a:endParaRPr lang="en-US" altLang="zh-CN" dirty="0" smtClean="0"/>
          </a:p>
          <a:p>
            <a:endParaRPr lang="zh-CN" altLang="en-US" dirty="0" smtClean="0"/>
          </a:p>
          <a:p>
            <a:endParaRPr lang="en-US" altLang="zh-CN" dirty="0" smtClean="0"/>
          </a:p>
          <a:p>
            <a:endParaRPr lang="zh-CN" altLang="en-US" dirty="0"/>
          </a:p>
        </p:txBody>
      </p:sp>
      <p:sp>
        <p:nvSpPr>
          <p:cNvPr id="5" name="矩形 4"/>
          <p:cNvSpPr/>
          <p:nvPr/>
        </p:nvSpPr>
        <p:spPr>
          <a:xfrm>
            <a:off x="3286116" y="2071678"/>
            <a:ext cx="221457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总裁</a:t>
            </a:r>
            <a:endParaRPr lang="zh-CN" altLang="en-US" dirty="0"/>
          </a:p>
        </p:txBody>
      </p:sp>
      <p:cxnSp>
        <p:nvCxnSpPr>
          <p:cNvPr id="7" name="直接连接符 6"/>
          <p:cNvCxnSpPr/>
          <p:nvPr/>
        </p:nvCxnSpPr>
        <p:spPr>
          <a:xfrm rot="5400000">
            <a:off x="3929058" y="3000372"/>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500166" y="2857496"/>
            <a:ext cx="578647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rot="5400000">
            <a:off x="1464447" y="296465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2821769" y="296465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6107917" y="296465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5400000">
            <a:off x="7179487" y="296465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a:off x="1571604" y="3357562"/>
            <a:ext cx="571504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1464447" y="353615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3393273" y="3464719"/>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rot="5400000">
            <a:off x="4143372" y="342900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rot="5400000">
            <a:off x="5822165" y="3464719"/>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rot="5400000">
            <a:off x="7143768" y="3500438"/>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30" name="矩形 29"/>
          <p:cNvSpPr/>
          <p:nvPr/>
        </p:nvSpPr>
        <p:spPr>
          <a:xfrm>
            <a:off x="4000496" y="3643314"/>
            <a:ext cx="114300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拉美区</a:t>
            </a:r>
            <a:endParaRPr lang="zh-CN" altLang="en-US" dirty="0"/>
          </a:p>
        </p:txBody>
      </p:sp>
      <p:cxnSp>
        <p:nvCxnSpPr>
          <p:cNvPr id="32" name="直接连接符 31"/>
          <p:cNvCxnSpPr/>
          <p:nvPr/>
        </p:nvCxnSpPr>
        <p:spPr>
          <a:xfrm rot="5400000">
            <a:off x="4179091" y="4250537"/>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a:off x="2214546" y="4429132"/>
            <a:ext cx="464347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2107389" y="4536289"/>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rot="5400000">
            <a:off x="4286248" y="450057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6750859" y="4536289"/>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41" name="矩形 40"/>
          <p:cNvSpPr/>
          <p:nvPr/>
        </p:nvSpPr>
        <p:spPr>
          <a:xfrm>
            <a:off x="2000232" y="4643446"/>
            <a:ext cx="1285884"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a:t>
            </a:r>
            <a:r>
              <a:rPr lang="en-US" altLang="zh-CN" dirty="0" smtClean="0"/>
              <a:t>A</a:t>
            </a:r>
            <a:endParaRPr lang="zh-CN" altLang="en-US" dirty="0"/>
          </a:p>
        </p:txBody>
      </p:sp>
      <p:sp>
        <p:nvSpPr>
          <p:cNvPr id="42" name="矩形 41"/>
          <p:cNvSpPr/>
          <p:nvPr/>
        </p:nvSpPr>
        <p:spPr>
          <a:xfrm>
            <a:off x="4000496" y="4643446"/>
            <a:ext cx="150019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a:t>
            </a:r>
            <a:r>
              <a:rPr lang="en-US" altLang="zh-CN" dirty="0" smtClean="0"/>
              <a:t>B</a:t>
            </a:r>
            <a:endParaRPr lang="zh-CN" altLang="en-US" dirty="0"/>
          </a:p>
        </p:txBody>
      </p:sp>
      <p:sp>
        <p:nvSpPr>
          <p:cNvPr id="43" name="矩形 42"/>
          <p:cNvSpPr/>
          <p:nvPr/>
        </p:nvSpPr>
        <p:spPr>
          <a:xfrm>
            <a:off x="6072198" y="4714884"/>
            <a:ext cx="1500198"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a:t>
            </a:r>
            <a:r>
              <a:rPr lang="en-US" altLang="zh-CN" dirty="0" smtClean="0"/>
              <a:t>C</a:t>
            </a:r>
            <a:endParaRPr lang="zh-CN" altLang="en-US" dirty="0"/>
          </a:p>
        </p:txBody>
      </p:sp>
      <p:cxnSp>
        <p:nvCxnSpPr>
          <p:cNvPr id="45" name="直接连接符 44"/>
          <p:cNvCxnSpPr/>
          <p:nvPr/>
        </p:nvCxnSpPr>
        <p:spPr>
          <a:xfrm rot="5400000">
            <a:off x="2357422" y="514351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214414" y="5143512"/>
            <a:ext cx="278608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a:off x="1071538" y="5286388"/>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rot="5400000">
            <a:off x="2357422" y="528638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直接连接符 52"/>
          <p:cNvCxnSpPr/>
          <p:nvPr/>
        </p:nvCxnSpPr>
        <p:spPr>
          <a:xfrm rot="5400000">
            <a:off x="3821901" y="5322107"/>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54" name="矩形 53"/>
          <p:cNvSpPr/>
          <p:nvPr/>
        </p:nvSpPr>
        <p:spPr>
          <a:xfrm>
            <a:off x="928662" y="5500702"/>
            <a:ext cx="92869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甲国</a:t>
            </a:r>
            <a:endParaRPr lang="zh-CN" altLang="en-US" dirty="0"/>
          </a:p>
        </p:txBody>
      </p:sp>
      <p:sp>
        <p:nvSpPr>
          <p:cNvPr id="55" name="矩形 54"/>
          <p:cNvSpPr/>
          <p:nvPr/>
        </p:nvSpPr>
        <p:spPr>
          <a:xfrm>
            <a:off x="2143108" y="5429264"/>
            <a:ext cx="92869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乙国</a:t>
            </a:r>
            <a:endParaRPr lang="zh-CN" altLang="en-US" dirty="0"/>
          </a:p>
        </p:txBody>
      </p:sp>
      <p:sp>
        <p:nvSpPr>
          <p:cNvPr id="56" name="矩形 55"/>
          <p:cNvSpPr/>
          <p:nvPr/>
        </p:nvSpPr>
        <p:spPr>
          <a:xfrm>
            <a:off x="3571868" y="5429264"/>
            <a:ext cx="92869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丙国</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2.4</a:t>
            </a:r>
            <a:r>
              <a:rPr lang="zh-CN" altLang="en-US" dirty="0" smtClean="0"/>
              <a:t>（续）：全球地区结构的优缺点</a:t>
            </a:r>
            <a:endParaRPr lang="zh-CN" altLang="en-US" dirty="0"/>
          </a:p>
        </p:txBody>
      </p:sp>
      <p:graphicFrame>
        <p:nvGraphicFramePr>
          <p:cNvPr id="4" name="内容占位符 3"/>
          <p:cNvGraphicFramePr>
            <a:graphicFrameLocks noGrp="1"/>
          </p:cNvGraphicFramePr>
          <p:nvPr>
            <p:ph idx="1"/>
          </p:nvPr>
        </p:nvGraphicFramePr>
        <p:xfrm>
          <a:off x="457200" y="1600200"/>
          <a:ext cx="8229600" cy="3971940"/>
        </p:xfrm>
        <a:graphic>
          <a:graphicData uri="http://schemas.openxmlformats.org/drawingml/2006/table">
            <a:tbl>
              <a:tblPr firstRow="1" bandRow="1">
                <a:tableStyleId>{5C22544A-7EE6-4342-B048-85BDC9FD1C3A}</a:tableStyleId>
              </a:tblPr>
              <a:tblGrid>
                <a:gridCol w="4114800"/>
                <a:gridCol w="4114800"/>
              </a:tblGrid>
              <a:tr h="992985">
                <a:tc>
                  <a:txBody>
                    <a:bodyPr/>
                    <a:lstStyle/>
                    <a:p>
                      <a:r>
                        <a:rPr lang="zh-CN" altLang="en-US" dirty="0" smtClean="0"/>
                        <a:t>优点</a:t>
                      </a:r>
                      <a:endParaRPr lang="zh-CN" altLang="en-US" dirty="0"/>
                    </a:p>
                  </a:txBody>
                  <a:tcPr/>
                </a:tc>
                <a:tc>
                  <a:txBody>
                    <a:bodyPr/>
                    <a:lstStyle/>
                    <a:p>
                      <a:r>
                        <a:rPr lang="zh-CN" altLang="en-US" dirty="0" smtClean="0"/>
                        <a:t>缺点</a:t>
                      </a:r>
                      <a:endParaRPr lang="zh-CN" altLang="en-US" dirty="0"/>
                    </a:p>
                  </a:txBody>
                  <a:tcPr/>
                </a:tc>
              </a:tr>
              <a:tr h="992985">
                <a:tc>
                  <a:txBody>
                    <a:bodyPr/>
                    <a:lstStyle/>
                    <a:p>
                      <a:r>
                        <a:rPr lang="en-US" altLang="zh-CN" dirty="0" smtClean="0"/>
                        <a:t>1.</a:t>
                      </a:r>
                      <a:r>
                        <a:rPr lang="zh-CN" altLang="en-US" dirty="0" smtClean="0"/>
                        <a:t>实现了地区分散化，针对性地决策</a:t>
                      </a:r>
                      <a:endParaRPr lang="zh-CN" altLang="en-US" dirty="0"/>
                    </a:p>
                  </a:txBody>
                  <a:tcPr/>
                </a:tc>
                <a:tc>
                  <a:txBody>
                    <a:bodyPr/>
                    <a:lstStyle/>
                    <a:p>
                      <a:r>
                        <a:rPr lang="en-US" altLang="zh-CN" dirty="0" smtClean="0"/>
                        <a:t>1.</a:t>
                      </a:r>
                      <a:r>
                        <a:rPr lang="zh-CN" altLang="en-US" dirty="0" smtClean="0"/>
                        <a:t>业务集中于一个或几个地区，易造成偏重，而忽视全球战略目标</a:t>
                      </a:r>
                      <a:endParaRPr lang="zh-CN" altLang="en-US" dirty="0"/>
                    </a:p>
                  </a:txBody>
                  <a:tcPr/>
                </a:tc>
              </a:tr>
              <a:tr h="992985">
                <a:tc>
                  <a:txBody>
                    <a:bodyPr/>
                    <a:lstStyle/>
                    <a:p>
                      <a:r>
                        <a:rPr lang="en-US" altLang="zh-CN" dirty="0" smtClean="0"/>
                        <a:t>2.</a:t>
                      </a:r>
                      <a:r>
                        <a:rPr lang="zh-CN" altLang="en-US" dirty="0" smtClean="0"/>
                        <a:t>有利于适应不同市场的需要</a:t>
                      </a:r>
                      <a:endParaRPr lang="zh-CN" altLang="en-US" dirty="0"/>
                    </a:p>
                  </a:txBody>
                  <a:tcPr/>
                </a:tc>
                <a:tc>
                  <a:txBody>
                    <a:bodyPr/>
                    <a:lstStyle/>
                    <a:p>
                      <a:r>
                        <a:rPr lang="en-US" altLang="zh-CN" dirty="0" smtClean="0"/>
                        <a:t>2.</a:t>
                      </a:r>
                      <a:r>
                        <a:rPr lang="zh-CN" altLang="en-US" dirty="0" smtClean="0"/>
                        <a:t>不利于产品改进、技术转让和地区间技术合作</a:t>
                      </a:r>
                      <a:endParaRPr lang="zh-CN" altLang="en-US" dirty="0"/>
                    </a:p>
                  </a:txBody>
                  <a:tcPr/>
                </a:tc>
              </a:tr>
              <a:tr h="992985">
                <a:tc>
                  <a:txBody>
                    <a:bodyPr/>
                    <a:lstStyle/>
                    <a:p>
                      <a:r>
                        <a:rPr lang="en-US" altLang="zh-CN" dirty="0" smtClean="0"/>
                        <a:t>3.</a:t>
                      </a:r>
                      <a:r>
                        <a:rPr lang="zh-CN" altLang="en-US" dirty="0" smtClean="0"/>
                        <a:t>有利于地区内职能机构的配合</a:t>
                      </a:r>
                      <a:endParaRPr lang="zh-CN" altLang="en-US" dirty="0"/>
                    </a:p>
                  </a:txBody>
                  <a:tcPr/>
                </a:tc>
                <a:tc>
                  <a:txBody>
                    <a:bodyPr/>
                    <a:lstStyle/>
                    <a:p>
                      <a:r>
                        <a:rPr lang="en-US" altLang="zh-CN" dirty="0" smtClean="0"/>
                        <a:t>3.</a:t>
                      </a:r>
                      <a:r>
                        <a:rPr lang="zh-CN" altLang="en-US" dirty="0" smtClean="0"/>
                        <a:t>重复设置产品和职能部门，人员重叠</a:t>
                      </a:r>
                      <a:endParaRPr lang="zh-CN" altLang="en-US" dirty="0"/>
                    </a:p>
                  </a:txBody>
                  <a:tcPr/>
                </a:tc>
              </a:tr>
            </a:tbl>
          </a:graphicData>
        </a:graphic>
      </p:graphicFrame>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2.5</a:t>
            </a:r>
            <a:r>
              <a:rPr lang="zh-CN" altLang="en-US" dirty="0" smtClean="0"/>
              <a:t>全球性产品结构</a:t>
            </a:r>
            <a:endParaRPr lang="zh-CN" altLang="en-US" dirty="0"/>
          </a:p>
        </p:txBody>
      </p:sp>
      <p:sp>
        <p:nvSpPr>
          <p:cNvPr id="3" name="内容占位符 2"/>
          <p:cNvSpPr>
            <a:spLocks noGrp="1"/>
          </p:cNvSpPr>
          <p:nvPr>
            <p:ph idx="1"/>
          </p:nvPr>
        </p:nvSpPr>
        <p:spPr/>
        <p:txBody>
          <a:bodyPr/>
          <a:lstStyle/>
          <a:p>
            <a:r>
              <a:rPr lang="zh-CN" altLang="en-US" dirty="0" smtClean="0"/>
              <a:t>全球性产品结构是多样化生产经营的公司采用的组织形式，便于管理。</a:t>
            </a:r>
            <a:endParaRPr lang="en-US" altLang="zh-CN" dirty="0" smtClean="0"/>
          </a:p>
          <a:p>
            <a:endParaRPr lang="zh-CN" altLang="en-US" dirty="0"/>
          </a:p>
        </p:txBody>
      </p:sp>
      <p:sp>
        <p:nvSpPr>
          <p:cNvPr id="4" name="矩形 3"/>
          <p:cNvSpPr/>
          <p:nvPr/>
        </p:nvSpPr>
        <p:spPr>
          <a:xfrm>
            <a:off x="3357554" y="2714620"/>
            <a:ext cx="1785950"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总裁</a:t>
            </a:r>
            <a:endParaRPr lang="zh-CN" altLang="en-US" dirty="0"/>
          </a:p>
        </p:txBody>
      </p:sp>
      <p:cxnSp>
        <p:nvCxnSpPr>
          <p:cNvPr id="8" name="直接连接符 7"/>
          <p:cNvCxnSpPr/>
          <p:nvPr/>
        </p:nvCxnSpPr>
        <p:spPr>
          <a:xfrm rot="5400000">
            <a:off x="3857620" y="3357562"/>
            <a:ext cx="71438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2000232" y="3286124"/>
            <a:ext cx="50006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5400000">
            <a:off x="1964513" y="3393281"/>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2857488" y="342900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3643306" y="342900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4750595" y="3393281"/>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a:off x="5679289" y="3393281"/>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6822297" y="3393281"/>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a:off x="1714480" y="3857628"/>
            <a:ext cx="557216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rot="5400000">
            <a:off x="1643042" y="400050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5400000">
            <a:off x="3643306" y="400050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rot="5400000">
            <a:off x="5464975" y="403622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7072330" y="4000504"/>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33" name="矩形 32"/>
          <p:cNvSpPr/>
          <p:nvPr/>
        </p:nvSpPr>
        <p:spPr>
          <a:xfrm>
            <a:off x="1428728" y="4143380"/>
            <a:ext cx="114300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产品部</a:t>
            </a:r>
            <a:r>
              <a:rPr lang="en-US" altLang="zh-CN" dirty="0" smtClean="0"/>
              <a:t>A</a:t>
            </a:r>
            <a:endParaRPr lang="zh-CN" altLang="en-US" dirty="0"/>
          </a:p>
        </p:txBody>
      </p:sp>
      <p:sp>
        <p:nvSpPr>
          <p:cNvPr id="34" name="矩形 33"/>
          <p:cNvSpPr/>
          <p:nvPr/>
        </p:nvSpPr>
        <p:spPr>
          <a:xfrm>
            <a:off x="5214942" y="4214818"/>
            <a:ext cx="135732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产品部</a:t>
            </a:r>
            <a:r>
              <a:rPr lang="en-US" altLang="zh-CN" dirty="0" smtClean="0"/>
              <a:t>C</a:t>
            </a:r>
            <a:endParaRPr lang="zh-CN" altLang="en-US" dirty="0"/>
          </a:p>
        </p:txBody>
      </p:sp>
      <p:cxnSp>
        <p:nvCxnSpPr>
          <p:cNvPr id="36" name="直接连接符 35"/>
          <p:cNvCxnSpPr/>
          <p:nvPr/>
        </p:nvCxnSpPr>
        <p:spPr>
          <a:xfrm rot="5400000">
            <a:off x="5500694" y="471488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285984" y="4786322"/>
            <a:ext cx="4786346"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rot="5400000">
            <a:off x="2178827" y="4964917"/>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rot="5400000">
            <a:off x="3714744" y="5000636"/>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rot="5400000">
            <a:off x="5857884" y="5000636"/>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rot="5400000">
            <a:off x="6965173" y="4893479"/>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47" name="矩形 46"/>
          <p:cNvSpPr/>
          <p:nvPr/>
        </p:nvSpPr>
        <p:spPr>
          <a:xfrm>
            <a:off x="2071670" y="5143512"/>
            <a:ext cx="100013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地区甲</a:t>
            </a:r>
            <a:endParaRPr lang="zh-CN" altLang="en-US" dirty="0"/>
          </a:p>
        </p:txBody>
      </p:sp>
      <p:sp>
        <p:nvSpPr>
          <p:cNvPr id="48" name="矩形 47"/>
          <p:cNvSpPr/>
          <p:nvPr/>
        </p:nvSpPr>
        <p:spPr>
          <a:xfrm>
            <a:off x="3643306" y="5143512"/>
            <a:ext cx="128588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地区乙</a:t>
            </a:r>
            <a:endParaRPr lang="zh-CN" altLang="en-US" dirty="0"/>
          </a:p>
        </p:txBody>
      </p:sp>
      <p:cxnSp>
        <p:nvCxnSpPr>
          <p:cNvPr id="50" name="直接连接符 49"/>
          <p:cNvCxnSpPr/>
          <p:nvPr/>
        </p:nvCxnSpPr>
        <p:spPr>
          <a:xfrm rot="5400000">
            <a:off x="3821901" y="5607859"/>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flipV="1">
            <a:off x="2000232" y="5643578"/>
            <a:ext cx="4714908"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1928794" y="578645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rot="5400000">
            <a:off x="3607587" y="5750735"/>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400000">
            <a:off x="5214942" y="578645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rot="5400000">
            <a:off x="6500826" y="5786454"/>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63" name="矩形 62"/>
          <p:cNvSpPr/>
          <p:nvPr/>
        </p:nvSpPr>
        <p:spPr>
          <a:xfrm>
            <a:off x="1785918" y="5857892"/>
            <a:ext cx="121444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甲国</a:t>
            </a:r>
            <a:endParaRPr lang="zh-CN" altLang="en-US" dirty="0"/>
          </a:p>
        </p:txBody>
      </p:sp>
      <p:sp>
        <p:nvSpPr>
          <p:cNvPr id="64" name="矩形 63"/>
          <p:cNvSpPr/>
          <p:nvPr/>
        </p:nvSpPr>
        <p:spPr>
          <a:xfrm>
            <a:off x="3500430" y="5857892"/>
            <a:ext cx="92869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乙国</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dirty="0" smtClean="0"/>
              <a:t>2.5</a:t>
            </a:r>
            <a:r>
              <a:rPr lang="zh-CN" altLang="en-US" sz="3600" dirty="0" smtClean="0"/>
              <a:t>（续）：全球性产品结构的优缺点</a:t>
            </a:r>
            <a:endParaRPr lang="zh-CN" altLang="en-US" sz="3600" dirty="0"/>
          </a:p>
        </p:txBody>
      </p:sp>
      <p:graphicFrame>
        <p:nvGraphicFramePr>
          <p:cNvPr id="4" name="内容占位符 3"/>
          <p:cNvGraphicFramePr>
            <a:graphicFrameLocks noGrp="1"/>
          </p:cNvGraphicFramePr>
          <p:nvPr>
            <p:ph idx="1"/>
          </p:nvPr>
        </p:nvGraphicFramePr>
        <p:xfrm>
          <a:off x="457200" y="1600200"/>
          <a:ext cx="8229600" cy="4257690"/>
        </p:xfrm>
        <a:graphic>
          <a:graphicData uri="http://schemas.openxmlformats.org/drawingml/2006/table">
            <a:tbl>
              <a:tblPr firstRow="1" bandRow="1">
                <a:tableStyleId>{5C22544A-7EE6-4342-B048-85BDC9FD1C3A}</a:tableStyleId>
              </a:tblPr>
              <a:tblGrid>
                <a:gridCol w="4114800"/>
                <a:gridCol w="4114800"/>
              </a:tblGrid>
              <a:tr h="851538">
                <a:tc>
                  <a:txBody>
                    <a:bodyPr/>
                    <a:lstStyle/>
                    <a:p>
                      <a:r>
                        <a:rPr lang="zh-CN" altLang="en-US" dirty="0" smtClean="0"/>
                        <a:t>优点</a:t>
                      </a:r>
                      <a:endParaRPr lang="zh-CN" altLang="en-US" dirty="0"/>
                    </a:p>
                  </a:txBody>
                  <a:tcPr/>
                </a:tc>
                <a:tc>
                  <a:txBody>
                    <a:bodyPr/>
                    <a:lstStyle/>
                    <a:p>
                      <a:r>
                        <a:rPr lang="zh-CN" altLang="en-US" dirty="0" smtClean="0"/>
                        <a:t>缺点</a:t>
                      </a:r>
                      <a:endParaRPr lang="zh-CN" altLang="en-US" dirty="0"/>
                    </a:p>
                  </a:txBody>
                  <a:tcPr/>
                </a:tc>
              </a:tr>
              <a:tr h="851538">
                <a:tc>
                  <a:txBody>
                    <a:bodyPr/>
                    <a:lstStyle/>
                    <a:p>
                      <a:r>
                        <a:rPr lang="en-US" altLang="zh-CN" dirty="0" smtClean="0"/>
                        <a:t>1.</a:t>
                      </a:r>
                      <a:r>
                        <a:rPr lang="zh-CN" altLang="en-US" dirty="0" smtClean="0"/>
                        <a:t>强调产品和技术</a:t>
                      </a:r>
                      <a:endParaRPr lang="zh-CN" altLang="en-US" dirty="0"/>
                    </a:p>
                  </a:txBody>
                  <a:tcPr/>
                </a:tc>
                <a:tc>
                  <a:txBody>
                    <a:bodyPr/>
                    <a:lstStyle/>
                    <a:p>
                      <a:r>
                        <a:rPr lang="en-US" altLang="zh-CN" dirty="0" smtClean="0"/>
                        <a:t>1.</a:t>
                      </a:r>
                      <a:r>
                        <a:rPr lang="zh-CN" altLang="en-US" dirty="0" smtClean="0"/>
                        <a:t>削弱了国外地区经理人的积极性和主动性</a:t>
                      </a:r>
                      <a:endParaRPr lang="zh-CN" altLang="en-US" dirty="0"/>
                    </a:p>
                  </a:txBody>
                  <a:tcPr/>
                </a:tc>
              </a:tr>
              <a:tr h="851538">
                <a:tc>
                  <a:txBody>
                    <a:bodyPr/>
                    <a:lstStyle/>
                    <a:p>
                      <a:r>
                        <a:rPr lang="en-US" altLang="zh-CN" dirty="0" smtClean="0"/>
                        <a:t>2.</a:t>
                      </a:r>
                      <a:r>
                        <a:rPr lang="zh-CN" altLang="en-US" dirty="0" smtClean="0"/>
                        <a:t>加强统一管理</a:t>
                      </a:r>
                      <a:endParaRPr lang="zh-CN" altLang="en-US" dirty="0"/>
                    </a:p>
                  </a:txBody>
                  <a:tcPr/>
                </a:tc>
                <a:tc>
                  <a:txBody>
                    <a:bodyPr/>
                    <a:lstStyle/>
                    <a:p>
                      <a:r>
                        <a:rPr lang="en-US" altLang="zh-CN" dirty="0" smtClean="0"/>
                        <a:t>2.</a:t>
                      </a:r>
                      <a:r>
                        <a:rPr lang="zh-CN" altLang="en-US" dirty="0" smtClean="0"/>
                        <a:t>难以形成统一决策，不利于中央层的集中统一</a:t>
                      </a:r>
                      <a:endParaRPr lang="zh-CN" altLang="en-US" dirty="0"/>
                    </a:p>
                  </a:txBody>
                  <a:tcPr/>
                </a:tc>
              </a:tr>
              <a:tr h="851538">
                <a:tc>
                  <a:txBody>
                    <a:bodyPr/>
                    <a:lstStyle/>
                    <a:p>
                      <a:r>
                        <a:rPr lang="en-US" altLang="zh-CN" dirty="0" smtClean="0"/>
                        <a:t>3.</a:t>
                      </a:r>
                      <a:r>
                        <a:rPr lang="zh-CN" altLang="en-US" dirty="0" smtClean="0"/>
                        <a:t>最大限度缩小国内和国外业务差别</a:t>
                      </a:r>
                      <a:endParaRPr lang="zh-CN" altLang="en-US" dirty="0"/>
                    </a:p>
                  </a:txBody>
                  <a:tcPr/>
                </a:tc>
                <a:tc>
                  <a:txBody>
                    <a:bodyPr/>
                    <a:lstStyle/>
                    <a:p>
                      <a:r>
                        <a:rPr lang="en-US" altLang="zh-CN" dirty="0" smtClean="0"/>
                        <a:t>3.</a:t>
                      </a:r>
                      <a:r>
                        <a:rPr lang="zh-CN" altLang="en-US" dirty="0" smtClean="0"/>
                        <a:t>机构设置重叠，不易协调</a:t>
                      </a:r>
                      <a:endParaRPr lang="zh-CN" altLang="en-US" dirty="0"/>
                    </a:p>
                  </a:txBody>
                  <a:tcPr/>
                </a:tc>
              </a:tr>
              <a:tr h="851538">
                <a:tc>
                  <a:txBody>
                    <a:bodyPr/>
                    <a:lstStyle/>
                    <a:p>
                      <a:endParaRPr lang="zh-CN" altLang="en-US"/>
                    </a:p>
                  </a:txBody>
                  <a:tcPr/>
                </a:tc>
                <a:tc>
                  <a:txBody>
                    <a:bodyPr/>
                    <a:lstStyle/>
                    <a:p>
                      <a:r>
                        <a:rPr lang="en-US" altLang="zh-CN" dirty="0" smtClean="0"/>
                        <a:t>4.</a:t>
                      </a:r>
                      <a:r>
                        <a:rPr lang="zh-CN" altLang="en-US" dirty="0" smtClean="0"/>
                        <a:t>地区协调困难，地区性功能削弱</a:t>
                      </a:r>
                      <a:endParaRPr lang="zh-CN" altLang="en-US" dirty="0"/>
                    </a:p>
                  </a:txBody>
                  <a:tcPr/>
                </a:tc>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2.6</a:t>
            </a:r>
            <a:r>
              <a:rPr lang="zh-CN" altLang="en-US" dirty="0" smtClean="0"/>
              <a:t>混合式结构</a:t>
            </a:r>
            <a:endParaRPr lang="zh-CN" altLang="en-US" dirty="0"/>
          </a:p>
        </p:txBody>
      </p:sp>
      <p:sp>
        <p:nvSpPr>
          <p:cNvPr id="3" name="内容占位符 2"/>
          <p:cNvSpPr>
            <a:spLocks noGrp="1"/>
          </p:cNvSpPr>
          <p:nvPr>
            <p:ph idx="1"/>
          </p:nvPr>
        </p:nvSpPr>
        <p:spPr/>
        <p:txBody>
          <a:bodyPr>
            <a:normAutofit/>
          </a:bodyPr>
          <a:lstStyle/>
          <a:p>
            <a:r>
              <a:rPr lang="zh-CN" altLang="en-US" sz="2400" dirty="0" smtClean="0"/>
              <a:t>随着公司规模扩大和经营多样化，要求公司形成各种组织结构组合。通常的混合式结构是国际部与全球性产品部的混合，如图：</a:t>
            </a:r>
            <a:endParaRPr lang="en-US" altLang="zh-CN" sz="2400" dirty="0" smtClean="0"/>
          </a:p>
          <a:p>
            <a:endParaRPr lang="zh-CN" altLang="en-US" sz="2400" dirty="0"/>
          </a:p>
        </p:txBody>
      </p:sp>
      <p:sp>
        <p:nvSpPr>
          <p:cNvPr id="4" name="矩形 3"/>
          <p:cNvSpPr/>
          <p:nvPr/>
        </p:nvSpPr>
        <p:spPr>
          <a:xfrm>
            <a:off x="3286116" y="2857496"/>
            <a:ext cx="228601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总裁</a:t>
            </a:r>
            <a:endParaRPr lang="zh-CN" altLang="en-US" dirty="0"/>
          </a:p>
        </p:txBody>
      </p:sp>
      <p:cxnSp>
        <p:nvCxnSpPr>
          <p:cNvPr id="6" name="直接连接符 5"/>
          <p:cNvCxnSpPr/>
          <p:nvPr/>
        </p:nvCxnSpPr>
        <p:spPr>
          <a:xfrm rot="5400000">
            <a:off x="4071934" y="3500438"/>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286248" y="3500438"/>
            <a:ext cx="1714512"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5929322" y="3143248"/>
            <a:ext cx="178595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职能部门</a:t>
            </a:r>
            <a:endParaRPr lang="zh-CN" altLang="en-US" dirty="0"/>
          </a:p>
        </p:txBody>
      </p:sp>
      <p:cxnSp>
        <p:nvCxnSpPr>
          <p:cNvPr id="11" name="直接连接符 10"/>
          <p:cNvCxnSpPr/>
          <p:nvPr/>
        </p:nvCxnSpPr>
        <p:spPr>
          <a:xfrm>
            <a:off x="1643042" y="3786190"/>
            <a:ext cx="6000792"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1464447" y="4036223"/>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3571868" y="400050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5400000">
            <a:off x="4893471" y="4036223"/>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7465239" y="3964785"/>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285852" y="4214818"/>
            <a:ext cx="1428760"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产品部</a:t>
            </a:r>
            <a:r>
              <a:rPr lang="en-US" altLang="zh-CN" dirty="0" smtClean="0"/>
              <a:t>A</a:t>
            </a:r>
            <a:endParaRPr lang="zh-CN" altLang="en-US" dirty="0"/>
          </a:p>
        </p:txBody>
      </p:sp>
      <p:sp>
        <p:nvSpPr>
          <p:cNvPr id="21" name="矩形 20"/>
          <p:cNvSpPr/>
          <p:nvPr/>
        </p:nvSpPr>
        <p:spPr>
          <a:xfrm>
            <a:off x="3357554" y="4286256"/>
            <a:ext cx="114300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产品部</a:t>
            </a:r>
            <a:r>
              <a:rPr lang="en-US" altLang="zh-CN" dirty="0" smtClean="0"/>
              <a:t>B</a:t>
            </a:r>
            <a:endParaRPr lang="zh-CN" altLang="en-US" dirty="0"/>
          </a:p>
        </p:txBody>
      </p:sp>
      <p:sp>
        <p:nvSpPr>
          <p:cNvPr id="22" name="矩形 21"/>
          <p:cNvSpPr/>
          <p:nvPr/>
        </p:nvSpPr>
        <p:spPr>
          <a:xfrm>
            <a:off x="4857752" y="4286256"/>
            <a:ext cx="1000132"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产品部</a:t>
            </a:r>
            <a:r>
              <a:rPr lang="en-US" altLang="zh-CN" dirty="0" smtClean="0"/>
              <a:t>C</a:t>
            </a:r>
            <a:endParaRPr lang="zh-CN" altLang="en-US" dirty="0"/>
          </a:p>
        </p:txBody>
      </p:sp>
      <p:sp>
        <p:nvSpPr>
          <p:cNvPr id="23" name="矩形 22"/>
          <p:cNvSpPr/>
          <p:nvPr/>
        </p:nvSpPr>
        <p:spPr>
          <a:xfrm>
            <a:off x="6429388" y="4143380"/>
            <a:ext cx="2071702"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国际部</a:t>
            </a:r>
            <a:endParaRPr lang="zh-CN" altLang="en-US" dirty="0"/>
          </a:p>
        </p:txBody>
      </p:sp>
      <p:cxnSp>
        <p:nvCxnSpPr>
          <p:cNvPr id="25" name="直接连接符 24"/>
          <p:cNvCxnSpPr/>
          <p:nvPr/>
        </p:nvCxnSpPr>
        <p:spPr>
          <a:xfrm rot="5400000">
            <a:off x="1571604" y="5000636"/>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a:off x="1785918" y="5000636"/>
            <a:ext cx="857256" cy="1588"/>
          </a:xfrm>
          <a:prstGeom prst="line">
            <a:avLst/>
          </a:prstGeom>
        </p:spPr>
        <p:style>
          <a:lnRef idx="1">
            <a:schemeClr val="accent1"/>
          </a:lnRef>
          <a:fillRef idx="0">
            <a:schemeClr val="accent1"/>
          </a:fillRef>
          <a:effectRef idx="0">
            <a:schemeClr val="accent1"/>
          </a:effectRef>
          <a:fontRef idx="minor">
            <a:schemeClr val="tx1"/>
          </a:fontRef>
        </p:style>
      </p:cxnSp>
      <p:sp>
        <p:nvSpPr>
          <p:cNvPr id="28" name="矩形 27"/>
          <p:cNvSpPr/>
          <p:nvPr/>
        </p:nvSpPr>
        <p:spPr>
          <a:xfrm>
            <a:off x="2714612" y="4857760"/>
            <a:ext cx="200026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职能部门</a:t>
            </a:r>
            <a:endParaRPr lang="zh-CN" altLang="en-US" dirty="0"/>
          </a:p>
        </p:txBody>
      </p:sp>
      <p:cxnSp>
        <p:nvCxnSpPr>
          <p:cNvPr id="30" name="直接连接符 29"/>
          <p:cNvCxnSpPr/>
          <p:nvPr/>
        </p:nvCxnSpPr>
        <p:spPr>
          <a:xfrm>
            <a:off x="1071538" y="5429264"/>
            <a:ext cx="271464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3" name="直接连接符 32"/>
          <p:cNvCxnSpPr/>
          <p:nvPr/>
        </p:nvCxnSpPr>
        <p:spPr>
          <a:xfrm rot="5400000">
            <a:off x="928662" y="557214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a:off x="1928794" y="5572140"/>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3679025" y="5536421"/>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38" name="矩形 37"/>
          <p:cNvSpPr/>
          <p:nvPr/>
        </p:nvSpPr>
        <p:spPr>
          <a:xfrm>
            <a:off x="857224" y="5715016"/>
            <a:ext cx="71438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甲国</a:t>
            </a:r>
            <a:endParaRPr lang="zh-CN" altLang="en-US" dirty="0"/>
          </a:p>
        </p:txBody>
      </p:sp>
      <p:sp>
        <p:nvSpPr>
          <p:cNvPr id="39" name="矩形 38"/>
          <p:cNvSpPr/>
          <p:nvPr/>
        </p:nvSpPr>
        <p:spPr>
          <a:xfrm>
            <a:off x="1785918" y="5715016"/>
            <a:ext cx="78581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乙国</a:t>
            </a:r>
            <a:endParaRPr lang="zh-CN" altLang="en-US" dirty="0"/>
          </a:p>
        </p:txBody>
      </p:sp>
      <p:sp>
        <p:nvSpPr>
          <p:cNvPr id="40" name="矩形 39"/>
          <p:cNvSpPr/>
          <p:nvPr/>
        </p:nvSpPr>
        <p:spPr>
          <a:xfrm>
            <a:off x="3143240" y="5715016"/>
            <a:ext cx="121444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丙国</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2.7</a:t>
            </a:r>
            <a:r>
              <a:rPr lang="zh-CN" altLang="en-US" dirty="0" smtClean="0"/>
              <a:t>矩阵式结构</a:t>
            </a:r>
            <a:endParaRPr lang="zh-CN" altLang="en-US" dirty="0"/>
          </a:p>
        </p:txBody>
      </p:sp>
      <p:sp>
        <p:nvSpPr>
          <p:cNvPr id="3" name="内容占位符 2"/>
          <p:cNvSpPr>
            <a:spLocks noGrp="1"/>
          </p:cNvSpPr>
          <p:nvPr>
            <p:ph idx="1"/>
          </p:nvPr>
        </p:nvSpPr>
        <p:spPr/>
        <p:txBody>
          <a:bodyPr>
            <a:normAutofit/>
          </a:bodyPr>
          <a:lstStyle/>
          <a:p>
            <a:r>
              <a:rPr lang="zh-CN" altLang="en-US" sz="2000" dirty="0" smtClean="0"/>
              <a:t>为了适应公司业务的多维依存关系而形成的网状或矩阵式结构。如图</a:t>
            </a:r>
            <a:endParaRPr lang="en-US" altLang="zh-CN" sz="2000" dirty="0" smtClean="0"/>
          </a:p>
          <a:p>
            <a:endParaRPr lang="zh-CN" altLang="en-US" sz="2000" dirty="0"/>
          </a:p>
        </p:txBody>
      </p:sp>
      <p:sp>
        <p:nvSpPr>
          <p:cNvPr id="4" name="矩形 3"/>
          <p:cNvSpPr/>
          <p:nvPr/>
        </p:nvSpPr>
        <p:spPr>
          <a:xfrm>
            <a:off x="3500430" y="2071678"/>
            <a:ext cx="200026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总裁</a:t>
            </a:r>
            <a:endParaRPr lang="zh-CN" altLang="en-US" dirty="0"/>
          </a:p>
        </p:txBody>
      </p:sp>
      <p:cxnSp>
        <p:nvCxnSpPr>
          <p:cNvPr id="6" name="直接连接符 5"/>
          <p:cNvCxnSpPr/>
          <p:nvPr/>
        </p:nvCxnSpPr>
        <p:spPr>
          <a:xfrm rot="5400000">
            <a:off x="4000496" y="2786058"/>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214810" y="2786058"/>
            <a:ext cx="1857388"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6072198" y="2643182"/>
            <a:ext cx="207170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职能部门</a:t>
            </a:r>
            <a:endParaRPr lang="zh-CN" altLang="en-US" dirty="0"/>
          </a:p>
        </p:txBody>
      </p:sp>
      <p:cxnSp>
        <p:nvCxnSpPr>
          <p:cNvPr id="11" name="直接连接符 10"/>
          <p:cNvCxnSpPr/>
          <p:nvPr/>
        </p:nvCxnSpPr>
        <p:spPr>
          <a:xfrm>
            <a:off x="1500166" y="3286124"/>
            <a:ext cx="60722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rot="5400000">
            <a:off x="1393009" y="3393281"/>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rot="5400000">
            <a:off x="3428992" y="342900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5400000">
            <a:off x="5357818" y="3429000"/>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7358082" y="3429000"/>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0" name="矩形 19"/>
          <p:cNvSpPr/>
          <p:nvPr/>
        </p:nvSpPr>
        <p:spPr>
          <a:xfrm>
            <a:off x="1214414" y="3571876"/>
            <a:ext cx="107157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其他产品部门</a:t>
            </a:r>
            <a:endParaRPr lang="zh-CN" altLang="en-US" dirty="0"/>
          </a:p>
        </p:txBody>
      </p:sp>
      <p:sp>
        <p:nvSpPr>
          <p:cNvPr id="21" name="矩形 20"/>
          <p:cNvSpPr/>
          <p:nvPr/>
        </p:nvSpPr>
        <p:spPr>
          <a:xfrm>
            <a:off x="3000364" y="3571876"/>
            <a:ext cx="121444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产品部</a:t>
            </a:r>
            <a:r>
              <a:rPr lang="en-US" altLang="zh-CN" dirty="0" smtClean="0"/>
              <a:t>A</a:t>
            </a:r>
            <a:endParaRPr lang="zh-CN" altLang="en-US" dirty="0"/>
          </a:p>
        </p:txBody>
      </p:sp>
      <p:sp>
        <p:nvSpPr>
          <p:cNvPr id="22" name="矩形 21"/>
          <p:cNvSpPr/>
          <p:nvPr/>
        </p:nvSpPr>
        <p:spPr>
          <a:xfrm>
            <a:off x="5143504" y="3643314"/>
            <a:ext cx="114300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地区甲</a:t>
            </a:r>
            <a:endParaRPr lang="zh-CN" altLang="en-US" dirty="0"/>
          </a:p>
        </p:txBody>
      </p:sp>
      <p:sp>
        <p:nvSpPr>
          <p:cNvPr id="23" name="矩形 22"/>
          <p:cNvSpPr/>
          <p:nvPr/>
        </p:nvSpPr>
        <p:spPr>
          <a:xfrm>
            <a:off x="6786578" y="3571876"/>
            <a:ext cx="150019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其他地区</a:t>
            </a:r>
            <a:endParaRPr lang="zh-CN" altLang="en-US" dirty="0"/>
          </a:p>
        </p:txBody>
      </p:sp>
      <p:cxnSp>
        <p:nvCxnSpPr>
          <p:cNvPr id="45" name="直接连接符 44"/>
          <p:cNvCxnSpPr/>
          <p:nvPr/>
        </p:nvCxnSpPr>
        <p:spPr>
          <a:xfrm rot="5400000">
            <a:off x="3214678" y="4214818"/>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a:off x="1714480" y="4357694"/>
            <a:ext cx="242889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rot="5400000">
            <a:off x="1607323" y="4536289"/>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50" name="矩形 49"/>
          <p:cNvSpPr/>
          <p:nvPr/>
        </p:nvSpPr>
        <p:spPr>
          <a:xfrm>
            <a:off x="1357290" y="4643446"/>
            <a:ext cx="85725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a:t>
            </a:r>
            <a:endParaRPr lang="zh-CN" altLang="en-US" dirty="0"/>
          </a:p>
        </p:txBody>
      </p:sp>
      <p:sp>
        <p:nvSpPr>
          <p:cNvPr id="51" name="矩形 50"/>
          <p:cNvSpPr/>
          <p:nvPr/>
        </p:nvSpPr>
        <p:spPr>
          <a:xfrm>
            <a:off x="3357554" y="4643446"/>
            <a:ext cx="1071570"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国际</a:t>
            </a:r>
            <a:endParaRPr lang="zh-CN" altLang="en-US" dirty="0"/>
          </a:p>
        </p:txBody>
      </p:sp>
      <p:cxnSp>
        <p:nvCxnSpPr>
          <p:cNvPr id="53" name="直接连接符 52"/>
          <p:cNvCxnSpPr/>
          <p:nvPr/>
        </p:nvCxnSpPr>
        <p:spPr>
          <a:xfrm rot="5400000">
            <a:off x="3964777" y="4464851"/>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rot="5400000">
            <a:off x="5357818" y="4214818"/>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a:off x="5000628" y="4429132"/>
            <a:ext cx="300039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rot="5400000">
            <a:off x="4893471" y="4536289"/>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61" name="矩形 60"/>
          <p:cNvSpPr/>
          <p:nvPr/>
        </p:nvSpPr>
        <p:spPr>
          <a:xfrm>
            <a:off x="4929190" y="4714884"/>
            <a:ext cx="857256"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国家</a:t>
            </a:r>
            <a:r>
              <a:rPr lang="en-US" altLang="zh-CN" dirty="0" smtClean="0"/>
              <a:t>A</a:t>
            </a:r>
            <a:endParaRPr lang="zh-CN" altLang="en-US" dirty="0"/>
          </a:p>
        </p:txBody>
      </p:sp>
      <p:cxnSp>
        <p:nvCxnSpPr>
          <p:cNvPr id="63" name="直接连接符 62"/>
          <p:cNvCxnSpPr/>
          <p:nvPr/>
        </p:nvCxnSpPr>
        <p:spPr>
          <a:xfrm rot="5400000">
            <a:off x="7858148" y="4500570"/>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64" name="矩形 63"/>
          <p:cNvSpPr/>
          <p:nvPr/>
        </p:nvSpPr>
        <p:spPr>
          <a:xfrm>
            <a:off x="6786578" y="4643446"/>
            <a:ext cx="192882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国家</a:t>
            </a:r>
            <a:r>
              <a:rPr lang="en-US" altLang="zh-CN" dirty="0" smtClean="0"/>
              <a:t>B</a:t>
            </a:r>
            <a:endParaRPr lang="zh-CN" altLang="en-US" dirty="0"/>
          </a:p>
        </p:txBody>
      </p:sp>
      <p:cxnSp>
        <p:nvCxnSpPr>
          <p:cNvPr id="70" name="直接箭头连接符 69"/>
          <p:cNvCxnSpPr/>
          <p:nvPr/>
        </p:nvCxnSpPr>
        <p:spPr>
          <a:xfrm rot="10800000" flipV="1">
            <a:off x="4714876" y="5072074"/>
            <a:ext cx="500066"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72" name="直接箭头连接符 71"/>
          <p:cNvCxnSpPr/>
          <p:nvPr/>
        </p:nvCxnSpPr>
        <p:spPr>
          <a:xfrm>
            <a:off x="3786182" y="5072074"/>
            <a:ext cx="785818" cy="35719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3" name="矩形 72"/>
          <p:cNvSpPr/>
          <p:nvPr/>
        </p:nvSpPr>
        <p:spPr>
          <a:xfrm>
            <a:off x="3286116" y="5429264"/>
            <a:ext cx="314327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产品</a:t>
            </a:r>
            <a:r>
              <a:rPr lang="en-US" altLang="zh-CN" dirty="0" smtClean="0"/>
              <a:t>A,</a:t>
            </a:r>
            <a:r>
              <a:rPr lang="zh-CN" altLang="en-US" dirty="0" smtClean="0"/>
              <a:t>国家</a:t>
            </a:r>
            <a:r>
              <a:rPr lang="en-US" altLang="zh-CN" dirty="0" smtClean="0"/>
              <a:t>A</a:t>
            </a:r>
            <a:endParaRPr lang="zh-CN" altLang="en-US" dirty="0"/>
          </a:p>
        </p:txBody>
      </p:sp>
      <p:cxnSp>
        <p:nvCxnSpPr>
          <p:cNvPr id="75" name="直接连接符 74"/>
          <p:cNvCxnSpPr/>
          <p:nvPr/>
        </p:nvCxnSpPr>
        <p:spPr>
          <a:xfrm rot="5400000">
            <a:off x="4679157" y="5822173"/>
            <a:ext cx="71438" cy="1588"/>
          </a:xfrm>
          <a:prstGeom prst="line">
            <a:avLst/>
          </a:prstGeom>
        </p:spPr>
        <p:style>
          <a:lnRef idx="1">
            <a:schemeClr val="accent1"/>
          </a:lnRef>
          <a:fillRef idx="0">
            <a:schemeClr val="accent1"/>
          </a:fillRef>
          <a:effectRef idx="0">
            <a:schemeClr val="accent1"/>
          </a:effectRef>
          <a:fontRef idx="minor">
            <a:schemeClr val="tx1"/>
          </a:fontRef>
        </p:style>
      </p:cxnSp>
      <p:sp>
        <p:nvSpPr>
          <p:cNvPr id="76" name="矩形 75"/>
          <p:cNvSpPr/>
          <p:nvPr/>
        </p:nvSpPr>
        <p:spPr>
          <a:xfrm>
            <a:off x="2928926" y="5929330"/>
            <a:ext cx="4000528" cy="21431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国家</a:t>
            </a:r>
            <a:r>
              <a:rPr lang="en-US" altLang="zh-CN" dirty="0" smtClean="0"/>
              <a:t>A</a:t>
            </a:r>
            <a:r>
              <a:rPr lang="zh-CN" altLang="en-US" dirty="0" smtClean="0"/>
              <a:t>内的各个附属机构</a:t>
            </a:r>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2.7</a:t>
            </a:r>
            <a:r>
              <a:rPr lang="zh-CN" altLang="en-US" dirty="0" smtClean="0"/>
              <a:t>（续）：矩阵式结构的优缺点</a:t>
            </a:r>
            <a:endParaRPr lang="zh-CN" altLang="en-US" dirty="0"/>
          </a:p>
        </p:txBody>
      </p:sp>
      <p:sp>
        <p:nvSpPr>
          <p:cNvPr id="3" name="内容占位符 2"/>
          <p:cNvSpPr>
            <a:spLocks noGrp="1"/>
          </p:cNvSpPr>
          <p:nvPr>
            <p:ph idx="1"/>
          </p:nvPr>
        </p:nvSpPr>
        <p:spPr/>
        <p:txBody>
          <a:bodyPr/>
          <a:lstStyle/>
          <a:p>
            <a:r>
              <a:rPr lang="zh-CN" altLang="en-US" dirty="0" smtClean="0"/>
              <a:t>优点：</a:t>
            </a:r>
            <a:endParaRPr lang="en-US" altLang="zh-CN" dirty="0" smtClean="0"/>
          </a:p>
          <a:p>
            <a:pPr>
              <a:buNone/>
            </a:pPr>
            <a:r>
              <a:rPr lang="zh-CN" altLang="en-US" dirty="0" smtClean="0"/>
              <a:t>（</a:t>
            </a:r>
            <a:r>
              <a:rPr lang="en-US" altLang="zh-CN" dirty="0" smtClean="0"/>
              <a:t>1</a:t>
            </a:r>
            <a:r>
              <a:rPr lang="zh-CN" altLang="en-US" dirty="0" smtClean="0"/>
              <a:t>）有利于应对复杂的国际业务环境，对市场、竞争环境变化综合处置；</a:t>
            </a:r>
            <a:endParaRPr lang="en-US" altLang="zh-CN" dirty="0" smtClean="0"/>
          </a:p>
          <a:p>
            <a:pPr>
              <a:buNone/>
            </a:pPr>
            <a:r>
              <a:rPr lang="zh-CN" altLang="en-US" dirty="0" smtClean="0"/>
              <a:t>（</a:t>
            </a:r>
            <a:r>
              <a:rPr lang="en-US" altLang="zh-CN" dirty="0" smtClean="0"/>
              <a:t>2</a:t>
            </a:r>
            <a:r>
              <a:rPr lang="zh-CN" altLang="en-US" dirty="0" smtClean="0"/>
              <a:t>）这种结构可以按照公司自身情况而变化，形成公司特色。</a:t>
            </a:r>
            <a:endParaRPr lang="en-US" altLang="zh-CN" dirty="0" smtClean="0"/>
          </a:p>
          <a:p>
            <a:r>
              <a:rPr lang="zh-CN" altLang="en-US" dirty="0" smtClean="0"/>
              <a:t>缺点：</a:t>
            </a:r>
            <a:endParaRPr lang="en-US" altLang="zh-CN" dirty="0" smtClean="0"/>
          </a:p>
          <a:p>
            <a:pPr>
              <a:buNone/>
            </a:pPr>
            <a:r>
              <a:rPr lang="zh-CN" altLang="en-US" dirty="0" smtClean="0"/>
              <a:t>（</a:t>
            </a:r>
            <a:r>
              <a:rPr lang="en-US" altLang="zh-CN" dirty="0" smtClean="0"/>
              <a:t>1</a:t>
            </a:r>
            <a:r>
              <a:rPr lang="zh-CN" altLang="en-US" dirty="0" smtClean="0"/>
              <a:t>）组织结构复杂，关系复杂；</a:t>
            </a:r>
            <a:endParaRPr lang="en-US" altLang="zh-CN" dirty="0" smtClean="0"/>
          </a:p>
          <a:p>
            <a:pPr>
              <a:buNone/>
            </a:pPr>
            <a:r>
              <a:rPr lang="zh-CN" altLang="en-US" dirty="0" smtClean="0"/>
              <a:t>（</a:t>
            </a:r>
            <a:r>
              <a:rPr lang="en-US" altLang="zh-CN" dirty="0" smtClean="0"/>
              <a:t>2</a:t>
            </a:r>
            <a:r>
              <a:rPr lang="zh-CN" altLang="en-US" dirty="0" smtClean="0"/>
              <a:t>）各层次关系、利益难以协调。</a:t>
            </a: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225536"/>
          </a:xfrm>
        </p:spPr>
        <p:txBody>
          <a:bodyPr>
            <a:normAutofit fontScale="90000"/>
          </a:bodyPr>
          <a:lstStyle/>
          <a:p>
            <a:r>
              <a:rPr lang="en-US" altLang="zh-CN" dirty="0" smtClean="0"/>
              <a:t>3.</a:t>
            </a:r>
            <a:r>
              <a:rPr lang="zh-CN" altLang="en-US" dirty="0" smtClean="0"/>
              <a:t>跨国公司组织管理控制体制</a:t>
            </a:r>
            <a:r>
              <a:rPr lang="en-US" altLang="zh-CN" dirty="0" smtClean="0"/>
              <a:t/>
            </a:r>
            <a:br>
              <a:rPr lang="en-US" altLang="zh-CN" dirty="0" smtClean="0"/>
            </a:br>
            <a:endParaRPr lang="zh-CN" altLang="en-US" dirty="0"/>
          </a:p>
        </p:txBody>
      </p:sp>
      <p:sp>
        <p:nvSpPr>
          <p:cNvPr id="3" name="内容占位符 2"/>
          <p:cNvSpPr>
            <a:spLocks noGrp="1"/>
          </p:cNvSpPr>
          <p:nvPr>
            <p:ph idx="1"/>
          </p:nvPr>
        </p:nvSpPr>
        <p:spPr/>
        <p:txBody>
          <a:bodyPr>
            <a:noAutofit/>
          </a:bodyPr>
          <a:lstStyle/>
          <a:p>
            <a:r>
              <a:rPr lang="en-US" altLang="zh-CN" sz="2400" dirty="0" smtClean="0"/>
              <a:t>3.1</a:t>
            </a:r>
            <a:r>
              <a:rPr lang="zh-CN" altLang="en-US" sz="2400" dirty="0" smtClean="0"/>
              <a:t>跨国公司组织管理控制的必要性与目标</a:t>
            </a:r>
            <a:endParaRPr lang="en-US" altLang="zh-CN" sz="2400" dirty="0" smtClean="0"/>
          </a:p>
          <a:p>
            <a:r>
              <a:rPr lang="en-US" altLang="zh-CN" sz="2400" dirty="0" smtClean="0"/>
              <a:t>3.1.1</a:t>
            </a:r>
            <a:r>
              <a:rPr lang="zh-CN" altLang="en-US" sz="2400" dirty="0" smtClean="0"/>
              <a:t>管理控制的必要性</a:t>
            </a:r>
            <a:endParaRPr lang="en-US" altLang="zh-CN" sz="2400" dirty="0" smtClean="0"/>
          </a:p>
          <a:p>
            <a:r>
              <a:rPr lang="zh-CN" altLang="en-US" sz="2400" dirty="0" smtClean="0"/>
              <a:t>（</a:t>
            </a:r>
            <a:r>
              <a:rPr lang="en-US" altLang="zh-CN" sz="2400" dirty="0" smtClean="0"/>
              <a:t>1</a:t>
            </a:r>
            <a:r>
              <a:rPr lang="zh-CN" altLang="en-US" sz="2400" dirty="0" smtClean="0"/>
              <a:t>）总公司战略目标与子公司、子公司之间存在利益冲突，如转移价格策略；</a:t>
            </a:r>
            <a:endParaRPr lang="en-US" altLang="zh-CN" sz="2400" dirty="0" smtClean="0"/>
          </a:p>
          <a:p>
            <a:r>
              <a:rPr lang="zh-CN" altLang="en-US" sz="2400" dirty="0" smtClean="0"/>
              <a:t>（</a:t>
            </a:r>
            <a:r>
              <a:rPr lang="en-US" altLang="zh-CN" sz="2400" dirty="0" smtClean="0"/>
              <a:t>2</a:t>
            </a:r>
            <a:r>
              <a:rPr lang="zh-CN" altLang="en-US" sz="2400" dirty="0" smtClean="0"/>
              <a:t>）组织战略协调的需要。如在新市场开拓中子公司和各部门间对客户争夺；</a:t>
            </a:r>
            <a:endParaRPr lang="en-US" altLang="zh-CN" sz="2400" dirty="0" smtClean="0"/>
          </a:p>
          <a:p>
            <a:r>
              <a:rPr lang="zh-CN" altLang="en-US" sz="2400" dirty="0" smtClean="0"/>
              <a:t>（</a:t>
            </a:r>
            <a:r>
              <a:rPr lang="en-US" altLang="zh-CN" sz="2400" dirty="0" smtClean="0"/>
              <a:t>3</a:t>
            </a:r>
            <a:r>
              <a:rPr lang="zh-CN" altLang="en-US" sz="2400" dirty="0" smtClean="0"/>
              <a:t>）避免行政管理和服务机构重叠的需要。</a:t>
            </a:r>
            <a:endParaRPr lang="en-US" altLang="zh-CN" sz="2400" dirty="0" smtClean="0"/>
          </a:p>
          <a:p>
            <a:r>
              <a:rPr lang="en-US" altLang="zh-CN" sz="2400" dirty="0" smtClean="0"/>
              <a:t>3.1.2</a:t>
            </a:r>
            <a:r>
              <a:rPr lang="zh-CN" altLang="en-US" sz="2400" dirty="0" smtClean="0"/>
              <a:t>组织管理控制的目标</a:t>
            </a:r>
            <a:endParaRPr lang="en-US" altLang="zh-CN" sz="2400" dirty="0" smtClean="0"/>
          </a:p>
          <a:p>
            <a:r>
              <a:rPr lang="zh-CN" altLang="en-US" sz="2400" dirty="0" smtClean="0"/>
              <a:t>（</a:t>
            </a:r>
            <a:r>
              <a:rPr lang="en-US" altLang="zh-CN" sz="2400" dirty="0" smtClean="0"/>
              <a:t>1</a:t>
            </a:r>
            <a:r>
              <a:rPr lang="zh-CN" altLang="en-US" sz="2400" dirty="0" smtClean="0"/>
              <a:t>）对子公司和部门目标纠偏，确保全球战略目标实现；</a:t>
            </a:r>
            <a:endParaRPr lang="en-US" altLang="zh-CN" sz="2400" dirty="0" smtClean="0"/>
          </a:p>
          <a:p>
            <a:r>
              <a:rPr lang="zh-CN" altLang="en-US" sz="2400" dirty="0" smtClean="0"/>
              <a:t>（</a:t>
            </a:r>
            <a:r>
              <a:rPr lang="en-US" altLang="zh-CN" sz="2400" dirty="0" smtClean="0"/>
              <a:t>2</a:t>
            </a:r>
            <a:r>
              <a:rPr lang="zh-CN" altLang="en-US" sz="2400" dirty="0" smtClean="0"/>
              <a:t>）避免子公司和部门目标冲突，使公司组织稳定有序；</a:t>
            </a:r>
            <a:endParaRPr lang="en-US" altLang="zh-CN" sz="2400" dirty="0" smtClean="0"/>
          </a:p>
          <a:p>
            <a:r>
              <a:rPr lang="zh-CN" altLang="en-US" sz="2400" dirty="0" smtClean="0"/>
              <a:t>（</a:t>
            </a:r>
            <a:r>
              <a:rPr lang="en-US" altLang="zh-CN" sz="2400" dirty="0" smtClean="0"/>
              <a:t>3</a:t>
            </a:r>
            <a:r>
              <a:rPr lang="zh-CN" altLang="en-US" sz="2400" dirty="0" smtClean="0"/>
              <a:t>）提高组织运行效率。</a:t>
            </a:r>
            <a:endParaRPr lang="zh-CN" altLang="en-US" sz="24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3.2</a:t>
            </a:r>
            <a:r>
              <a:rPr lang="zh-CN" altLang="en-US" dirty="0" smtClean="0"/>
              <a:t>跨国公司组织管理控制的模式</a:t>
            </a:r>
            <a:endParaRPr lang="zh-CN" altLang="en-US" dirty="0"/>
          </a:p>
        </p:txBody>
      </p:sp>
      <p:sp>
        <p:nvSpPr>
          <p:cNvPr id="3" name="内容占位符 2"/>
          <p:cNvSpPr>
            <a:spLocks noGrp="1"/>
          </p:cNvSpPr>
          <p:nvPr>
            <p:ph idx="1"/>
          </p:nvPr>
        </p:nvSpPr>
        <p:spPr/>
        <p:txBody>
          <a:bodyPr>
            <a:normAutofit fontScale="62500" lnSpcReduction="20000"/>
          </a:bodyPr>
          <a:lstStyle/>
          <a:p>
            <a:r>
              <a:rPr lang="en-US" altLang="zh-CN" dirty="0" smtClean="0"/>
              <a:t>3.2.1</a:t>
            </a:r>
            <a:r>
              <a:rPr lang="zh-CN" altLang="en-US" dirty="0" smtClean="0"/>
              <a:t>分权模式</a:t>
            </a:r>
            <a:endParaRPr lang="en-US" altLang="zh-CN" dirty="0" smtClean="0"/>
          </a:p>
          <a:p>
            <a:r>
              <a:rPr lang="zh-CN" altLang="en-US" dirty="0" smtClean="0"/>
              <a:t>（</a:t>
            </a:r>
            <a:r>
              <a:rPr lang="en-US" altLang="zh-CN" dirty="0" smtClean="0"/>
              <a:t>1</a:t>
            </a:r>
            <a:r>
              <a:rPr lang="zh-CN" altLang="en-US" dirty="0" smtClean="0"/>
              <a:t>）子公司是实现利润的独立核算单位；</a:t>
            </a:r>
            <a:endParaRPr lang="en-US" altLang="zh-CN" dirty="0" smtClean="0"/>
          </a:p>
          <a:p>
            <a:r>
              <a:rPr lang="zh-CN" altLang="en-US" dirty="0" smtClean="0"/>
              <a:t>（</a:t>
            </a:r>
            <a:r>
              <a:rPr lang="en-US" altLang="zh-CN" dirty="0" smtClean="0"/>
              <a:t>2</a:t>
            </a:r>
            <a:r>
              <a:rPr lang="zh-CN" altLang="en-US" dirty="0" smtClean="0"/>
              <a:t>）子公司在产品设计、原料采购、成本核算、产品制造和销售有独立决策权；</a:t>
            </a:r>
            <a:endParaRPr lang="en-US" altLang="zh-CN" dirty="0" smtClean="0"/>
          </a:p>
          <a:p>
            <a:r>
              <a:rPr lang="zh-CN" altLang="en-US" dirty="0" smtClean="0"/>
              <a:t>（</a:t>
            </a:r>
            <a:r>
              <a:rPr lang="en-US" altLang="zh-CN" dirty="0" smtClean="0"/>
              <a:t>3</a:t>
            </a:r>
            <a:r>
              <a:rPr lang="zh-CN" altLang="en-US" dirty="0" smtClean="0"/>
              <a:t>）在完成总公司规定指标外，可以自行增加生产任务；</a:t>
            </a:r>
            <a:endParaRPr lang="en-US" altLang="zh-CN" dirty="0" smtClean="0"/>
          </a:p>
          <a:p>
            <a:r>
              <a:rPr lang="zh-CN" altLang="en-US" dirty="0" smtClean="0"/>
              <a:t>（</a:t>
            </a:r>
            <a:r>
              <a:rPr lang="en-US" altLang="zh-CN" dirty="0" smtClean="0"/>
              <a:t>4</a:t>
            </a:r>
            <a:r>
              <a:rPr lang="zh-CN" altLang="en-US" dirty="0" smtClean="0"/>
              <a:t>）允许子公司进行竞争。</a:t>
            </a:r>
            <a:endParaRPr lang="en-US" altLang="zh-CN" dirty="0" smtClean="0"/>
          </a:p>
          <a:p>
            <a:r>
              <a:rPr lang="en-US" altLang="zh-CN" dirty="0" smtClean="0"/>
              <a:t>3.2.2</a:t>
            </a:r>
            <a:r>
              <a:rPr lang="zh-CN" altLang="en-US" dirty="0" smtClean="0"/>
              <a:t>集权模式</a:t>
            </a:r>
            <a:endParaRPr lang="en-US" altLang="zh-CN" dirty="0" smtClean="0"/>
          </a:p>
          <a:p>
            <a:r>
              <a:rPr lang="zh-CN" altLang="en-US" dirty="0" smtClean="0"/>
              <a:t>（</a:t>
            </a:r>
            <a:r>
              <a:rPr lang="en-US" altLang="zh-CN" dirty="0" smtClean="0"/>
              <a:t>1</a:t>
            </a:r>
            <a:r>
              <a:rPr lang="zh-CN" altLang="en-US" dirty="0" smtClean="0"/>
              <a:t>）公司总部是最高的统一指挥机构，规定子公司的经营目标和策略；</a:t>
            </a:r>
            <a:endParaRPr lang="en-US" altLang="zh-CN" dirty="0" smtClean="0"/>
          </a:p>
          <a:p>
            <a:r>
              <a:rPr lang="zh-CN" altLang="en-US" dirty="0" smtClean="0"/>
              <a:t>（</a:t>
            </a:r>
            <a:r>
              <a:rPr lang="en-US" altLang="zh-CN" dirty="0" smtClean="0"/>
              <a:t>2</a:t>
            </a:r>
            <a:r>
              <a:rPr lang="zh-CN" altLang="en-US" dirty="0" smtClean="0"/>
              <a:t>）总部听取子公司汇报，发布指示；</a:t>
            </a:r>
            <a:endParaRPr lang="en-US" altLang="zh-CN" dirty="0" smtClean="0"/>
          </a:p>
          <a:p>
            <a:r>
              <a:rPr lang="zh-CN" altLang="en-US" dirty="0" smtClean="0"/>
              <a:t>（</a:t>
            </a:r>
            <a:r>
              <a:rPr lang="en-US" altLang="zh-CN" dirty="0" smtClean="0"/>
              <a:t>3</a:t>
            </a:r>
            <a:r>
              <a:rPr lang="zh-CN" altLang="en-US" dirty="0" smtClean="0"/>
              <a:t>）总部定期、不定期检查子公司计划执行情况，协调各子公司业务活动。</a:t>
            </a:r>
            <a:endParaRPr lang="en-US" altLang="zh-CN" dirty="0" smtClean="0"/>
          </a:p>
          <a:p>
            <a:r>
              <a:rPr lang="en-US" altLang="zh-CN" dirty="0" smtClean="0"/>
              <a:t>3.3.3</a:t>
            </a:r>
            <a:r>
              <a:rPr lang="zh-CN" altLang="en-US" dirty="0" smtClean="0"/>
              <a:t>集中控制与分权相结合模式</a:t>
            </a:r>
            <a:endParaRPr lang="en-US" altLang="zh-CN" dirty="0" smtClean="0"/>
          </a:p>
          <a:p>
            <a:r>
              <a:rPr lang="zh-CN" altLang="en-US" dirty="0" smtClean="0"/>
              <a:t>（</a:t>
            </a:r>
            <a:r>
              <a:rPr lang="en-US" altLang="zh-CN" dirty="0" smtClean="0"/>
              <a:t>1</a:t>
            </a:r>
            <a:r>
              <a:rPr lang="zh-CN" altLang="en-US" dirty="0" smtClean="0"/>
              <a:t>）重点决策权和管理权集中于公司董事会和总经理；</a:t>
            </a:r>
            <a:endParaRPr lang="en-US" altLang="zh-CN" dirty="0" smtClean="0"/>
          </a:p>
          <a:p>
            <a:r>
              <a:rPr lang="zh-CN" altLang="en-US" dirty="0" smtClean="0"/>
              <a:t>（</a:t>
            </a:r>
            <a:r>
              <a:rPr lang="en-US" altLang="zh-CN" dirty="0" smtClean="0"/>
              <a:t>2</a:t>
            </a:r>
            <a:r>
              <a:rPr lang="zh-CN" altLang="en-US" dirty="0" smtClean="0"/>
              <a:t>）具体安排和业务经营权分散于各个子公司。</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en-US" altLang="zh-CN" sz="3600" dirty="0" smtClean="0"/>
              <a:t>3.3</a:t>
            </a:r>
            <a:r>
              <a:rPr lang="zh-CN" altLang="en-US" sz="3600" dirty="0" smtClean="0"/>
              <a:t>影响跨国公司组织管理控制的因素</a:t>
            </a:r>
            <a:endParaRPr lang="zh-CN" altLang="en-US" sz="3600" dirty="0"/>
          </a:p>
        </p:txBody>
      </p:sp>
      <p:sp>
        <p:nvSpPr>
          <p:cNvPr id="3" name="内容占位符 2"/>
          <p:cNvSpPr>
            <a:spLocks noGrp="1"/>
          </p:cNvSpPr>
          <p:nvPr>
            <p:ph idx="1"/>
          </p:nvPr>
        </p:nvSpPr>
        <p:spPr/>
        <p:txBody>
          <a:bodyPr>
            <a:normAutofit fontScale="92500"/>
          </a:bodyPr>
          <a:lstStyle/>
          <a:p>
            <a:r>
              <a:rPr lang="en-US" altLang="zh-CN" dirty="0" smtClean="0"/>
              <a:t>1.</a:t>
            </a:r>
            <a:r>
              <a:rPr lang="zh-CN" altLang="en-US" dirty="0" smtClean="0"/>
              <a:t>子公司的规模</a:t>
            </a:r>
            <a:endParaRPr lang="en-US" altLang="zh-CN" dirty="0" smtClean="0"/>
          </a:p>
          <a:p>
            <a:r>
              <a:rPr lang="zh-CN" altLang="en-US" dirty="0" smtClean="0"/>
              <a:t>规模越大的子公司可能拥有的自主权越大</a:t>
            </a:r>
            <a:endParaRPr lang="en-US" altLang="zh-CN" dirty="0" smtClean="0"/>
          </a:p>
          <a:p>
            <a:r>
              <a:rPr lang="en-US" altLang="zh-CN" dirty="0" smtClean="0"/>
              <a:t>2.</a:t>
            </a:r>
            <a:r>
              <a:rPr lang="zh-CN" altLang="en-US" dirty="0" smtClean="0"/>
              <a:t>子公司的数量</a:t>
            </a:r>
            <a:endParaRPr lang="en-US" altLang="zh-CN" dirty="0" smtClean="0"/>
          </a:p>
          <a:p>
            <a:r>
              <a:rPr lang="zh-CN" altLang="en-US" dirty="0" smtClean="0"/>
              <a:t>子公司越多，控制成本越大，控制程度下降</a:t>
            </a:r>
            <a:endParaRPr lang="en-US" altLang="zh-CN" dirty="0" smtClean="0"/>
          </a:p>
          <a:p>
            <a:r>
              <a:rPr lang="en-US" altLang="zh-CN" dirty="0" smtClean="0"/>
              <a:t>3.</a:t>
            </a:r>
            <a:r>
              <a:rPr lang="zh-CN" altLang="en-US" dirty="0" smtClean="0"/>
              <a:t>产品的类型</a:t>
            </a:r>
            <a:endParaRPr lang="en-US" altLang="zh-CN" dirty="0" smtClean="0"/>
          </a:p>
          <a:p>
            <a:r>
              <a:rPr lang="zh-CN" altLang="en-US" dirty="0" smtClean="0"/>
              <a:t>对资本密集型产品类型控制严格</a:t>
            </a:r>
            <a:endParaRPr lang="en-US" altLang="zh-CN" dirty="0" smtClean="0"/>
          </a:p>
          <a:p>
            <a:r>
              <a:rPr lang="en-US" altLang="zh-CN" dirty="0" smtClean="0"/>
              <a:t>4.</a:t>
            </a:r>
            <a:r>
              <a:rPr lang="zh-CN" altLang="en-US" dirty="0" smtClean="0"/>
              <a:t>子公司业务的多样化程度</a:t>
            </a:r>
            <a:endParaRPr lang="en-US" altLang="zh-CN" dirty="0" smtClean="0"/>
          </a:p>
          <a:p>
            <a:r>
              <a:rPr lang="zh-CN" altLang="en-US" dirty="0" smtClean="0"/>
              <a:t>业务越多样化，越是要求实施系统控制</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1.</a:t>
            </a:r>
            <a:r>
              <a:rPr lang="zh-CN" altLang="en-US" dirty="0" smtClean="0"/>
              <a:t>跨国公司组织管理的基本原则</a:t>
            </a:r>
            <a:endParaRPr lang="zh-CN" altLang="en-US" dirty="0"/>
          </a:p>
        </p:txBody>
      </p:sp>
      <p:sp>
        <p:nvSpPr>
          <p:cNvPr id="3" name="内容占位符 2"/>
          <p:cNvSpPr>
            <a:spLocks noGrp="1"/>
          </p:cNvSpPr>
          <p:nvPr>
            <p:ph idx="1"/>
          </p:nvPr>
        </p:nvSpPr>
        <p:spPr/>
        <p:txBody>
          <a:bodyPr/>
          <a:lstStyle/>
          <a:p>
            <a:r>
              <a:rPr lang="zh-CN" altLang="en-US" dirty="0" smtClean="0"/>
              <a:t>跨国公司的组织结构是高度适应国际市场运行的典型企业组织结构形式。跨国公司组织管理的总体原则是适应国际业务的发展需要。具体原则是：</a:t>
            </a:r>
            <a:endParaRPr lang="en-US" altLang="zh-CN" dirty="0" smtClean="0"/>
          </a:p>
          <a:p>
            <a:r>
              <a:rPr lang="en-US" altLang="zh-CN" dirty="0" smtClean="0"/>
              <a:t>1.1</a:t>
            </a:r>
            <a:r>
              <a:rPr lang="zh-CN" altLang="en-US" dirty="0" smtClean="0"/>
              <a:t>适应技术与产品要求的原则</a:t>
            </a:r>
            <a:endParaRPr lang="en-US" altLang="zh-CN" dirty="0" smtClean="0"/>
          </a:p>
          <a:p>
            <a:r>
              <a:rPr lang="en-US" altLang="zh-CN" dirty="0" smtClean="0"/>
              <a:t>1.2</a:t>
            </a:r>
            <a:r>
              <a:rPr lang="zh-CN" altLang="en-US" dirty="0" smtClean="0"/>
              <a:t>适应职能和专业要求的原则</a:t>
            </a:r>
            <a:endParaRPr lang="en-US" altLang="zh-CN" dirty="0" smtClean="0"/>
          </a:p>
          <a:p>
            <a:r>
              <a:rPr lang="en-US" altLang="zh-CN" dirty="0" smtClean="0"/>
              <a:t>1.3</a:t>
            </a:r>
            <a:r>
              <a:rPr lang="zh-CN" altLang="en-US" dirty="0" smtClean="0"/>
              <a:t>适应地区和环境要求的原则</a:t>
            </a:r>
            <a:endParaRPr lang="zh-CN" alt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3.4</a:t>
            </a:r>
            <a:r>
              <a:rPr lang="zh-CN" altLang="en-US" dirty="0" smtClean="0"/>
              <a:t>组织管理控制的实施步骤</a:t>
            </a:r>
            <a:endParaRPr lang="zh-CN" altLang="en-US" dirty="0"/>
          </a:p>
        </p:txBody>
      </p:sp>
      <p:sp>
        <p:nvSpPr>
          <p:cNvPr id="3" name="内容占位符 2"/>
          <p:cNvSpPr>
            <a:spLocks noGrp="1"/>
          </p:cNvSpPr>
          <p:nvPr>
            <p:ph idx="1"/>
          </p:nvPr>
        </p:nvSpPr>
        <p:spPr/>
        <p:txBody>
          <a:bodyPr/>
          <a:lstStyle/>
          <a:p>
            <a:r>
              <a:rPr lang="en-US" altLang="zh-CN" dirty="0" smtClean="0"/>
              <a:t>1.</a:t>
            </a:r>
            <a:r>
              <a:rPr lang="zh-CN" altLang="en-US" dirty="0" smtClean="0"/>
              <a:t>确定目标，目标分解；</a:t>
            </a:r>
            <a:endParaRPr lang="en-US" altLang="zh-CN" dirty="0" smtClean="0"/>
          </a:p>
          <a:p>
            <a:r>
              <a:rPr lang="en-US" altLang="zh-CN" dirty="0" smtClean="0"/>
              <a:t>2.</a:t>
            </a:r>
            <a:r>
              <a:rPr lang="zh-CN" altLang="en-US" dirty="0" smtClean="0"/>
              <a:t>确定衡量业绩的标准；</a:t>
            </a:r>
            <a:endParaRPr lang="en-US" altLang="zh-CN" dirty="0" smtClean="0"/>
          </a:p>
          <a:p>
            <a:r>
              <a:rPr lang="en-US" altLang="zh-CN" dirty="0" smtClean="0"/>
              <a:t>3.</a:t>
            </a:r>
            <a:r>
              <a:rPr lang="zh-CN" altLang="en-US" dirty="0" smtClean="0"/>
              <a:t>明确国外业务目标的责任人；</a:t>
            </a:r>
            <a:endParaRPr lang="en-US" altLang="zh-CN" dirty="0" smtClean="0"/>
          </a:p>
          <a:p>
            <a:r>
              <a:rPr lang="en-US" altLang="zh-CN" dirty="0" smtClean="0"/>
              <a:t>4.</a:t>
            </a:r>
            <a:r>
              <a:rPr lang="zh-CN" altLang="en-US" dirty="0" smtClean="0"/>
              <a:t>建立汇报和信息沟通系统；</a:t>
            </a:r>
            <a:endParaRPr lang="en-US" altLang="zh-CN" dirty="0" smtClean="0"/>
          </a:p>
          <a:p>
            <a:r>
              <a:rPr lang="en-US" altLang="zh-CN" dirty="0" smtClean="0"/>
              <a:t>5.</a:t>
            </a:r>
            <a:r>
              <a:rPr lang="zh-CN" altLang="en-US" dirty="0" smtClean="0"/>
              <a:t>审查结果；</a:t>
            </a:r>
            <a:endParaRPr lang="en-US" altLang="zh-CN" dirty="0" smtClean="0"/>
          </a:p>
          <a:p>
            <a:r>
              <a:rPr lang="en-US" altLang="zh-CN" dirty="0" smtClean="0"/>
              <a:t>6.</a:t>
            </a:r>
            <a:r>
              <a:rPr lang="zh-CN" altLang="en-US" dirty="0" smtClean="0"/>
              <a:t>采取纠正措施。</a:t>
            </a:r>
            <a:endParaRPr lang="zh-CN"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4.</a:t>
            </a:r>
            <a:r>
              <a:rPr lang="zh-CN" altLang="en-US" dirty="0" smtClean="0"/>
              <a:t>跨国公司组织管理创新</a:t>
            </a:r>
            <a:endParaRPr lang="zh-CN" altLang="en-US" dirty="0"/>
          </a:p>
        </p:txBody>
      </p:sp>
      <p:sp>
        <p:nvSpPr>
          <p:cNvPr id="3" name="内容占位符 2"/>
          <p:cNvSpPr>
            <a:spLocks noGrp="1"/>
          </p:cNvSpPr>
          <p:nvPr>
            <p:ph idx="1"/>
          </p:nvPr>
        </p:nvSpPr>
        <p:spPr/>
        <p:txBody>
          <a:bodyPr>
            <a:normAutofit fontScale="85000" lnSpcReduction="20000"/>
          </a:bodyPr>
          <a:lstStyle/>
          <a:p>
            <a:r>
              <a:rPr lang="en-US" altLang="zh-CN" dirty="0" smtClean="0"/>
              <a:t>4.1</a:t>
            </a:r>
            <a:r>
              <a:rPr lang="zh-CN" altLang="en-US" dirty="0" smtClean="0"/>
              <a:t>组织管理创新的背景</a:t>
            </a:r>
            <a:endParaRPr lang="en-US" altLang="zh-CN" dirty="0" smtClean="0"/>
          </a:p>
          <a:p>
            <a:r>
              <a:rPr lang="zh-CN" altLang="en-US" dirty="0" smtClean="0"/>
              <a:t>（</a:t>
            </a:r>
            <a:r>
              <a:rPr lang="en-US" altLang="zh-CN" dirty="0" smtClean="0"/>
              <a:t>1</a:t>
            </a:r>
            <a:r>
              <a:rPr lang="zh-CN" altLang="en-US" dirty="0" smtClean="0"/>
              <a:t>）在一个共享决策制定的环境下协作合作的复杂过程；</a:t>
            </a:r>
            <a:endParaRPr lang="en-US" altLang="zh-CN" dirty="0" smtClean="0"/>
          </a:p>
          <a:p>
            <a:r>
              <a:rPr lang="zh-CN" altLang="en-US" dirty="0" smtClean="0"/>
              <a:t>（</a:t>
            </a:r>
            <a:r>
              <a:rPr lang="en-US" altLang="zh-CN" dirty="0" smtClean="0"/>
              <a:t>2</a:t>
            </a:r>
            <a:r>
              <a:rPr lang="zh-CN" altLang="en-US" dirty="0" smtClean="0"/>
              <a:t>）分散的和特定的资源和能力；</a:t>
            </a:r>
            <a:endParaRPr lang="en-US" altLang="zh-CN" dirty="0" smtClean="0"/>
          </a:p>
          <a:p>
            <a:r>
              <a:rPr lang="zh-CN" altLang="en-US" dirty="0" smtClean="0"/>
              <a:t>（</a:t>
            </a:r>
            <a:r>
              <a:rPr lang="en-US" altLang="zh-CN" dirty="0" smtClean="0"/>
              <a:t>3</a:t>
            </a:r>
            <a:r>
              <a:rPr lang="zh-CN" altLang="en-US" dirty="0" smtClean="0"/>
              <a:t>）相互依赖的单元之间要素、信息的大量流动。</a:t>
            </a:r>
            <a:endParaRPr lang="en-US" altLang="zh-CN" dirty="0" smtClean="0"/>
          </a:p>
          <a:p>
            <a:r>
              <a:rPr lang="en-US" altLang="zh-CN" dirty="0" smtClean="0"/>
              <a:t>4.2</a:t>
            </a:r>
            <a:r>
              <a:rPr lang="zh-CN" altLang="en-US" dirty="0" smtClean="0"/>
              <a:t>组织管理创新的大致路径</a:t>
            </a:r>
            <a:endParaRPr lang="en-US" altLang="zh-CN" dirty="0" smtClean="0"/>
          </a:p>
          <a:p>
            <a:r>
              <a:rPr lang="zh-CN" altLang="en-US" dirty="0" smtClean="0"/>
              <a:t>（</a:t>
            </a:r>
            <a:r>
              <a:rPr lang="en-US" altLang="zh-CN" dirty="0" smtClean="0"/>
              <a:t>1</a:t>
            </a:r>
            <a:r>
              <a:rPr lang="zh-CN" altLang="en-US" dirty="0" smtClean="0"/>
              <a:t>）综合的网络配置；</a:t>
            </a:r>
            <a:endParaRPr lang="en-US" altLang="zh-CN" dirty="0" smtClean="0"/>
          </a:p>
          <a:p>
            <a:r>
              <a:rPr lang="zh-CN" altLang="en-US" dirty="0" smtClean="0"/>
              <a:t>（</a:t>
            </a:r>
            <a:r>
              <a:rPr lang="en-US" altLang="zh-CN" dirty="0" smtClean="0"/>
              <a:t>2</a:t>
            </a:r>
            <a:r>
              <a:rPr lang="zh-CN" altLang="en-US" dirty="0" smtClean="0"/>
              <a:t>）子公司角色；</a:t>
            </a:r>
            <a:endParaRPr lang="en-US" altLang="zh-CN" dirty="0" smtClean="0"/>
          </a:p>
          <a:p>
            <a:r>
              <a:rPr lang="zh-CN" altLang="en-US" dirty="0" smtClean="0"/>
              <a:t>（</a:t>
            </a:r>
            <a:r>
              <a:rPr lang="en-US" altLang="zh-CN" dirty="0" smtClean="0"/>
              <a:t>3</a:t>
            </a:r>
            <a:r>
              <a:rPr lang="zh-CN" altLang="en-US" dirty="0" smtClean="0"/>
              <a:t>）差异化职责；</a:t>
            </a:r>
            <a:endParaRPr lang="en-US" altLang="zh-CN" dirty="0" smtClean="0"/>
          </a:p>
          <a:p>
            <a:r>
              <a:rPr lang="zh-CN" altLang="en-US" dirty="0" smtClean="0"/>
              <a:t>（</a:t>
            </a:r>
            <a:r>
              <a:rPr lang="en-US" altLang="zh-CN" dirty="0" smtClean="0"/>
              <a:t>4</a:t>
            </a:r>
            <a:r>
              <a:rPr lang="zh-CN" altLang="en-US" dirty="0" smtClean="0"/>
              <a:t>）多样化创新过程（中央创新、当地创新、借力地方创新、全球联合创新）。</a:t>
            </a:r>
            <a:endParaRPr lang="en-US" altLang="zh-CN" dirty="0" smtClean="0"/>
          </a:p>
          <a:p>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a:t>
            </a:r>
            <a:r>
              <a:rPr lang="zh-CN" altLang="en-US" dirty="0" smtClean="0"/>
              <a:t>跨国公司组织管理的结构类型</a:t>
            </a:r>
            <a:endParaRPr lang="zh-CN" altLang="en-US" dirty="0"/>
          </a:p>
        </p:txBody>
      </p:sp>
      <p:sp>
        <p:nvSpPr>
          <p:cNvPr id="3" name="内容占位符 2"/>
          <p:cNvSpPr>
            <a:spLocks noGrp="1"/>
          </p:cNvSpPr>
          <p:nvPr>
            <p:ph idx="1"/>
          </p:nvPr>
        </p:nvSpPr>
        <p:spPr>
          <a:xfrm>
            <a:off x="428596" y="1571612"/>
            <a:ext cx="8229600" cy="4525963"/>
          </a:xfrm>
        </p:spPr>
        <p:style>
          <a:lnRef idx="2">
            <a:schemeClr val="accent2"/>
          </a:lnRef>
          <a:fillRef idx="1">
            <a:schemeClr val="lt1"/>
          </a:fillRef>
          <a:effectRef idx="0">
            <a:schemeClr val="accent2"/>
          </a:effectRef>
          <a:fontRef idx="minor">
            <a:schemeClr val="dk1"/>
          </a:fontRef>
        </p:style>
        <p:txBody>
          <a:bodyPr/>
          <a:lstStyle/>
          <a:p>
            <a:r>
              <a:rPr lang="en-US" altLang="zh-CN" dirty="0" smtClean="0"/>
              <a:t>2.1</a:t>
            </a:r>
            <a:r>
              <a:rPr lang="zh-CN" altLang="en-US" dirty="0" smtClean="0"/>
              <a:t>母子公司结构</a:t>
            </a:r>
            <a:endParaRPr lang="en-US" altLang="zh-CN" dirty="0" smtClean="0"/>
          </a:p>
          <a:p>
            <a:endParaRPr lang="zh-CN" altLang="en-US" dirty="0"/>
          </a:p>
        </p:txBody>
      </p:sp>
      <p:sp>
        <p:nvSpPr>
          <p:cNvPr id="6" name="椭圆 5"/>
          <p:cNvSpPr/>
          <p:nvPr/>
        </p:nvSpPr>
        <p:spPr>
          <a:xfrm>
            <a:off x="4000496" y="2714620"/>
            <a:ext cx="1785950" cy="35719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母公司</a:t>
            </a:r>
            <a:endParaRPr lang="zh-CN" altLang="en-US" dirty="0"/>
          </a:p>
        </p:txBody>
      </p:sp>
      <p:sp>
        <p:nvSpPr>
          <p:cNvPr id="9" name="下箭头 8"/>
          <p:cNvSpPr/>
          <p:nvPr/>
        </p:nvSpPr>
        <p:spPr>
          <a:xfrm>
            <a:off x="4857752" y="3143248"/>
            <a:ext cx="45719" cy="4286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13" name="直接连接符 12"/>
          <p:cNvCxnSpPr/>
          <p:nvPr/>
        </p:nvCxnSpPr>
        <p:spPr>
          <a:xfrm>
            <a:off x="2428860" y="3643314"/>
            <a:ext cx="542928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rot="5400000">
            <a:off x="2143108" y="3929066"/>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8" name="直接箭头连接符 17"/>
          <p:cNvCxnSpPr/>
          <p:nvPr/>
        </p:nvCxnSpPr>
        <p:spPr>
          <a:xfrm rot="5400000">
            <a:off x="4107653" y="3964785"/>
            <a:ext cx="500066"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0" name="直接箭头连接符 19"/>
          <p:cNvCxnSpPr/>
          <p:nvPr/>
        </p:nvCxnSpPr>
        <p:spPr>
          <a:xfrm rot="5400000">
            <a:off x="6000760" y="3929066"/>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rot="5400000">
            <a:off x="7572396" y="3929066"/>
            <a:ext cx="571504"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23" name="椭圆 22"/>
          <p:cNvSpPr/>
          <p:nvPr/>
        </p:nvSpPr>
        <p:spPr>
          <a:xfrm>
            <a:off x="2000232" y="4286256"/>
            <a:ext cx="1143008" cy="642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控股公司</a:t>
            </a:r>
            <a:endParaRPr lang="zh-CN" altLang="en-US" dirty="0"/>
          </a:p>
        </p:txBody>
      </p:sp>
      <p:sp>
        <p:nvSpPr>
          <p:cNvPr id="24" name="椭圆 23"/>
          <p:cNvSpPr/>
          <p:nvPr/>
        </p:nvSpPr>
        <p:spPr>
          <a:xfrm>
            <a:off x="3643306" y="4286256"/>
            <a:ext cx="1071570" cy="642942"/>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子公司</a:t>
            </a:r>
            <a:endParaRPr lang="zh-CN" altLang="en-US" dirty="0"/>
          </a:p>
        </p:txBody>
      </p:sp>
      <p:sp>
        <p:nvSpPr>
          <p:cNvPr id="25" name="椭圆 24"/>
          <p:cNvSpPr/>
          <p:nvPr/>
        </p:nvSpPr>
        <p:spPr>
          <a:xfrm>
            <a:off x="5572132" y="4286256"/>
            <a:ext cx="1214446" cy="71438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分公司</a:t>
            </a:r>
            <a:endParaRPr lang="zh-CN" altLang="en-US" dirty="0"/>
          </a:p>
        </p:txBody>
      </p:sp>
      <p:sp>
        <p:nvSpPr>
          <p:cNvPr id="26" name="椭圆 25"/>
          <p:cNvSpPr/>
          <p:nvPr/>
        </p:nvSpPr>
        <p:spPr>
          <a:xfrm>
            <a:off x="7143768" y="4357694"/>
            <a:ext cx="1143008" cy="857256"/>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避税地公司</a:t>
            </a:r>
            <a:endParaRPr lang="zh-CN" alt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2.2</a:t>
            </a:r>
            <a:r>
              <a:rPr lang="zh-CN" altLang="en-US" dirty="0" smtClean="0"/>
              <a:t>国际业务部</a:t>
            </a:r>
            <a:endParaRPr lang="zh-CN" altLang="en-US" dirty="0"/>
          </a:p>
        </p:txBody>
      </p:sp>
      <p:sp>
        <p:nvSpPr>
          <p:cNvPr id="3" name="内容占位符 2"/>
          <p:cNvSpPr>
            <a:spLocks noGrp="1"/>
          </p:cNvSpPr>
          <p:nvPr>
            <p:ph idx="1"/>
          </p:nvPr>
        </p:nvSpPr>
        <p:spPr/>
        <p:txBody>
          <a:bodyPr/>
          <a:lstStyle/>
          <a:p>
            <a:r>
              <a:rPr lang="zh-CN" altLang="en-US" dirty="0" smtClean="0"/>
              <a:t>国际业务部往往在进出口部门基础上发展而来。</a:t>
            </a:r>
            <a:endParaRPr lang="en-US" altLang="zh-CN" dirty="0" smtClean="0"/>
          </a:p>
          <a:p>
            <a:endParaRPr lang="zh-CN" altLang="en-US" dirty="0"/>
          </a:p>
        </p:txBody>
      </p:sp>
      <p:sp>
        <p:nvSpPr>
          <p:cNvPr id="4" name="矩形 3"/>
          <p:cNvSpPr/>
          <p:nvPr/>
        </p:nvSpPr>
        <p:spPr>
          <a:xfrm>
            <a:off x="3286116" y="2643182"/>
            <a:ext cx="2571768"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公司总部</a:t>
            </a:r>
            <a:endParaRPr lang="zh-CN" altLang="en-US" dirty="0"/>
          </a:p>
        </p:txBody>
      </p:sp>
      <p:cxnSp>
        <p:nvCxnSpPr>
          <p:cNvPr id="6" name="直接连接符 5"/>
          <p:cNvCxnSpPr/>
          <p:nvPr/>
        </p:nvCxnSpPr>
        <p:spPr>
          <a:xfrm rot="5400000">
            <a:off x="4286248" y="3357562"/>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rot="10800000">
            <a:off x="2643174" y="3357562"/>
            <a:ext cx="1857388" cy="1588"/>
          </a:xfrm>
          <a:prstGeom prst="line">
            <a:avLst/>
          </a:prstGeom>
        </p:spPr>
        <p:style>
          <a:lnRef idx="1">
            <a:schemeClr val="accent1"/>
          </a:lnRef>
          <a:fillRef idx="0">
            <a:schemeClr val="accent1"/>
          </a:fillRef>
          <a:effectRef idx="0">
            <a:schemeClr val="accent1"/>
          </a:effectRef>
          <a:fontRef idx="minor">
            <a:schemeClr val="tx1"/>
          </a:fontRef>
        </p:style>
      </p:cxnSp>
      <p:sp>
        <p:nvSpPr>
          <p:cNvPr id="9" name="矩形 8"/>
          <p:cNvSpPr/>
          <p:nvPr/>
        </p:nvSpPr>
        <p:spPr>
          <a:xfrm>
            <a:off x="1285852" y="3143248"/>
            <a:ext cx="1357322"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总部职能机构</a:t>
            </a:r>
            <a:endParaRPr lang="zh-CN" altLang="en-US" dirty="0"/>
          </a:p>
        </p:txBody>
      </p:sp>
      <p:cxnSp>
        <p:nvCxnSpPr>
          <p:cNvPr id="11" name="直接连接符 10"/>
          <p:cNvCxnSpPr/>
          <p:nvPr/>
        </p:nvCxnSpPr>
        <p:spPr>
          <a:xfrm>
            <a:off x="1000100" y="3714752"/>
            <a:ext cx="607223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785786" y="3857628"/>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17" name="矩形 16"/>
          <p:cNvSpPr/>
          <p:nvPr/>
        </p:nvSpPr>
        <p:spPr>
          <a:xfrm>
            <a:off x="714348" y="4143380"/>
            <a:ext cx="1143008"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国内分部</a:t>
            </a:r>
            <a:r>
              <a:rPr lang="en-US" altLang="zh-CN" dirty="0" smtClean="0"/>
              <a:t>A</a:t>
            </a:r>
            <a:endParaRPr lang="zh-CN" altLang="en-US" dirty="0"/>
          </a:p>
        </p:txBody>
      </p:sp>
      <p:cxnSp>
        <p:nvCxnSpPr>
          <p:cNvPr id="20" name="直接连接符 19"/>
          <p:cNvCxnSpPr/>
          <p:nvPr/>
        </p:nvCxnSpPr>
        <p:spPr>
          <a:xfrm rot="5400000">
            <a:off x="2928926" y="3929066"/>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1" name="矩形 20"/>
          <p:cNvSpPr/>
          <p:nvPr/>
        </p:nvSpPr>
        <p:spPr>
          <a:xfrm>
            <a:off x="2428860" y="4143380"/>
            <a:ext cx="1285884"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国内分部</a:t>
            </a:r>
            <a:r>
              <a:rPr lang="en-US" altLang="zh-CN" dirty="0" smtClean="0"/>
              <a:t>B</a:t>
            </a:r>
            <a:endParaRPr lang="zh-CN" altLang="en-US" dirty="0"/>
          </a:p>
        </p:txBody>
      </p:sp>
      <p:cxnSp>
        <p:nvCxnSpPr>
          <p:cNvPr id="23" name="直接连接符 22"/>
          <p:cNvCxnSpPr/>
          <p:nvPr/>
        </p:nvCxnSpPr>
        <p:spPr>
          <a:xfrm rot="5400000">
            <a:off x="6822297" y="3893347"/>
            <a:ext cx="357190" cy="1588"/>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5715008" y="4214818"/>
            <a:ext cx="192882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国际业务部</a:t>
            </a:r>
            <a:endParaRPr lang="zh-CN" altLang="en-US" dirty="0"/>
          </a:p>
        </p:txBody>
      </p:sp>
      <p:cxnSp>
        <p:nvCxnSpPr>
          <p:cNvPr id="26" name="直接连接符 25"/>
          <p:cNvCxnSpPr/>
          <p:nvPr/>
        </p:nvCxnSpPr>
        <p:spPr>
          <a:xfrm rot="5400000">
            <a:off x="6465107" y="4893479"/>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rot="10800000">
            <a:off x="4572000" y="4857760"/>
            <a:ext cx="207170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9" name="矩形 28"/>
          <p:cNvSpPr/>
          <p:nvPr/>
        </p:nvSpPr>
        <p:spPr>
          <a:xfrm>
            <a:off x="3071802" y="4786322"/>
            <a:ext cx="1643074"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分部职能机构</a:t>
            </a:r>
            <a:endParaRPr lang="zh-CN" altLang="en-US" dirty="0"/>
          </a:p>
        </p:txBody>
      </p:sp>
      <p:cxnSp>
        <p:nvCxnSpPr>
          <p:cNvPr id="31" name="直接连接符 30"/>
          <p:cNvCxnSpPr/>
          <p:nvPr/>
        </p:nvCxnSpPr>
        <p:spPr>
          <a:xfrm>
            <a:off x="3000364" y="5214950"/>
            <a:ext cx="485778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a:off x="2857488" y="5357826"/>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36" name="矩形 35"/>
          <p:cNvSpPr/>
          <p:nvPr/>
        </p:nvSpPr>
        <p:spPr>
          <a:xfrm>
            <a:off x="2643174" y="5572140"/>
            <a:ext cx="121444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国外地区</a:t>
            </a:r>
            <a:r>
              <a:rPr lang="en-US" altLang="zh-CN" dirty="0" smtClean="0"/>
              <a:t>A</a:t>
            </a:r>
            <a:endParaRPr lang="zh-CN" altLang="en-US" dirty="0"/>
          </a:p>
        </p:txBody>
      </p:sp>
      <p:cxnSp>
        <p:nvCxnSpPr>
          <p:cNvPr id="38" name="直接连接符 37"/>
          <p:cNvCxnSpPr/>
          <p:nvPr/>
        </p:nvCxnSpPr>
        <p:spPr>
          <a:xfrm rot="5400000">
            <a:off x="5107785" y="5322107"/>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39" name="矩形 38"/>
          <p:cNvSpPr/>
          <p:nvPr/>
        </p:nvSpPr>
        <p:spPr>
          <a:xfrm>
            <a:off x="4786314" y="5572140"/>
            <a:ext cx="142876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国外地区</a:t>
            </a:r>
            <a:r>
              <a:rPr lang="en-US" altLang="zh-CN" dirty="0" smtClean="0"/>
              <a:t>B</a:t>
            </a:r>
            <a:endParaRPr lang="zh-CN" altLang="en-US" dirty="0"/>
          </a:p>
        </p:txBody>
      </p:sp>
      <p:cxnSp>
        <p:nvCxnSpPr>
          <p:cNvPr id="41" name="直接连接符 40"/>
          <p:cNvCxnSpPr/>
          <p:nvPr/>
        </p:nvCxnSpPr>
        <p:spPr>
          <a:xfrm rot="5400000">
            <a:off x="7750991" y="5322107"/>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7000892" y="5572140"/>
            <a:ext cx="157163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国外地区</a:t>
            </a:r>
            <a:r>
              <a:rPr lang="en-US" altLang="zh-CN" dirty="0" smtClean="0"/>
              <a:t>C</a:t>
            </a:r>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2.2</a:t>
            </a:r>
            <a:r>
              <a:rPr lang="zh-CN" altLang="en-US" dirty="0" smtClean="0"/>
              <a:t>（续）国际业务部的优缺点</a:t>
            </a:r>
            <a:endParaRPr lang="zh-CN" altLang="en-US" dirty="0"/>
          </a:p>
        </p:txBody>
      </p:sp>
      <p:graphicFrame>
        <p:nvGraphicFramePr>
          <p:cNvPr id="4" name="内容占位符 3"/>
          <p:cNvGraphicFramePr>
            <a:graphicFrameLocks noGrp="1"/>
          </p:cNvGraphicFramePr>
          <p:nvPr>
            <p:ph idx="1"/>
          </p:nvPr>
        </p:nvGraphicFramePr>
        <p:xfrm>
          <a:off x="457200" y="1600200"/>
          <a:ext cx="8229600" cy="3829065"/>
        </p:xfrm>
        <a:graphic>
          <a:graphicData uri="http://schemas.openxmlformats.org/drawingml/2006/table">
            <a:tbl>
              <a:tblPr firstRow="1" bandRow="1">
                <a:tableStyleId>{5C22544A-7EE6-4342-B048-85BDC9FD1C3A}</a:tableStyleId>
              </a:tblPr>
              <a:tblGrid>
                <a:gridCol w="4114800"/>
                <a:gridCol w="4114800"/>
              </a:tblGrid>
              <a:tr h="765813">
                <a:tc>
                  <a:txBody>
                    <a:bodyPr/>
                    <a:lstStyle/>
                    <a:p>
                      <a:r>
                        <a:rPr lang="zh-CN" altLang="en-US" dirty="0" smtClean="0"/>
                        <a:t>优点</a:t>
                      </a:r>
                      <a:endParaRPr lang="zh-CN" altLang="en-US" dirty="0"/>
                    </a:p>
                  </a:txBody>
                  <a:tcPr/>
                </a:tc>
                <a:tc>
                  <a:txBody>
                    <a:bodyPr/>
                    <a:lstStyle/>
                    <a:p>
                      <a:r>
                        <a:rPr lang="zh-CN" altLang="en-US" dirty="0" smtClean="0"/>
                        <a:t>缺点</a:t>
                      </a:r>
                      <a:endParaRPr lang="zh-CN" altLang="en-US" dirty="0"/>
                    </a:p>
                  </a:txBody>
                  <a:tcPr/>
                </a:tc>
              </a:tr>
              <a:tr h="765813">
                <a:tc>
                  <a:txBody>
                    <a:bodyPr/>
                    <a:lstStyle/>
                    <a:p>
                      <a:r>
                        <a:rPr lang="en-US" altLang="zh-CN" dirty="0" smtClean="0"/>
                        <a:t>1.</a:t>
                      </a:r>
                      <a:r>
                        <a:rPr lang="zh-CN" altLang="en-US" dirty="0" smtClean="0"/>
                        <a:t>集中国际业务</a:t>
                      </a:r>
                      <a:endParaRPr lang="zh-CN" altLang="en-US" dirty="0"/>
                    </a:p>
                  </a:txBody>
                  <a:tcPr/>
                </a:tc>
                <a:tc>
                  <a:txBody>
                    <a:bodyPr/>
                    <a:lstStyle/>
                    <a:p>
                      <a:r>
                        <a:rPr lang="en-US" altLang="zh-CN" dirty="0" smtClean="0"/>
                        <a:t>1.</a:t>
                      </a:r>
                      <a:r>
                        <a:rPr lang="zh-CN" altLang="en-US" dirty="0" smtClean="0"/>
                        <a:t>潜在的渠道梗塞</a:t>
                      </a:r>
                      <a:endParaRPr lang="zh-CN" altLang="en-US" dirty="0"/>
                    </a:p>
                  </a:txBody>
                  <a:tcPr/>
                </a:tc>
              </a:tr>
              <a:tr h="765813">
                <a:tc>
                  <a:txBody>
                    <a:bodyPr/>
                    <a:lstStyle/>
                    <a:p>
                      <a:r>
                        <a:rPr lang="en-US" altLang="zh-CN" dirty="0" smtClean="0"/>
                        <a:t>2.</a:t>
                      </a:r>
                      <a:r>
                        <a:rPr lang="zh-CN" altLang="en-US" dirty="0" smtClean="0"/>
                        <a:t>有利于形成统一的国际市场观念，制定必要的策略</a:t>
                      </a:r>
                      <a:endParaRPr lang="zh-CN" altLang="en-US" dirty="0"/>
                    </a:p>
                  </a:txBody>
                  <a:tcPr/>
                </a:tc>
                <a:tc>
                  <a:txBody>
                    <a:bodyPr/>
                    <a:lstStyle/>
                    <a:p>
                      <a:r>
                        <a:rPr lang="en-US" altLang="zh-CN" dirty="0" smtClean="0"/>
                        <a:t>2.</a:t>
                      </a:r>
                      <a:r>
                        <a:rPr lang="zh-CN" altLang="en-US" dirty="0" smtClean="0"/>
                        <a:t>内外销之争可能影响出口</a:t>
                      </a:r>
                      <a:endParaRPr lang="zh-CN" altLang="en-US" dirty="0"/>
                    </a:p>
                  </a:txBody>
                  <a:tcPr/>
                </a:tc>
              </a:tr>
              <a:tr h="765813">
                <a:tc>
                  <a:txBody>
                    <a:bodyPr/>
                    <a:lstStyle/>
                    <a:p>
                      <a:r>
                        <a:rPr lang="en-US" altLang="zh-CN" dirty="0" smtClean="0"/>
                        <a:t>3.</a:t>
                      </a:r>
                      <a:r>
                        <a:rPr lang="zh-CN" altLang="en-US" dirty="0" smtClean="0"/>
                        <a:t>统一指挥，有利于实现战略意图</a:t>
                      </a:r>
                      <a:endParaRPr lang="zh-CN" altLang="en-US" dirty="0"/>
                    </a:p>
                  </a:txBody>
                  <a:tcPr/>
                </a:tc>
                <a:tc>
                  <a:txBody>
                    <a:bodyPr/>
                    <a:lstStyle/>
                    <a:p>
                      <a:r>
                        <a:rPr lang="en-US" altLang="zh-CN" dirty="0" smtClean="0"/>
                        <a:t>3.</a:t>
                      </a:r>
                      <a:r>
                        <a:rPr lang="zh-CN" altLang="en-US" dirty="0" smtClean="0"/>
                        <a:t>限制整个公司管理才能发挥</a:t>
                      </a:r>
                      <a:endParaRPr lang="zh-CN" altLang="en-US" dirty="0"/>
                    </a:p>
                  </a:txBody>
                  <a:tcPr/>
                </a:tc>
              </a:tr>
              <a:tr h="765813">
                <a:tc>
                  <a:txBody>
                    <a:bodyPr/>
                    <a:lstStyle/>
                    <a:p>
                      <a:r>
                        <a:rPr lang="en-US" altLang="zh-CN" dirty="0" smtClean="0"/>
                        <a:t>4.</a:t>
                      </a:r>
                      <a:r>
                        <a:rPr lang="zh-CN" altLang="en-US" dirty="0" smtClean="0"/>
                        <a:t>有利于正确处理国内业务与国际业务的关系</a:t>
                      </a:r>
                      <a:endParaRPr lang="zh-CN" altLang="en-US" dirty="0"/>
                    </a:p>
                  </a:txBody>
                  <a:tcPr/>
                </a:tc>
                <a:tc>
                  <a:txBody>
                    <a:bodyPr/>
                    <a:lstStyle/>
                    <a:p>
                      <a:r>
                        <a:rPr lang="en-US" altLang="zh-CN" dirty="0" smtClean="0"/>
                        <a:t>4.</a:t>
                      </a:r>
                      <a:r>
                        <a:rPr lang="zh-CN" altLang="en-US" dirty="0" smtClean="0"/>
                        <a:t>转移价格策略影响利润在各部门之间的分配</a:t>
                      </a:r>
                      <a:endParaRPr lang="zh-CN" altLang="en-US" dirty="0"/>
                    </a:p>
                  </a:txBody>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2.3</a:t>
            </a:r>
            <a:r>
              <a:rPr lang="zh-CN" altLang="en-US" dirty="0" smtClean="0"/>
              <a:t>全球职能结构</a:t>
            </a:r>
            <a:endParaRPr lang="zh-CN" altLang="en-US" dirty="0"/>
          </a:p>
        </p:txBody>
      </p:sp>
      <p:sp>
        <p:nvSpPr>
          <p:cNvPr id="3" name="内容占位符 2"/>
          <p:cNvSpPr>
            <a:spLocks noGrp="1"/>
          </p:cNvSpPr>
          <p:nvPr>
            <p:ph idx="1"/>
          </p:nvPr>
        </p:nvSpPr>
        <p:spPr/>
        <p:txBody>
          <a:bodyPr/>
          <a:lstStyle/>
          <a:p>
            <a:r>
              <a:rPr lang="zh-CN" altLang="en-US" dirty="0" smtClean="0"/>
              <a:t>全球职能结构是按照生产、销售、财务分设各部，每个部门负责全球的业务。</a:t>
            </a:r>
            <a:endParaRPr lang="en-US" altLang="zh-CN" dirty="0" smtClean="0"/>
          </a:p>
          <a:p>
            <a:endParaRPr lang="zh-CN" altLang="en-US" dirty="0"/>
          </a:p>
        </p:txBody>
      </p:sp>
      <p:sp>
        <p:nvSpPr>
          <p:cNvPr id="4" name="矩形 3"/>
          <p:cNvSpPr/>
          <p:nvPr/>
        </p:nvSpPr>
        <p:spPr>
          <a:xfrm>
            <a:off x="3428992" y="2714620"/>
            <a:ext cx="1928826"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总裁</a:t>
            </a:r>
            <a:endParaRPr lang="zh-CN" altLang="en-US" dirty="0"/>
          </a:p>
        </p:txBody>
      </p:sp>
      <p:cxnSp>
        <p:nvCxnSpPr>
          <p:cNvPr id="8" name="直接连接符 7"/>
          <p:cNvCxnSpPr/>
          <p:nvPr/>
        </p:nvCxnSpPr>
        <p:spPr>
          <a:xfrm rot="5400000">
            <a:off x="4071934" y="3357562"/>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a:off x="4357686" y="3357562"/>
            <a:ext cx="1000132" cy="1588"/>
          </a:xfrm>
          <a:prstGeom prst="line">
            <a:avLst/>
          </a:prstGeom>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5000628" y="3071810"/>
            <a:ext cx="3214710" cy="64294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职能部门，如国际情报、公共关系、计划、人事、法律</a:t>
            </a:r>
            <a:endParaRPr lang="zh-CN" altLang="en-US" dirty="0"/>
          </a:p>
        </p:txBody>
      </p:sp>
      <p:cxnSp>
        <p:nvCxnSpPr>
          <p:cNvPr id="13" name="直接连接符 12"/>
          <p:cNvCxnSpPr/>
          <p:nvPr/>
        </p:nvCxnSpPr>
        <p:spPr>
          <a:xfrm rot="5400000">
            <a:off x="4071934" y="3857628"/>
            <a:ext cx="57150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a:off x="1714480" y="4143380"/>
            <a:ext cx="614366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rot="5400000">
            <a:off x="1464447" y="4393413"/>
            <a:ext cx="50006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p:nvPr/>
        </p:nvCxnSpPr>
        <p:spPr>
          <a:xfrm rot="5400000">
            <a:off x="3321835" y="4393413"/>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rot="5400000">
            <a:off x="5750727" y="4393413"/>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rot="5400000">
            <a:off x="7643834" y="4357694"/>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24" name="矩形 23"/>
          <p:cNvSpPr/>
          <p:nvPr/>
        </p:nvSpPr>
        <p:spPr>
          <a:xfrm>
            <a:off x="1285852" y="4643446"/>
            <a:ext cx="135732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生产</a:t>
            </a:r>
            <a:endParaRPr lang="zh-CN" altLang="en-US" dirty="0"/>
          </a:p>
        </p:txBody>
      </p:sp>
      <p:sp>
        <p:nvSpPr>
          <p:cNvPr id="25" name="矩形 24"/>
          <p:cNvSpPr/>
          <p:nvPr/>
        </p:nvSpPr>
        <p:spPr>
          <a:xfrm>
            <a:off x="3214678" y="4643446"/>
            <a:ext cx="1000132"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销售</a:t>
            </a:r>
            <a:endParaRPr lang="zh-CN" altLang="en-US" dirty="0"/>
          </a:p>
        </p:txBody>
      </p:sp>
      <p:sp>
        <p:nvSpPr>
          <p:cNvPr id="26" name="矩形 25"/>
          <p:cNvSpPr/>
          <p:nvPr/>
        </p:nvSpPr>
        <p:spPr>
          <a:xfrm>
            <a:off x="5429256" y="4643446"/>
            <a:ext cx="1214446"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财务</a:t>
            </a:r>
            <a:endParaRPr lang="zh-CN" altLang="en-US" dirty="0"/>
          </a:p>
        </p:txBody>
      </p:sp>
      <p:sp>
        <p:nvSpPr>
          <p:cNvPr id="27" name="矩形 26"/>
          <p:cNvSpPr/>
          <p:nvPr/>
        </p:nvSpPr>
        <p:spPr>
          <a:xfrm>
            <a:off x="7429520" y="4572008"/>
            <a:ext cx="1000132"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研发</a:t>
            </a:r>
            <a:endParaRPr lang="zh-CN" altLang="en-US" dirty="0"/>
          </a:p>
        </p:txBody>
      </p:sp>
      <p:cxnSp>
        <p:nvCxnSpPr>
          <p:cNvPr id="30" name="直接连接符 29"/>
          <p:cNvCxnSpPr/>
          <p:nvPr/>
        </p:nvCxnSpPr>
        <p:spPr>
          <a:xfrm rot="5400000">
            <a:off x="1714480" y="5072074"/>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rot="5400000">
            <a:off x="3536149" y="5036355"/>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直接连接符 33"/>
          <p:cNvCxnSpPr/>
          <p:nvPr/>
        </p:nvCxnSpPr>
        <p:spPr>
          <a:xfrm rot="5400000">
            <a:off x="5786446" y="5143512"/>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rot="5400000">
            <a:off x="7715272" y="5143512"/>
            <a:ext cx="142876" cy="1588"/>
          </a:xfrm>
          <a:prstGeom prst="line">
            <a:avLst/>
          </a:prstGeom>
        </p:spPr>
        <p:style>
          <a:lnRef idx="1">
            <a:schemeClr val="accent1"/>
          </a:lnRef>
          <a:fillRef idx="0">
            <a:schemeClr val="accent1"/>
          </a:fillRef>
          <a:effectRef idx="0">
            <a:schemeClr val="accent1"/>
          </a:effectRef>
          <a:fontRef idx="minor">
            <a:schemeClr val="tx1"/>
          </a:fontRef>
        </p:style>
      </p:cxnSp>
      <p:sp>
        <p:nvSpPr>
          <p:cNvPr id="37" name="矩形 36"/>
          <p:cNvSpPr/>
          <p:nvPr/>
        </p:nvSpPr>
        <p:spPr>
          <a:xfrm>
            <a:off x="1357290" y="5143512"/>
            <a:ext cx="1285884"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国内外各制造厂与产品</a:t>
            </a:r>
            <a:endParaRPr lang="zh-CN" altLang="en-US" dirty="0"/>
          </a:p>
        </p:txBody>
      </p:sp>
      <p:sp>
        <p:nvSpPr>
          <p:cNvPr id="38" name="矩形 37"/>
          <p:cNvSpPr/>
          <p:nvPr/>
        </p:nvSpPr>
        <p:spPr>
          <a:xfrm>
            <a:off x="3214678" y="5214950"/>
            <a:ext cx="1143008"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国内外各销售机构</a:t>
            </a:r>
            <a:endParaRPr lang="zh-CN" altLang="en-US" dirty="0"/>
          </a:p>
        </p:txBody>
      </p:sp>
      <p:sp>
        <p:nvSpPr>
          <p:cNvPr id="39" name="矩形 38"/>
          <p:cNvSpPr/>
          <p:nvPr/>
        </p:nvSpPr>
        <p:spPr>
          <a:xfrm>
            <a:off x="5429256" y="5214950"/>
            <a:ext cx="1428760" cy="5715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国内外财务机构</a:t>
            </a:r>
            <a:endParaRPr lang="zh-CN" altLang="en-US" dirty="0"/>
          </a:p>
        </p:txBody>
      </p:sp>
      <p:sp>
        <p:nvSpPr>
          <p:cNvPr id="40" name="矩形 39"/>
          <p:cNvSpPr/>
          <p:nvPr/>
        </p:nvSpPr>
        <p:spPr>
          <a:xfrm>
            <a:off x="7358082" y="5214950"/>
            <a:ext cx="1071570" cy="71438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国内外研发机构</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fontScale="90000"/>
          </a:bodyPr>
          <a:lstStyle/>
          <a:p>
            <a:r>
              <a:rPr lang="en-US" altLang="zh-CN" dirty="0" smtClean="0"/>
              <a:t>2.3</a:t>
            </a:r>
            <a:r>
              <a:rPr lang="zh-CN" altLang="en-US" dirty="0" smtClean="0"/>
              <a:t>（续）：全球职能结构的优缺点</a:t>
            </a:r>
            <a:endParaRPr lang="zh-CN" altLang="en-US" dirty="0"/>
          </a:p>
        </p:txBody>
      </p:sp>
      <p:graphicFrame>
        <p:nvGraphicFramePr>
          <p:cNvPr id="4" name="内容占位符 3"/>
          <p:cNvGraphicFramePr>
            <a:graphicFrameLocks noGrp="1"/>
          </p:cNvGraphicFramePr>
          <p:nvPr>
            <p:ph idx="1"/>
          </p:nvPr>
        </p:nvGraphicFramePr>
        <p:xfrm>
          <a:off x="357158" y="1428736"/>
          <a:ext cx="8229600" cy="4429156"/>
        </p:xfrm>
        <a:graphic>
          <a:graphicData uri="http://schemas.openxmlformats.org/drawingml/2006/table">
            <a:tbl>
              <a:tblPr firstRow="1" bandRow="1">
                <a:tableStyleId>{5C22544A-7EE6-4342-B048-85BDC9FD1C3A}</a:tableStyleId>
              </a:tblPr>
              <a:tblGrid>
                <a:gridCol w="4114800"/>
                <a:gridCol w="4114800"/>
              </a:tblGrid>
              <a:tr h="1107289">
                <a:tc>
                  <a:txBody>
                    <a:bodyPr/>
                    <a:lstStyle/>
                    <a:p>
                      <a:r>
                        <a:rPr lang="zh-CN" altLang="en-US" dirty="0" smtClean="0"/>
                        <a:t>优点</a:t>
                      </a:r>
                      <a:endParaRPr lang="zh-CN" altLang="en-US" dirty="0"/>
                    </a:p>
                  </a:txBody>
                  <a:tcPr/>
                </a:tc>
                <a:tc>
                  <a:txBody>
                    <a:bodyPr/>
                    <a:lstStyle/>
                    <a:p>
                      <a:r>
                        <a:rPr lang="zh-CN" altLang="en-US" dirty="0" smtClean="0"/>
                        <a:t>缺点</a:t>
                      </a:r>
                      <a:endParaRPr lang="zh-CN" altLang="en-US" dirty="0"/>
                    </a:p>
                  </a:txBody>
                  <a:tcPr/>
                </a:tc>
              </a:tr>
              <a:tr h="1107289">
                <a:tc>
                  <a:txBody>
                    <a:bodyPr/>
                    <a:lstStyle/>
                    <a:p>
                      <a:r>
                        <a:rPr lang="en-US" altLang="zh-CN" dirty="0" smtClean="0"/>
                        <a:t>1.</a:t>
                      </a:r>
                      <a:r>
                        <a:rPr lang="zh-CN" altLang="en-US" dirty="0" smtClean="0"/>
                        <a:t>职能专业化，有利于全球竞争</a:t>
                      </a:r>
                      <a:endParaRPr lang="zh-CN" altLang="en-US" dirty="0"/>
                    </a:p>
                  </a:txBody>
                  <a:tcPr/>
                </a:tc>
                <a:tc>
                  <a:txBody>
                    <a:bodyPr/>
                    <a:lstStyle/>
                    <a:p>
                      <a:r>
                        <a:rPr lang="en-US" altLang="zh-CN" dirty="0" smtClean="0"/>
                        <a:t>1.</a:t>
                      </a:r>
                      <a:r>
                        <a:rPr lang="zh-CN" altLang="en-US" dirty="0" smtClean="0"/>
                        <a:t>在一个职能部门里，跨地区之间的协调困难</a:t>
                      </a:r>
                      <a:endParaRPr lang="zh-CN" altLang="en-US" dirty="0"/>
                    </a:p>
                  </a:txBody>
                  <a:tcPr/>
                </a:tc>
              </a:tr>
              <a:tr h="1107289">
                <a:tc>
                  <a:txBody>
                    <a:bodyPr/>
                    <a:lstStyle/>
                    <a:p>
                      <a:r>
                        <a:rPr lang="en-US" altLang="zh-CN" dirty="0" smtClean="0"/>
                        <a:t>2.</a:t>
                      </a:r>
                      <a:r>
                        <a:rPr lang="zh-CN" altLang="en-US" dirty="0" smtClean="0"/>
                        <a:t>强调集中控制，避免人员重叠</a:t>
                      </a:r>
                      <a:endParaRPr lang="zh-CN" altLang="en-US" dirty="0"/>
                    </a:p>
                  </a:txBody>
                  <a:tcPr/>
                </a:tc>
                <a:tc>
                  <a:txBody>
                    <a:bodyPr/>
                    <a:lstStyle/>
                    <a:p>
                      <a:r>
                        <a:rPr lang="en-US" altLang="zh-CN" dirty="0" smtClean="0"/>
                        <a:t>2.</a:t>
                      </a:r>
                      <a:r>
                        <a:rPr lang="zh-CN" altLang="en-US" dirty="0" smtClean="0"/>
                        <a:t>在一个地区的职能部门之间的矛盾无法就地解决</a:t>
                      </a:r>
                      <a:endParaRPr lang="zh-CN" altLang="en-US" dirty="0"/>
                    </a:p>
                  </a:txBody>
                  <a:tcPr/>
                </a:tc>
              </a:tr>
              <a:tr h="1107289">
                <a:tc>
                  <a:txBody>
                    <a:bodyPr/>
                    <a:lstStyle/>
                    <a:p>
                      <a:r>
                        <a:rPr lang="en-US" altLang="zh-CN" dirty="0" smtClean="0"/>
                        <a:t>3.</a:t>
                      </a:r>
                      <a:r>
                        <a:rPr lang="zh-CN" altLang="en-US" dirty="0" smtClean="0"/>
                        <a:t>统一成本与利润核算，避免利润中心之间的冲突</a:t>
                      </a:r>
                      <a:endParaRPr lang="zh-CN" altLang="en-US" dirty="0"/>
                    </a:p>
                  </a:txBody>
                  <a:tcPr/>
                </a:tc>
                <a:tc>
                  <a:txBody>
                    <a:bodyPr/>
                    <a:lstStyle/>
                    <a:p>
                      <a:r>
                        <a:rPr lang="en-US" altLang="zh-CN" dirty="0" smtClean="0"/>
                        <a:t>3.</a:t>
                      </a:r>
                      <a:r>
                        <a:rPr lang="zh-CN" altLang="en-US" dirty="0" smtClean="0"/>
                        <a:t>这种管理模式下很难开展多种经营</a:t>
                      </a:r>
                      <a:endParaRPr lang="zh-CN" altLang="en-US" dirty="0"/>
                    </a:p>
                  </a:txBody>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2.4</a:t>
            </a:r>
            <a:r>
              <a:rPr lang="zh-CN" altLang="en-US" dirty="0" smtClean="0"/>
              <a:t>全球性地区结构</a:t>
            </a:r>
            <a:endParaRPr lang="zh-CN" altLang="en-US" dirty="0"/>
          </a:p>
        </p:txBody>
      </p:sp>
      <p:sp>
        <p:nvSpPr>
          <p:cNvPr id="3" name="内容占位符 2"/>
          <p:cNvSpPr>
            <a:spLocks noGrp="1"/>
          </p:cNvSpPr>
          <p:nvPr>
            <p:ph idx="1"/>
          </p:nvPr>
        </p:nvSpPr>
        <p:spPr/>
        <p:txBody>
          <a:bodyPr/>
          <a:lstStyle/>
          <a:p>
            <a:r>
              <a:rPr lang="zh-CN" altLang="en-US" dirty="0" smtClean="0"/>
              <a:t>全球性地区结构是由各地区经理负责某一地区相应的职能，总部保留全球战略计划和控制权力。</a:t>
            </a:r>
            <a:endParaRPr lang="en-US" altLang="zh-CN" dirty="0" smtClean="0"/>
          </a:p>
          <a:p>
            <a:r>
              <a:rPr lang="zh-CN" altLang="en-US" dirty="0" smtClean="0"/>
              <a:t>全球性地区结构分为两类：</a:t>
            </a:r>
            <a:endParaRPr lang="en-US" altLang="zh-CN" dirty="0" smtClean="0"/>
          </a:p>
          <a:p>
            <a:r>
              <a:rPr lang="zh-CN" altLang="en-US" dirty="0" smtClean="0"/>
              <a:t>（</a:t>
            </a:r>
            <a:r>
              <a:rPr lang="en-US" altLang="zh-CN" dirty="0" smtClean="0"/>
              <a:t>1</a:t>
            </a:r>
            <a:r>
              <a:rPr lang="zh-CN" altLang="en-US" dirty="0" smtClean="0"/>
              <a:t>）地区</a:t>
            </a:r>
            <a:r>
              <a:rPr lang="en-US" altLang="zh-CN" dirty="0" smtClean="0"/>
              <a:t>—</a:t>
            </a:r>
            <a:r>
              <a:rPr lang="zh-CN" altLang="en-US" dirty="0" smtClean="0"/>
              <a:t>职能式结构</a:t>
            </a:r>
            <a:endParaRPr lang="en-US" altLang="zh-CN" dirty="0" smtClean="0"/>
          </a:p>
          <a:p>
            <a:r>
              <a:rPr lang="zh-CN" altLang="en-US" dirty="0" smtClean="0"/>
              <a:t>（</a:t>
            </a:r>
            <a:r>
              <a:rPr lang="en-US" altLang="zh-CN" dirty="0" smtClean="0"/>
              <a:t>2</a:t>
            </a:r>
            <a:r>
              <a:rPr lang="zh-CN" altLang="en-US" dirty="0" smtClean="0"/>
              <a:t>）地区</a:t>
            </a:r>
            <a:r>
              <a:rPr lang="en-US" altLang="zh-CN" dirty="0" smtClean="0"/>
              <a:t>—</a:t>
            </a:r>
            <a:r>
              <a:rPr lang="zh-CN" altLang="en-US" dirty="0" smtClean="0"/>
              <a:t>产品式结构</a:t>
            </a:r>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2.4</a:t>
            </a:r>
            <a:r>
              <a:rPr lang="zh-CN" altLang="en-US" dirty="0" smtClean="0"/>
              <a:t>（续）：地区</a:t>
            </a:r>
            <a:r>
              <a:rPr lang="en-US" altLang="zh-CN" dirty="0" smtClean="0"/>
              <a:t>—</a:t>
            </a:r>
            <a:r>
              <a:rPr lang="zh-CN" altLang="en-US" dirty="0" smtClean="0"/>
              <a:t>职能式结构</a:t>
            </a:r>
            <a:endParaRPr lang="zh-CN" altLang="en-US" dirty="0"/>
          </a:p>
        </p:txBody>
      </p:sp>
      <p:sp>
        <p:nvSpPr>
          <p:cNvPr id="3" name="内容占位符 2"/>
          <p:cNvSpPr>
            <a:spLocks noGrp="1"/>
          </p:cNvSpPr>
          <p:nvPr>
            <p:ph idx="1"/>
          </p:nvPr>
        </p:nvSpPr>
        <p:spPr>
          <a:xfrm>
            <a:off x="571472" y="1571612"/>
            <a:ext cx="8229600" cy="4525963"/>
          </a:xfrm>
        </p:spPr>
        <p:txBody>
          <a:bodyPr/>
          <a:lstStyle/>
          <a:p>
            <a:r>
              <a:rPr lang="zh-CN" altLang="en-US" dirty="0" smtClean="0"/>
              <a:t>图示：</a:t>
            </a:r>
            <a:endParaRPr lang="en-US" altLang="zh-CN" dirty="0" smtClean="0"/>
          </a:p>
          <a:p>
            <a:endParaRPr lang="zh-CN" altLang="en-US" dirty="0"/>
          </a:p>
        </p:txBody>
      </p:sp>
      <p:sp>
        <p:nvSpPr>
          <p:cNvPr id="4" name="矩形 3"/>
          <p:cNvSpPr/>
          <p:nvPr/>
        </p:nvSpPr>
        <p:spPr>
          <a:xfrm>
            <a:off x="3571868" y="2143116"/>
            <a:ext cx="1643074" cy="2857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总裁</a:t>
            </a:r>
            <a:endParaRPr lang="zh-CN" altLang="en-US" dirty="0"/>
          </a:p>
        </p:txBody>
      </p:sp>
      <p:cxnSp>
        <p:nvCxnSpPr>
          <p:cNvPr id="6" name="直接连接符 5"/>
          <p:cNvCxnSpPr/>
          <p:nvPr/>
        </p:nvCxnSpPr>
        <p:spPr>
          <a:xfrm rot="5400000">
            <a:off x="3643306" y="3214686"/>
            <a:ext cx="142876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1785918" y="2714620"/>
            <a:ext cx="592935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rot="5400000">
            <a:off x="1785918" y="278605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rot="5400000">
            <a:off x="2786050" y="278605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rot="5400000">
            <a:off x="3571868" y="2786058"/>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rot="5400000">
            <a:off x="5143504" y="2857496"/>
            <a:ext cx="14287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rot="5400000">
            <a:off x="6179355" y="2893215"/>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rot="5400000">
            <a:off x="7536677" y="2821777"/>
            <a:ext cx="214314" cy="1588"/>
          </a:xfrm>
          <a:prstGeom prst="line">
            <a:avLst/>
          </a:prstGeom>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1500166" y="2928934"/>
            <a:ext cx="78581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生产</a:t>
            </a:r>
            <a:endParaRPr lang="zh-CN" altLang="en-US" dirty="0"/>
          </a:p>
        </p:txBody>
      </p:sp>
      <p:sp>
        <p:nvSpPr>
          <p:cNvPr id="24" name="矩形 23"/>
          <p:cNvSpPr/>
          <p:nvPr/>
        </p:nvSpPr>
        <p:spPr>
          <a:xfrm>
            <a:off x="2500298" y="2928934"/>
            <a:ext cx="64294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销售</a:t>
            </a:r>
            <a:endParaRPr lang="zh-CN" altLang="en-US" dirty="0"/>
          </a:p>
        </p:txBody>
      </p:sp>
      <p:sp>
        <p:nvSpPr>
          <p:cNvPr id="25" name="矩形 24"/>
          <p:cNvSpPr/>
          <p:nvPr/>
        </p:nvSpPr>
        <p:spPr>
          <a:xfrm>
            <a:off x="3500430" y="2928934"/>
            <a:ext cx="64294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财务</a:t>
            </a:r>
            <a:endParaRPr lang="zh-CN" altLang="en-US" dirty="0"/>
          </a:p>
        </p:txBody>
      </p:sp>
      <p:sp>
        <p:nvSpPr>
          <p:cNvPr id="26" name="矩形 25"/>
          <p:cNvSpPr/>
          <p:nvPr/>
        </p:nvSpPr>
        <p:spPr>
          <a:xfrm>
            <a:off x="4714876" y="3000372"/>
            <a:ext cx="1000132"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计划</a:t>
            </a:r>
            <a:endParaRPr lang="zh-CN" altLang="en-US" dirty="0"/>
          </a:p>
        </p:txBody>
      </p:sp>
      <p:sp>
        <p:nvSpPr>
          <p:cNvPr id="27" name="矩形 26"/>
          <p:cNvSpPr/>
          <p:nvPr/>
        </p:nvSpPr>
        <p:spPr>
          <a:xfrm>
            <a:off x="6072198" y="3000372"/>
            <a:ext cx="71438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人事</a:t>
            </a:r>
            <a:endParaRPr lang="zh-CN" altLang="en-US" dirty="0"/>
          </a:p>
        </p:txBody>
      </p:sp>
      <p:sp>
        <p:nvSpPr>
          <p:cNvPr id="28" name="矩形 27"/>
          <p:cNvSpPr/>
          <p:nvPr/>
        </p:nvSpPr>
        <p:spPr>
          <a:xfrm>
            <a:off x="7286644" y="2928934"/>
            <a:ext cx="857256"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研发</a:t>
            </a:r>
            <a:endParaRPr lang="zh-CN" altLang="en-US" dirty="0"/>
          </a:p>
        </p:txBody>
      </p:sp>
      <p:cxnSp>
        <p:nvCxnSpPr>
          <p:cNvPr id="30" name="直接连接符 29"/>
          <p:cNvCxnSpPr/>
          <p:nvPr/>
        </p:nvCxnSpPr>
        <p:spPr>
          <a:xfrm>
            <a:off x="1500166" y="3643314"/>
            <a:ext cx="664373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rot="5400000">
            <a:off x="1393009" y="3821909"/>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rot="5400000">
            <a:off x="2857488" y="3857628"/>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rot="5400000">
            <a:off x="5965041" y="3893347"/>
            <a:ext cx="357190"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rot="5400000">
            <a:off x="7858148" y="3786190"/>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42" name="矩形 41"/>
          <p:cNvSpPr/>
          <p:nvPr/>
        </p:nvSpPr>
        <p:spPr>
          <a:xfrm>
            <a:off x="1214414" y="4071942"/>
            <a:ext cx="114300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欧洲区</a:t>
            </a:r>
            <a:endParaRPr lang="zh-CN" altLang="en-US" dirty="0"/>
          </a:p>
        </p:txBody>
      </p:sp>
      <p:sp>
        <p:nvSpPr>
          <p:cNvPr id="43" name="矩形 42"/>
          <p:cNvSpPr/>
          <p:nvPr/>
        </p:nvSpPr>
        <p:spPr>
          <a:xfrm>
            <a:off x="2786050" y="4000504"/>
            <a:ext cx="1000132"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北美区</a:t>
            </a:r>
            <a:endParaRPr lang="zh-CN" altLang="en-US" dirty="0"/>
          </a:p>
        </p:txBody>
      </p:sp>
      <p:sp>
        <p:nvSpPr>
          <p:cNvPr id="44" name="矩形 43"/>
          <p:cNvSpPr/>
          <p:nvPr/>
        </p:nvSpPr>
        <p:spPr>
          <a:xfrm>
            <a:off x="4214810" y="3929066"/>
            <a:ext cx="85725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拉美区</a:t>
            </a:r>
            <a:endParaRPr lang="zh-CN" altLang="en-US" dirty="0"/>
          </a:p>
        </p:txBody>
      </p:sp>
      <p:sp>
        <p:nvSpPr>
          <p:cNvPr id="45" name="矩形 44"/>
          <p:cNvSpPr/>
          <p:nvPr/>
        </p:nvSpPr>
        <p:spPr>
          <a:xfrm>
            <a:off x="5857884" y="4071942"/>
            <a:ext cx="1143008" cy="3571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亚洲区</a:t>
            </a:r>
            <a:endParaRPr lang="zh-CN" altLang="en-US" dirty="0"/>
          </a:p>
        </p:txBody>
      </p:sp>
      <p:sp>
        <p:nvSpPr>
          <p:cNvPr id="46" name="矩形 45"/>
          <p:cNvSpPr/>
          <p:nvPr/>
        </p:nvSpPr>
        <p:spPr>
          <a:xfrm>
            <a:off x="7429520" y="4000504"/>
            <a:ext cx="107157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非洲区</a:t>
            </a:r>
            <a:endParaRPr lang="zh-CN" altLang="en-US" dirty="0"/>
          </a:p>
        </p:txBody>
      </p:sp>
      <p:cxnSp>
        <p:nvCxnSpPr>
          <p:cNvPr id="48" name="直接连接符 47"/>
          <p:cNvCxnSpPr/>
          <p:nvPr/>
        </p:nvCxnSpPr>
        <p:spPr>
          <a:xfrm rot="5400000">
            <a:off x="4286248" y="4643446"/>
            <a:ext cx="42862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a:off x="3143240" y="4929198"/>
            <a:ext cx="350046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直接连接符 51"/>
          <p:cNvCxnSpPr/>
          <p:nvPr/>
        </p:nvCxnSpPr>
        <p:spPr>
          <a:xfrm rot="5400000">
            <a:off x="3071802" y="5072074"/>
            <a:ext cx="285752"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rot="5400000">
            <a:off x="4679157" y="5107793"/>
            <a:ext cx="214314"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rot="5400000">
            <a:off x="6429388" y="5072074"/>
            <a:ext cx="285752" cy="1588"/>
          </a:xfrm>
          <a:prstGeom prst="line">
            <a:avLst/>
          </a:prstGeom>
        </p:spPr>
        <p:style>
          <a:lnRef idx="1">
            <a:schemeClr val="accent1"/>
          </a:lnRef>
          <a:fillRef idx="0">
            <a:schemeClr val="accent1"/>
          </a:fillRef>
          <a:effectRef idx="0">
            <a:schemeClr val="accent1"/>
          </a:effectRef>
          <a:fontRef idx="minor">
            <a:schemeClr val="tx1"/>
          </a:fontRef>
        </p:style>
      </p:cxnSp>
      <p:sp>
        <p:nvSpPr>
          <p:cNvPr id="57" name="矩形 56"/>
          <p:cNvSpPr/>
          <p:nvPr/>
        </p:nvSpPr>
        <p:spPr>
          <a:xfrm>
            <a:off x="2786050" y="5286388"/>
            <a:ext cx="1071570"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生产</a:t>
            </a:r>
            <a:endParaRPr lang="zh-CN" altLang="en-US" dirty="0"/>
          </a:p>
        </p:txBody>
      </p:sp>
      <p:sp>
        <p:nvSpPr>
          <p:cNvPr id="58" name="矩形 57"/>
          <p:cNvSpPr/>
          <p:nvPr/>
        </p:nvSpPr>
        <p:spPr>
          <a:xfrm>
            <a:off x="4429124" y="5286388"/>
            <a:ext cx="1285884" cy="4286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销售</a:t>
            </a:r>
            <a:endParaRPr lang="zh-CN" altLang="en-US" dirty="0"/>
          </a:p>
        </p:txBody>
      </p:sp>
      <p:sp>
        <p:nvSpPr>
          <p:cNvPr id="59" name="矩形 58"/>
          <p:cNvSpPr/>
          <p:nvPr/>
        </p:nvSpPr>
        <p:spPr>
          <a:xfrm>
            <a:off x="6286512" y="5286388"/>
            <a:ext cx="1214446" cy="5000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财务</a:t>
            </a:r>
            <a:endParaRPr lang="zh-CN" altLang="en-US" dirty="0"/>
          </a:p>
        </p:txBody>
      </p:sp>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319</TotalTime>
  <Words>2296</Words>
  <Application>Microsoft Office PowerPoint</Application>
  <PresentationFormat>全屏显示(4:3)</PresentationFormat>
  <Paragraphs>205</Paragraphs>
  <Slides>21</Slides>
  <Notes>0</Notes>
  <HiddenSlides>0</HiddenSlides>
  <MMClips>0</MMClips>
  <ScaleCrop>false</ScaleCrop>
  <HeadingPairs>
    <vt:vector size="4" baseType="variant">
      <vt:variant>
        <vt:lpstr>主题</vt:lpstr>
      </vt:variant>
      <vt:variant>
        <vt:i4>1</vt:i4>
      </vt:variant>
      <vt:variant>
        <vt:lpstr>幻灯片标题</vt:lpstr>
      </vt:variant>
      <vt:variant>
        <vt:i4>21</vt:i4>
      </vt:variant>
    </vt:vector>
  </HeadingPairs>
  <TitlesOfParts>
    <vt:vector size="22" baseType="lpstr">
      <vt:lpstr>Office 主题</vt:lpstr>
      <vt:lpstr>第八章  跨国公司管理策略（1）——组织管理</vt:lpstr>
      <vt:lpstr>1.跨国公司组织管理的基本原则</vt:lpstr>
      <vt:lpstr>2.跨国公司组织管理的结构类型</vt:lpstr>
      <vt:lpstr>2.2国际业务部</vt:lpstr>
      <vt:lpstr>2.2（续）国际业务部的优缺点</vt:lpstr>
      <vt:lpstr>2.3全球职能结构</vt:lpstr>
      <vt:lpstr>2.3（续）：全球职能结构的优缺点</vt:lpstr>
      <vt:lpstr>2.4全球性地区结构</vt:lpstr>
      <vt:lpstr>2.4（续）：地区—职能式结构</vt:lpstr>
      <vt:lpstr>2.4（续）：地区—产品式结构</vt:lpstr>
      <vt:lpstr>2.4（续）：全球地区结构的优缺点</vt:lpstr>
      <vt:lpstr>2.5全球性产品结构</vt:lpstr>
      <vt:lpstr>2.5（续）：全球性产品结构的优缺点</vt:lpstr>
      <vt:lpstr>2.6混合式结构</vt:lpstr>
      <vt:lpstr>2.7矩阵式结构</vt:lpstr>
      <vt:lpstr>2.7（续）：矩阵式结构的优缺点</vt:lpstr>
      <vt:lpstr>3.跨国公司组织管理控制体制 </vt:lpstr>
      <vt:lpstr>3.2跨国公司组织管理控制的模式</vt:lpstr>
      <vt:lpstr>3.3影响跨国公司组织管理控制的因素</vt:lpstr>
      <vt:lpstr>3.4组织管理控制的实施步骤</vt:lpstr>
      <vt:lpstr>4.跨国公司组织管理创新</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第八章  跨国公司管理策略（1）——组织管理</dc:title>
  <dc:creator>ms</dc:creator>
  <cp:lastModifiedBy>Administrator</cp:lastModifiedBy>
  <cp:revision>33</cp:revision>
  <dcterms:created xsi:type="dcterms:W3CDTF">2011-08-05T02:33:42Z</dcterms:created>
  <dcterms:modified xsi:type="dcterms:W3CDTF">2020-12-30T07:30:01Z</dcterms:modified>
</cp:coreProperties>
</file>