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3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72A4-FD3B-48A6-A227-3055935A16E5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0D6-2E8A-4D6D-AFF6-DEAA2EFDFE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72A4-FD3B-48A6-A227-3055935A16E5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0D6-2E8A-4D6D-AFF6-DEAA2EFDFE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72A4-FD3B-48A6-A227-3055935A16E5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0D6-2E8A-4D6D-AFF6-DEAA2EFDFE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72A4-FD3B-48A6-A227-3055935A16E5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0D6-2E8A-4D6D-AFF6-DEAA2EFDFE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72A4-FD3B-48A6-A227-3055935A16E5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0D6-2E8A-4D6D-AFF6-DEAA2EFDFE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72A4-FD3B-48A6-A227-3055935A16E5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0D6-2E8A-4D6D-AFF6-DEAA2EFDFE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72A4-FD3B-48A6-A227-3055935A16E5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0D6-2E8A-4D6D-AFF6-DEAA2EFDFE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72A4-FD3B-48A6-A227-3055935A16E5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0D6-2E8A-4D6D-AFF6-DEAA2EFDFE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72A4-FD3B-48A6-A227-3055935A16E5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0D6-2E8A-4D6D-AFF6-DEAA2EFDFE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72A4-FD3B-48A6-A227-3055935A16E5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0D6-2E8A-4D6D-AFF6-DEAA2EFDFE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372A4-FD3B-48A6-A227-3055935A16E5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A70D6-2E8A-4D6D-AFF6-DEAA2EFDFE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D372A4-FD3B-48A6-A227-3055935A16E5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A70D6-2E8A-4D6D-AFF6-DEAA2EFDFEE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/>
              <a:t>第十一章  跨国公司管理策略（</a:t>
            </a:r>
            <a:r>
              <a:rPr lang="en-US" altLang="zh-CN" sz="3600" dirty="0" smtClean="0"/>
              <a:t>4</a:t>
            </a:r>
            <a:r>
              <a:rPr lang="zh-CN" altLang="en-US" sz="3600" dirty="0" smtClean="0"/>
              <a:t>）</a:t>
            </a:r>
            <a:r>
              <a:rPr lang="en-US" altLang="zh-CN" sz="3600" dirty="0" smtClean="0"/>
              <a:t/>
            </a:r>
            <a:br>
              <a:rPr lang="en-US" altLang="zh-CN" sz="3600" dirty="0" smtClean="0"/>
            </a:br>
            <a:r>
              <a:rPr lang="en-US" altLang="zh-CN" sz="3600" dirty="0" smtClean="0"/>
              <a:t>——</a:t>
            </a:r>
            <a:r>
              <a:rPr lang="zh-CN" altLang="en-US" sz="3600" dirty="0" smtClean="0"/>
              <a:t>人力资源管理</a:t>
            </a: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lang="en-US" altLang="zh-CN" dirty="0" smtClean="0"/>
              <a:t>1.</a:t>
            </a:r>
            <a:r>
              <a:rPr lang="zh-CN" altLang="en-US" dirty="0" smtClean="0"/>
              <a:t>跨国公司的人力资源政策</a:t>
            </a:r>
            <a:endParaRPr lang="en-US" altLang="zh-CN" dirty="0" smtClean="0"/>
          </a:p>
          <a:p>
            <a:pPr algn="l"/>
            <a:r>
              <a:rPr lang="en-US" altLang="zh-CN" dirty="0" smtClean="0"/>
              <a:t>2.</a:t>
            </a:r>
            <a:r>
              <a:rPr lang="zh-CN" altLang="en-US" dirty="0" smtClean="0"/>
              <a:t>跨国公司驻外经理的选择与培训</a:t>
            </a:r>
            <a:endParaRPr lang="en-US" altLang="zh-CN" dirty="0" smtClean="0"/>
          </a:p>
          <a:p>
            <a:pPr algn="l"/>
            <a:r>
              <a:rPr lang="en-US" altLang="zh-CN" dirty="0" smtClean="0"/>
              <a:t>3.</a:t>
            </a:r>
            <a:r>
              <a:rPr lang="zh-CN" altLang="en-US" dirty="0" smtClean="0"/>
              <a:t>跨国公司多国籍员工的管理</a:t>
            </a:r>
            <a:endParaRPr lang="en-US" altLang="zh-CN" dirty="0" smtClean="0"/>
          </a:p>
          <a:p>
            <a:pPr algn="l"/>
            <a:r>
              <a:rPr lang="en-US" altLang="zh-CN" dirty="0" smtClean="0"/>
              <a:t>4.</a:t>
            </a:r>
            <a:r>
              <a:rPr lang="zh-CN" altLang="en-US" dirty="0" smtClean="0"/>
              <a:t>跨国公司人力资源的跨国调配</a:t>
            </a:r>
            <a:endParaRPr lang="en-US" altLang="zh-CN" dirty="0" smtClean="0"/>
          </a:p>
          <a:p>
            <a:pPr algn="l"/>
            <a:r>
              <a:rPr lang="en-US" altLang="zh-CN" dirty="0" smtClean="0"/>
              <a:t>5.</a:t>
            </a:r>
            <a:r>
              <a:rPr lang="zh-CN" altLang="en-US" dirty="0" smtClean="0"/>
              <a:t>跨国公司的国际报酬政策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2.4</a:t>
            </a:r>
            <a:r>
              <a:rPr lang="zh-CN" altLang="en-US" dirty="0" smtClean="0"/>
              <a:t>驻外经理人的培训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2.4.1</a:t>
            </a:r>
            <a:r>
              <a:rPr lang="zh-CN" altLang="en-US" dirty="0" smtClean="0"/>
              <a:t>培训目标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）提高国际经营管理的知识和经验；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）提高对不同文化的敏感性；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）提高不同文化背景的协同能力。</a:t>
            </a:r>
            <a:endParaRPr lang="en-US" altLang="zh-CN" dirty="0" smtClean="0"/>
          </a:p>
          <a:p>
            <a:r>
              <a:rPr lang="en-US" altLang="zh-CN" dirty="0" smtClean="0"/>
              <a:t>2.4.2</a:t>
            </a:r>
            <a:r>
              <a:rPr lang="zh-CN" altLang="en-US" dirty="0" smtClean="0"/>
              <a:t>培训过程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）一般文化培训和地区性培训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）特定文化和语言培训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）导向培训和了解东道国的经营环境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）海外监督和支援性服务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2.4</a:t>
            </a:r>
            <a:r>
              <a:rPr lang="zh-CN" altLang="en-US" dirty="0" smtClean="0"/>
              <a:t>（续）：驻外经理人培训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2.4.3</a:t>
            </a:r>
            <a:r>
              <a:rPr lang="zh-CN" altLang="en-US" dirty="0" smtClean="0"/>
              <a:t>培训的主要内容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）管理方面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）会计、审计、财务方面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）市场营销方面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）投资方面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）生活条件方面</a:t>
            </a:r>
            <a:endParaRPr lang="en-US" altLang="zh-CN" dirty="0" smtClean="0"/>
          </a:p>
          <a:p>
            <a:r>
              <a:rPr lang="en-US" altLang="zh-CN" dirty="0" smtClean="0"/>
              <a:t>2.4.4</a:t>
            </a:r>
            <a:r>
              <a:rPr lang="zh-CN" altLang="en-US" dirty="0" smtClean="0"/>
              <a:t>培训方式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）外部培训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）内部培训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）在职培训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3.</a:t>
            </a:r>
            <a:r>
              <a:rPr lang="zh-CN" altLang="en-US" dirty="0" smtClean="0"/>
              <a:t>跨国公司多国籍员工的管理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3.1</a:t>
            </a:r>
            <a:r>
              <a:rPr lang="zh-CN" altLang="en-US" dirty="0" smtClean="0"/>
              <a:t>跨国公司多国籍员工管理的机构设置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3214678" y="2500306"/>
            <a:ext cx="257176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公司主管经理</a:t>
            </a:r>
            <a:endParaRPr lang="zh-CN" altLang="en-US" dirty="0"/>
          </a:p>
        </p:txBody>
      </p:sp>
      <p:cxnSp>
        <p:nvCxnSpPr>
          <p:cNvPr id="6" name="直接连接符 5"/>
          <p:cNvCxnSpPr/>
          <p:nvPr/>
        </p:nvCxnSpPr>
        <p:spPr>
          <a:xfrm rot="5400000">
            <a:off x="4286248" y="3071810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矩形 6"/>
          <p:cNvSpPr/>
          <p:nvPr/>
        </p:nvSpPr>
        <p:spPr>
          <a:xfrm>
            <a:off x="3286116" y="3357562"/>
            <a:ext cx="2571768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人事部门经理</a:t>
            </a:r>
            <a:endParaRPr lang="zh-CN" altLang="en-US" dirty="0"/>
          </a:p>
        </p:txBody>
      </p:sp>
      <p:cxnSp>
        <p:nvCxnSpPr>
          <p:cNvPr id="9" name="直接连接符 8"/>
          <p:cNvCxnSpPr/>
          <p:nvPr/>
        </p:nvCxnSpPr>
        <p:spPr>
          <a:xfrm rot="5400000">
            <a:off x="4286248" y="3929066"/>
            <a:ext cx="142876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1643042" y="4143380"/>
            <a:ext cx="578647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rot="5400000">
            <a:off x="1607323" y="4250537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1285852" y="4429132"/>
            <a:ext cx="1571636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培训与发展</a:t>
            </a:r>
            <a:endParaRPr lang="zh-CN" altLang="en-US" dirty="0"/>
          </a:p>
        </p:txBody>
      </p:sp>
      <p:cxnSp>
        <p:nvCxnSpPr>
          <p:cNvPr id="16" name="直接连接符 15"/>
          <p:cNvCxnSpPr/>
          <p:nvPr/>
        </p:nvCxnSpPr>
        <p:spPr>
          <a:xfrm rot="5400000">
            <a:off x="3786182" y="4357694"/>
            <a:ext cx="285752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矩形 16"/>
          <p:cNvSpPr/>
          <p:nvPr/>
        </p:nvSpPr>
        <p:spPr>
          <a:xfrm>
            <a:off x="3428992" y="4643446"/>
            <a:ext cx="1500198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工资管理</a:t>
            </a:r>
            <a:endParaRPr lang="zh-CN" altLang="en-US" dirty="0"/>
          </a:p>
        </p:txBody>
      </p:sp>
      <p:cxnSp>
        <p:nvCxnSpPr>
          <p:cNvPr id="19" name="直接连接符 18"/>
          <p:cNvCxnSpPr/>
          <p:nvPr/>
        </p:nvCxnSpPr>
        <p:spPr>
          <a:xfrm rot="5400000">
            <a:off x="5607851" y="4321975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矩形 19"/>
          <p:cNvSpPr/>
          <p:nvPr/>
        </p:nvSpPr>
        <p:spPr>
          <a:xfrm>
            <a:off x="5143504" y="4572008"/>
            <a:ext cx="1428760" cy="7143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员工福利</a:t>
            </a:r>
            <a:endParaRPr lang="zh-CN" altLang="en-US" dirty="0"/>
          </a:p>
        </p:txBody>
      </p:sp>
      <p:cxnSp>
        <p:nvCxnSpPr>
          <p:cNvPr id="22" name="直接连接符 21"/>
          <p:cNvCxnSpPr/>
          <p:nvPr/>
        </p:nvCxnSpPr>
        <p:spPr>
          <a:xfrm rot="5400000">
            <a:off x="7322363" y="4250537"/>
            <a:ext cx="214314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6929454" y="4429132"/>
            <a:ext cx="121444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人事关系</a:t>
            </a:r>
            <a:endParaRPr lang="zh-CN" alt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 smtClean="0"/>
              <a:t>3.2</a:t>
            </a:r>
            <a:r>
              <a:rPr lang="zh-CN" altLang="en-US" sz="3200" dirty="0" smtClean="0"/>
              <a:t>跨国公司多国籍员工管理的基本内容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）员工的选聘和晋升</a:t>
            </a:r>
            <a:endParaRPr lang="en-US" altLang="zh-CN" dirty="0" smtClean="0"/>
          </a:p>
          <a:p>
            <a:r>
              <a:rPr lang="en-US" altLang="zh-CN" dirty="0" smtClean="0"/>
              <a:t>——</a:t>
            </a:r>
            <a:r>
              <a:rPr lang="zh-CN" altLang="en-US" dirty="0" smtClean="0"/>
              <a:t>程序、标准明确</a:t>
            </a:r>
            <a:endParaRPr lang="en-US" altLang="zh-CN" dirty="0" smtClean="0"/>
          </a:p>
          <a:p>
            <a:r>
              <a:rPr lang="en-US" altLang="zh-CN" dirty="0" smtClean="0"/>
              <a:t>——</a:t>
            </a:r>
            <a:r>
              <a:rPr lang="zh-CN" altLang="en-US" dirty="0" smtClean="0"/>
              <a:t>与当地社会环境一致性</a:t>
            </a:r>
            <a:endParaRPr lang="en-US" altLang="zh-CN" dirty="0" smtClean="0"/>
          </a:p>
          <a:p>
            <a:r>
              <a:rPr lang="en-US" altLang="zh-CN" dirty="0" smtClean="0"/>
              <a:t>——</a:t>
            </a:r>
            <a:r>
              <a:rPr lang="zh-CN" altLang="en-US" dirty="0" smtClean="0"/>
              <a:t>当地化趋势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）训练和发展</a:t>
            </a:r>
            <a:endParaRPr lang="en-US" altLang="zh-CN" dirty="0" smtClean="0"/>
          </a:p>
          <a:p>
            <a:r>
              <a:rPr lang="en-US" altLang="zh-CN" dirty="0" smtClean="0"/>
              <a:t>——</a:t>
            </a:r>
            <a:r>
              <a:rPr lang="zh-CN" altLang="en-US" dirty="0" smtClean="0"/>
              <a:t>内部培训</a:t>
            </a:r>
            <a:endParaRPr lang="en-US" altLang="zh-CN" dirty="0" smtClean="0"/>
          </a:p>
          <a:p>
            <a:r>
              <a:rPr lang="en-US" altLang="zh-CN" dirty="0" smtClean="0"/>
              <a:t>——</a:t>
            </a:r>
            <a:r>
              <a:rPr lang="zh-CN" altLang="en-US" dirty="0" smtClean="0"/>
              <a:t>外部培训</a:t>
            </a:r>
            <a:endParaRPr lang="en-US" altLang="zh-CN" dirty="0" smtClean="0"/>
          </a:p>
          <a:p>
            <a:r>
              <a:rPr lang="en-US" altLang="zh-CN" dirty="0" smtClean="0"/>
              <a:t>——</a:t>
            </a:r>
            <a:r>
              <a:rPr lang="zh-CN" altLang="en-US" dirty="0" smtClean="0"/>
              <a:t>在职培训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）工资和福利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）劳资关系</a:t>
            </a:r>
            <a:endParaRPr lang="en-US" altLang="zh-CN" dirty="0" smtClean="0"/>
          </a:p>
          <a:p>
            <a:r>
              <a:rPr lang="en-US" altLang="zh-CN" dirty="0" smtClean="0"/>
              <a:t>——</a:t>
            </a:r>
            <a:r>
              <a:rPr lang="zh-CN" altLang="en-US" dirty="0" smtClean="0"/>
              <a:t>处理与工会的关系</a:t>
            </a:r>
            <a:endParaRPr lang="zh-CN" alt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</a:t>
            </a:r>
            <a:r>
              <a:rPr lang="zh-CN" altLang="en-US" dirty="0" smtClean="0"/>
              <a:t>跨国公司人力资源的跨国调配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4.1</a:t>
            </a:r>
            <a:r>
              <a:rPr lang="zh-CN" altLang="en-US" dirty="0" smtClean="0"/>
              <a:t>工作适应性原则</a:t>
            </a:r>
            <a:endParaRPr lang="en-US" altLang="zh-CN" dirty="0" smtClean="0"/>
          </a:p>
          <a:p>
            <a:r>
              <a:rPr lang="en-US" altLang="zh-CN" dirty="0" smtClean="0"/>
              <a:t>4.2</a:t>
            </a:r>
            <a:r>
              <a:rPr lang="zh-CN" altLang="en-US" dirty="0" smtClean="0"/>
              <a:t>社会适应性原则</a:t>
            </a:r>
            <a:endParaRPr lang="en-US" altLang="zh-CN" dirty="0" smtClean="0"/>
          </a:p>
          <a:p>
            <a:r>
              <a:rPr lang="en-US" altLang="zh-CN" dirty="0" smtClean="0"/>
              <a:t>4.3</a:t>
            </a:r>
            <a:r>
              <a:rPr lang="zh-CN" altLang="en-US" dirty="0" smtClean="0"/>
              <a:t>受调人员的遴选</a:t>
            </a:r>
            <a:endParaRPr lang="en-US" altLang="zh-CN" dirty="0" smtClean="0"/>
          </a:p>
          <a:p>
            <a:r>
              <a:rPr lang="en-US" altLang="zh-CN" dirty="0" smtClean="0"/>
              <a:t>4.4</a:t>
            </a:r>
            <a:r>
              <a:rPr lang="zh-CN" altLang="en-US" dirty="0" smtClean="0"/>
              <a:t>人员的调回</a:t>
            </a:r>
            <a:endParaRPr lang="en-US" altLang="zh-CN" dirty="0" smtClean="0"/>
          </a:p>
          <a:p>
            <a:r>
              <a:rPr lang="en-US" altLang="zh-CN" dirty="0" smtClean="0"/>
              <a:t>4.5</a:t>
            </a:r>
            <a:r>
              <a:rPr lang="zh-CN" altLang="en-US" dirty="0" smtClean="0"/>
              <a:t>驻外人员的轮换</a:t>
            </a:r>
            <a:endParaRPr lang="zh-CN" alt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5.</a:t>
            </a:r>
            <a:r>
              <a:rPr lang="zh-CN" altLang="en-US" dirty="0" smtClean="0"/>
              <a:t>跨国公司的国际报酬政策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5.1</a:t>
            </a:r>
            <a:r>
              <a:rPr lang="zh-CN" altLang="en-US" dirty="0" smtClean="0"/>
              <a:t>驻外经理人的报酬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）吸引并得到能够在海外服务的雇员；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）在国内、国外以及子公司之间建立稳定的、合理的关系；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）有助于人员流动的原则；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）参照竞争对手的做法。</a:t>
            </a:r>
            <a:endParaRPr lang="en-US" altLang="zh-CN" dirty="0" smtClean="0"/>
          </a:p>
          <a:p>
            <a:r>
              <a:rPr lang="en-US" altLang="zh-CN" dirty="0" smtClean="0"/>
              <a:t>5.2</a:t>
            </a:r>
            <a:r>
              <a:rPr lang="zh-CN" altLang="en-US" dirty="0" smtClean="0"/>
              <a:t>驻外人员的报酬构成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）基本工资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）海外工作奖金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）海外津贴</a:t>
            </a:r>
            <a:endParaRPr lang="zh-CN" alt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5.3</a:t>
            </a:r>
            <a:r>
              <a:rPr lang="zh-CN" altLang="en-US" dirty="0" smtClean="0"/>
              <a:t>跨国公司员工的工资和福利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5.3.1</a:t>
            </a:r>
            <a:r>
              <a:rPr lang="zh-CN" altLang="en-US" dirty="0" smtClean="0"/>
              <a:t>工资福利水平需要考虑的因素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）东道国的法律和政策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）招聘和留住高素质人才的工资水平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）工会压力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）公众压力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）当地企业工资水平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6</a:t>
            </a:r>
            <a:r>
              <a:rPr lang="zh-CN" altLang="en-US" dirty="0" smtClean="0"/>
              <a:t>）跨国公司的目标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7</a:t>
            </a:r>
            <a:r>
              <a:rPr lang="zh-CN" altLang="en-US" dirty="0" smtClean="0"/>
              <a:t>）员工业绩等</a:t>
            </a:r>
            <a:endParaRPr lang="en-US" altLang="zh-CN" dirty="0" smtClean="0"/>
          </a:p>
          <a:p>
            <a:r>
              <a:rPr lang="en-US" altLang="zh-CN" dirty="0" smtClean="0"/>
              <a:t>5.3.2</a:t>
            </a:r>
            <a:r>
              <a:rPr lang="zh-CN" altLang="en-US" dirty="0" smtClean="0"/>
              <a:t>参与管理与利润分享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跨国公司的人力资源政策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1.1</a:t>
            </a:r>
            <a:r>
              <a:rPr lang="zh-CN" altLang="en-US" dirty="0" smtClean="0"/>
              <a:t>人力资源管理与跨国公司人力资源管理特征</a:t>
            </a:r>
            <a:endParaRPr lang="en-US" altLang="zh-CN" dirty="0" smtClean="0"/>
          </a:p>
          <a:p>
            <a:r>
              <a:rPr lang="en-US" altLang="zh-CN" dirty="0" smtClean="0"/>
              <a:t>1.1.1</a:t>
            </a:r>
            <a:r>
              <a:rPr lang="zh-CN" altLang="en-US" dirty="0" smtClean="0"/>
              <a:t>人力资源管理的含义</a:t>
            </a:r>
            <a:endParaRPr lang="en-US" altLang="zh-CN" dirty="0" smtClean="0"/>
          </a:p>
          <a:p>
            <a:r>
              <a:rPr lang="zh-CN" altLang="en-US" dirty="0" smtClean="0"/>
              <a:t>管理和开发人力资源，处理人与组织之间的全部关系，包括招聘、选拔、培训与开发、绩效评估、报酬、劳资关系等。</a:t>
            </a:r>
            <a:endParaRPr lang="en-US" altLang="zh-CN" dirty="0" smtClean="0"/>
          </a:p>
          <a:p>
            <a:r>
              <a:rPr lang="en-US" altLang="zh-CN" dirty="0" smtClean="0"/>
              <a:t>1.1.2</a:t>
            </a:r>
            <a:r>
              <a:rPr lang="zh-CN" altLang="en-US" dirty="0" smtClean="0"/>
              <a:t>跨国公司人力资源管理的特征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）跨文化背景的人力资源管理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）对人员的考核、任用等方面更加复杂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 smtClean="0"/>
              <a:t>1.2</a:t>
            </a:r>
            <a:r>
              <a:rPr lang="zh-CN" altLang="en-US" sz="3200" dirty="0" smtClean="0"/>
              <a:t>跨国公司人力资源政策的四种模式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1.2.1</a:t>
            </a:r>
            <a:r>
              <a:rPr lang="zh-CN" altLang="en-US" dirty="0" smtClean="0"/>
              <a:t>民族中心政策</a:t>
            </a:r>
            <a:endParaRPr lang="en-US" altLang="zh-CN" dirty="0" smtClean="0"/>
          </a:p>
          <a:p>
            <a:r>
              <a:rPr lang="zh-CN" altLang="en-US" sz="2400" dirty="0" smtClean="0"/>
              <a:t>跨国公司在世界各地子公司的重要职位都有母国人员担任，如总经理、财务经理、技术总监等。</a:t>
            </a:r>
            <a:endParaRPr lang="zh-CN" altLang="en-US" sz="2400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000100" y="3143248"/>
          <a:ext cx="7215238" cy="2471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43338"/>
                <a:gridCol w="3571900"/>
              </a:tblGrid>
              <a:tr h="642942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优点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缺点</a:t>
                      </a:r>
                      <a:endParaRPr lang="zh-CN" altLang="en-US" dirty="0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1.</a:t>
                      </a:r>
                      <a:r>
                        <a:rPr lang="zh-CN" altLang="en-US" dirty="0" smtClean="0"/>
                        <a:t>子公司经理与母公司无文化差异，易贯彻理念和决策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1.</a:t>
                      </a:r>
                      <a:r>
                        <a:rPr lang="zh-CN" altLang="en-US" dirty="0" smtClean="0"/>
                        <a:t>外派管理人员的成本高昂，且存在家属和本人的适应性问题</a:t>
                      </a:r>
                      <a:endParaRPr lang="zh-CN" altLang="en-US" dirty="0"/>
                    </a:p>
                  </a:txBody>
                  <a:tcPr/>
                </a:tc>
              </a:tr>
              <a:tr h="571504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2.</a:t>
                      </a:r>
                      <a:r>
                        <a:rPr lang="zh-CN" altLang="en-US" dirty="0" smtClean="0"/>
                        <a:t>有利于经营活动中的技术保密，从而保持技术优势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2.</a:t>
                      </a:r>
                      <a:r>
                        <a:rPr lang="zh-CN" altLang="en-US" dirty="0" smtClean="0"/>
                        <a:t>母公司文化导入与子公司当地文化的摩擦与冲突问题</a:t>
                      </a:r>
                      <a:endParaRPr lang="en-US" altLang="zh-CN" dirty="0" smtClean="0"/>
                    </a:p>
                    <a:p>
                      <a:r>
                        <a:rPr lang="en-US" altLang="zh-CN" dirty="0" smtClean="0"/>
                        <a:t>3.</a:t>
                      </a:r>
                      <a:r>
                        <a:rPr lang="zh-CN" altLang="en-US" dirty="0" smtClean="0"/>
                        <a:t>子公司当地管理人员的积极性问题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1.2.2</a:t>
            </a:r>
            <a:r>
              <a:rPr lang="zh-CN" altLang="en-US" dirty="0" smtClean="0"/>
              <a:t>多中心政策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多中心政策是指跨国公司聘用当地人员担任子公司的管理要职。</a:t>
            </a:r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1071538" y="2857495"/>
          <a:ext cx="7215238" cy="33575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07619"/>
                <a:gridCol w="3607619"/>
              </a:tblGrid>
              <a:tr h="671517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优点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缺点</a:t>
                      </a:r>
                      <a:endParaRPr lang="zh-CN" altLang="en-US" dirty="0"/>
                    </a:p>
                  </a:txBody>
                  <a:tcPr/>
                </a:tc>
              </a:tr>
              <a:tr h="67151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1.</a:t>
                      </a:r>
                      <a:r>
                        <a:rPr lang="zh-CN" altLang="en-US" dirty="0" smtClean="0"/>
                        <a:t>消除与当地的语言、文化上的障碍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1.</a:t>
                      </a:r>
                      <a:r>
                        <a:rPr lang="zh-CN" altLang="en-US" dirty="0" smtClean="0"/>
                        <a:t>与总部的理念、策略一致性问题</a:t>
                      </a:r>
                      <a:endParaRPr lang="zh-CN" altLang="en-US" dirty="0"/>
                    </a:p>
                  </a:txBody>
                  <a:tcPr/>
                </a:tc>
              </a:tr>
              <a:tr h="67151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2.</a:t>
                      </a:r>
                      <a:r>
                        <a:rPr lang="zh-CN" altLang="en-US" dirty="0" smtClean="0"/>
                        <a:t>降低当地敏感政治环境的影响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2.</a:t>
                      </a:r>
                      <a:r>
                        <a:rPr lang="zh-CN" altLang="en-US" dirty="0" smtClean="0"/>
                        <a:t>与跨国公司集团其他部门、子公司沟通问题</a:t>
                      </a:r>
                      <a:endParaRPr lang="zh-CN" altLang="en-US" dirty="0"/>
                    </a:p>
                  </a:txBody>
                  <a:tcPr/>
                </a:tc>
              </a:tr>
              <a:tr h="67151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3.</a:t>
                      </a:r>
                      <a:r>
                        <a:rPr lang="zh-CN" altLang="en-US" dirty="0" smtClean="0"/>
                        <a:t>低工资成本吸引高质量人才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3.</a:t>
                      </a:r>
                      <a:r>
                        <a:rPr lang="zh-CN" altLang="en-US" dirty="0" smtClean="0"/>
                        <a:t>子公司管理人员晋升受到限制</a:t>
                      </a:r>
                      <a:endParaRPr lang="zh-CN" altLang="en-US" dirty="0"/>
                    </a:p>
                  </a:txBody>
                  <a:tcPr/>
                </a:tc>
              </a:tr>
              <a:tr h="67151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4.</a:t>
                      </a:r>
                      <a:r>
                        <a:rPr lang="zh-CN" altLang="en-US" dirty="0" smtClean="0"/>
                        <a:t>保证管理人员的相对稳定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4.</a:t>
                      </a:r>
                      <a:r>
                        <a:rPr lang="zh-CN" altLang="en-US" dirty="0" smtClean="0"/>
                        <a:t>人员当地化也不利于总部人员获取国际经验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1.2.3</a:t>
            </a:r>
            <a:r>
              <a:rPr lang="zh-CN" altLang="en-US" dirty="0" smtClean="0"/>
              <a:t>全球中心政策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全球中心政策</a:t>
            </a:r>
            <a:r>
              <a:rPr lang="zh-CN" altLang="en-US" smtClean="0"/>
              <a:t>是</a:t>
            </a:r>
            <a:r>
              <a:rPr lang="zh-CN" altLang="en-US" smtClean="0"/>
              <a:t>指跨</a:t>
            </a:r>
            <a:r>
              <a:rPr lang="zh-CN" altLang="en-US" dirty="0" smtClean="0"/>
              <a:t>国公司任用最适当的人选来担任最重要的职务，而不考虑其国籍。</a:t>
            </a:r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000100" y="3143248"/>
          <a:ext cx="7215238" cy="27146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69948"/>
                <a:gridCol w="3745290"/>
              </a:tblGrid>
              <a:tr h="826196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优点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缺点</a:t>
                      </a:r>
                      <a:endParaRPr lang="zh-CN" altLang="en-US" dirty="0"/>
                    </a:p>
                  </a:txBody>
                  <a:tcPr/>
                </a:tc>
              </a:tr>
              <a:tr h="1888448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1.</a:t>
                      </a:r>
                      <a:r>
                        <a:rPr lang="zh-CN" altLang="en-US" dirty="0" smtClean="0"/>
                        <a:t>适应跨国公司全球战略需要，有助于全球人力资源合理配置</a:t>
                      </a:r>
                      <a:endParaRPr lang="en-US" altLang="zh-CN" dirty="0" smtClean="0"/>
                    </a:p>
                    <a:p>
                      <a:r>
                        <a:rPr lang="en-US" altLang="zh-CN" dirty="0" smtClean="0"/>
                        <a:t>2.</a:t>
                      </a:r>
                      <a:r>
                        <a:rPr lang="zh-CN" altLang="en-US" dirty="0" smtClean="0"/>
                        <a:t>有助于减少公司集团对经理人的国籍歧视，调动潜力，发掘优势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1.</a:t>
                      </a:r>
                      <a:r>
                        <a:rPr lang="zh-CN" altLang="en-US" dirty="0" smtClean="0"/>
                        <a:t>世界范围内招聘，加之家庭在不同国家流动，费用大，成本高</a:t>
                      </a:r>
                      <a:endParaRPr lang="en-US" altLang="zh-CN" dirty="0" smtClean="0"/>
                    </a:p>
                    <a:p>
                      <a:r>
                        <a:rPr lang="en-US" altLang="zh-CN" dirty="0" smtClean="0"/>
                        <a:t>2.</a:t>
                      </a:r>
                      <a:r>
                        <a:rPr lang="zh-CN" altLang="en-US" dirty="0" smtClean="0"/>
                        <a:t>在初期，由于没有了解当地文化、经济、政治环境，会产生不适应和低效率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1.2.4</a:t>
            </a:r>
            <a:r>
              <a:rPr lang="zh-CN" altLang="en-US" dirty="0" smtClean="0"/>
              <a:t>混合人事政策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混合人事政策是指海外企业的中高级主管既有跨国公司的母国人，也有当地人。</a:t>
            </a:r>
            <a:endParaRPr lang="en-US" altLang="zh-CN" dirty="0" smtClean="0"/>
          </a:p>
          <a:p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071538" y="2928934"/>
          <a:ext cx="7143800" cy="26784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571900"/>
                <a:gridCol w="3571900"/>
              </a:tblGrid>
              <a:tr h="666755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优点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缺点</a:t>
                      </a:r>
                      <a:endParaRPr lang="zh-CN" altLang="en-US" dirty="0"/>
                    </a:p>
                  </a:txBody>
                  <a:tcPr/>
                </a:tc>
              </a:tr>
              <a:tr h="1762137"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1.</a:t>
                      </a:r>
                      <a:r>
                        <a:rPr lang="zh-CN" altLang="en-US" dirty="0" smtClean="0"/>
                        <a:t>有利于传到总部策略；</a:t>
                      </a:r>
                      <a:endParaRPr lang="en-US" altLang="zh-CN" dirty="0" smtClean="0"/>
                    </a:p>
                    <a:p>
                      <a:r>
                        <a:rPr lang="en-US" altLang="zh-CN" dirty="0" smtClean="0"/>
                        <a:t>2.</a:t>
                      </a:r>
                      <a:r>
                        <a:rPr lang="zh-CN" altLang="en-US" dirty="0" smtClean="0"/>
                        <a:t>发挥两个优势（母国人、当地人），形成合理的分工优势。发挥总部的战略、制度优势，同时发挥当地人的社会关系、社会基础优势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altLang="zh-CN" dirty="0" smtClean="0"/>
                        <a:t>1.</a:t>
                      </a:r>
                      <a:r>
                        <a:rPr lang="zh-CN" altLang="en-US" dirty="0" smtClean="0"/>
                        <a:t>子公司内部管理的文化冲突</a:t>
                      </a:r>
                      <a:endParaRPr lang="en-US" altLang="zh-CN" dirty="0" smtClean="0"/>
                    </a:p>
                    <a:p>
                      <a:r>
                        <a:rPr lang="en-US" altLang="zh-CN" dirty="0" smtClean="0"/>
                        <a:t>2.</a:t>
                      </a:r>
                      <a:r>
                        <a:rPr lang="zh-CN" altLang="en-US" dirty="0" smtClean="0"/>
                        <a:t>增加对东道国人员的培训费用</a:t>
                      </a:r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当然，在策略上可以采用如下办法：（</a:t>
                      </a:r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）选用母国国籍的当地人；（</a:t>
                      </a:r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）当地国籍的母国人；（</a:t>
                      </a:r>
                      <a:r>
                        <a:rPr lang="en-US" altLang="zh-CN" dirty="0" smtClean="0"/>
                        <a:t>3</a:t>
                      </a:r>
                      <a:r>
                        <a:rPr lang="zh-CN" altLang="en-US" dirty="0" smtClean="0"/>
                        <a:t>）母国留学的当地人；（</a:t>
                      </a:r>
                      <a:r>
                        <a:rPr lang="en-US" altLang="zh-CN" dirty="0" smtClean="0"/>
                        <a:t>4</a:t>
                      </a:r>
                      <a:r>
                        <a:rPr lang="zh-CN" altLang="en-US" dirty="0" smtClean="0"/>
                        <a:t>）当地留学的母国人。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en-US" dirty="0" smtClean="0"/>
              <a:t>驻外经理人的选择与培训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2.1</a:t>
            </a:r>
            <a:r>
              <a:rPr lang="zh-CN" altLang="en-US" dirty="0" smtClean="0"/>
              <a:t>驻外经理人成功的因素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1.</a:t>
            </a:r>
            <a:r>
              <a:rPr lang="zh-CN" altLang="en-US" dirty="0" smtClean="0"/>
              <a:t>）职业、技术技能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2.</a:t>
            </a:r>
            <a:r>
              <a:rPr lang="zh-CN" altLang="en-US" dirty="0" smtClean="0"/>
              <a:t>）社交能力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3.</a:t>
            </a:r>
            <a:r>
              <a:rPr lang="zh-CN" altLang="en-US" dirty="0" smtClean="0"/>
              <a:t>）家庭状况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4.</a:t>
            </a:r>
            <a:r>
              <a:rPr lang="zh-CN" altLang="en-US" dirty="0" smtClean="0"/>
              <a:t>）国际化动力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5.</a:t>
            </a:r>
            <a:r>
              <a:rPr lang="zh-CN" altLang="en-US" dirty="0" smtClean="0"/>
              <a:t>）语言技能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2.2</a:t>
            </a:r>
            <a:r>
              <a:rPr lang="zh-CN" altLang="en-US" dirty="0" smtClean="0"/>
              <a:t>驻外经理人选拔方法</a:t>
            </a:r>
            <a:endParaRPr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428596" y="1071546"/>
          <a:ext cx="8215370" cy="5516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265"/>
                <a:gridCol w="6215105"/>
              </a:tblGrid>
              <a:tr h="345744">
                <a:tc rowSpan="2">
                  <a:txBody>
                    <a:bodyPr/>
                    <a:lstStyle/>
                    <a:p>
                      <a:r>
                        <a:rPr lang="zh-CN" altLang="en-US" dirty="0" smtClean="0"/>
                        <a:t>关键性成功因素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选拔方法</a:t>
                      </a:r>
                      <a:endParaRPr lang="zh-CN" altLang="en-US" dirty="0"/>
                    </a:p>
                  </a:txBody>
                  <a:tcPr/>
                </a:tc>
              </a:tr>
              <a:tr h="345744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面谈    标准测试    评估中心    个人资料    工作样本    推荐</a:t>
                      </a:r>
                      <a:endParaRPr lang="zh-CN" altLang="en-US" dirty="0"/>
                    </a:p>
                  </a:txBody>
                  <a:tcPr/>
                </a:tc>
              </a:tr>
              <a:tr h="4523486">
                <a:tc>
                  <a:txBody>
                    <a:bodyPr/>
                    <a:lstStyle/>
                    <a:p>
                      <a:r>
                        <a:rPr lang="en-US" altLang="zh-CN" sz="1400" dirty="0" smtClean="0"/>
                        <a:t>1.</a:t>
                      </a:r>
                      <a:r>
                        <a:rPr lang="zh-CN" altLang="en-US" sz="1400" dirty="0" smtClean="0"/>
                        <a:t>职业、技术技能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-</a:t>
                      </a:r>
                      <a:r>
                        <a:rPr lang="zh-CN" altLang="en-US" sz="1400" dirty="0" smtClean="0"/>
                        <a:t>技术技能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-</a:t>
                      </a:r>
                      <a:r>
                        <a:rPr lang="zh-CN" altLang="en-US" sz="1400" dirty="0" smtClean="0"/>
                        <a:t>行政技能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-</a:t>
                      </a:r>
                      <a:r>
                        <a:rPr lang="zh-CN" altLang="en-US" sz="1400" dirty="0" smtClean="0"/>
                        <a:t>领导技能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2</a:t>
                      </a:r>
                      <a:r>
                        <a:rPr lang="zh-CN" altLang="en-US" sz="1400" dirty="0" smtClean="0"/>
                        <a:t>社交能力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-</a:t>
                      </a:r>
                      <a:r>
                        <a:rPr lang="zh-CN" altLang="en-US" sz="1400" dirty="0" smtClean="0"/>
                        <a:t>沟通能力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-</a:t>
                      </a:r>
                      <a:r>
                        <a:rPr lang="zh-CN" altLang="en-US" sz="1400" dirty="0" smtClean="0"/>
                        <a:t>文化容忍力、接受力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-</a:t>
                      </a:r>
                      <a:r>
                        <a:rPr lang="zh-CN" altLang="en-US" sz="1400" dirty="0" smtClean="0"/>
                        <a:t>容忍度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-</a:t>
                      </a:r>
                      <a:r>
                        <a:rPr lang="zh-CN" altLang="en-US" sz="1400" dirty="0" smtClean="0"/>
                        <a:t>适应新的行为和态度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3</a:t>
                      </a:r>
                      <a:r>
                        <a:rPr lang="zh-CN" altLang="en-US" sz="1400" dirty="0" smtClean="0"/>
                        <a:t>家庭状况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-</a:t>
                      </a:r>
                      <a:r>
                        <a:rPr lang="zh-CN" altLang="en-US" sz="1400" dirty="0" smtClean="0"/>
                        <a:t>配偶愿意到国外生活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-</a:t>
                      </a:r>
                      <a:r>
                        <a:rPr lang="zh-CN" altLang="en-US" sz="1400" dirty="0" smtClean="0"/>
                        <a:t>配偶的交际能力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-</a:t>
                      </a:r>
                      <a:r>
                        <a:rPr lang="zh-CN" altLang="en-US" sz="1400" dirty="0" smtClean="0"/>
                        <a:t>配偶的职业目标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-</a:t>
                      </a:r>
                      <a:r>
                        <a:rPr lang="zh-CN" altLang="en-US" sz="1400" dirty="0" smtClean="0"/>
                        <a:t>子女的教育要求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4</a:t>
                      </a:r>
                      <a:r>
                        <a:rPr lang="zh-CN" altLang="en-US" sz="1400" dirty="0" smtClean="0"/>
                        <a:t>国际化动力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-</a:t>
                      </a:r>
                      <a:r>
                        <a:rPr lang="zh-CN" altLang="en-US" sz="1400" dirty="0" smtClean="0"/>
                        <a:t>愿意接受外派程度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-</a:t>
                      </a:r>
                      <a:r>
                        <a:rPr lang="zh-CN" altLang="en-US" sz="1400" dirty="0" smtClean="0"/>
                        <a:t>对派遣区位文化兴趣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-</a:t>
                      </a:r>
                      <a:r>
                        <a:rPr lang="zh-CN" altLang="en-US" sz="1400" dirty="0" smtClean="0"/>
                        <a:t>对国际任务的责任感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-</a:t>
                      </a:r>
                      <a:r>
                        <a:rPr lang="zh-CN" altLang="en-US" sz="1400" dirty="0" smtClean="0"/>
                        <a:t>与职业发展吻合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5.</a:t>
                      </a:r>
                      <a:r>
                        <a:rPr lang="zh-CN" altLang="en-US" sz="1400" dirty="0" smtClean="0"/>
                        <a:t>语言技能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-</a:t>
                      </a:r>
                      <a:r>
                        <a:rPr lang="zh-CN" altLang="en-US" sz="1400" dirty="0" smtClean="0"/>
                        <a:t>运用当地语言能力</a:t>
                      </a:r>
                    </a:p>
                    <a:p>
                      <a:endParaRPr lang="zh-CN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altLang="zh-CN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×                                         ×                                         ×                ×                ×</a:t>
                      </a:r>
                      <a:endParaRPr lang="zh-CN" alt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×                                 ×                      ×               ×               ×</a:t>
                      </a:r>
                      <a:endParaRPr lang="zh-CN" alt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   </a:t>
                      </a:r>
                      <a:endParaRPr lang="zh-CN" alt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×                                  ×                                                              ×</a:t>
                      </a:r>
                      <a:endParaRPr lang="zh-CN" alt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×               ×               ×         </a:t>
                      </a:r>
                      <a:endParaRPr lang="zh-CN" alt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×</a:t>
                      </a:r>
                      <a:endParaRPr lang="zh-CN" alt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×</a:t>
                      </a:r>
                      <a:endParaRPr lang="zh-CN" alt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zh-CN" altLang="en-US" sz="1400" dirty="0" smtClean="0"/>
                    </a:p>
                    <a:p>
                      <a:endParaRPr lang="zh-CN" altLang="en-US" sz="1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2800" dirty="0" smtClean="0"/>
              <a:t>2.3</a:t>
            </a:r>
            <a:r>
              <a:rPr lang="zh-CN" altLang="en-US" sz="2800" dirty="0" smtClean="0"/>
              <a:t>驻外经理人任职特点约束下成功因素的优先程度</a:t>
            </a:r>
            <a:endParaRPr lang="zh-CN" altLang="en-US" sz="2800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</p:nvPr>
        </p:nvGraphicFramePr>
        <p:xfrm>
          <a:off x="357158" y="1500174"/>
          <a:ext cx="8501122" cy="356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8669"/>
                <a:gridCol w="6582453"/>
              </a:tblGrid>
              <a:tr h="357189">
                <a:tc rowSpan="2">
                  <a:txBody>
                    <a:bodyPr/>
                    <a:lstStyle/>
                    <a:p>
                      <a:r>
                        <a:rPr lang="zh-CN" altLang="en-US" dirty="0" smtClean="0"/>
                        <a:t>驻外成功因素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任职特点</a:t>
                      </a:r>
                      <a:endParaRPr lang="zh-CN" altLang="en-US" dirty="0"/>
                    </a:p>
                  </a:txBody>
                  <a:tcPr/>
                </a:tc>
              </a:tr>
              <a:tr h="119063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更长的持续期  更大的文化差异  与当地人的沟通  复杂和责任大</a:t>
                      </a:r>
                      <a:endParaRPr lang="zh-CN" altLang="en-US" dirty="0"/>
                    </a:p>
                  </a:txBody>
                  <a:tcPr/>
                </a:tc>
              </a:tr>
              <a:tr h="1166820"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职业、技术技能</a:t>
                      </a:r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社交能力</a:t>
                      </a:r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家庭状况</a:t>
                      </a:r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国际化动力</a:t>
                      </a:r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语言技能</a:t>
                      </a:r>
                    </a:p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高                                  无                          中                        高</a:t>
                      </a:r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中                                 高                            高                         中 </a:t>
                      </a:r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高                                   高                            无                    中</a:t>
                      </a:r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高                                   高                           高                       高</a:t>
                      </a:r>
                      <a:endParaRPr lang="en-US" altLang="zh-CN" dirty="0" smtClean="0"/>
                    </a:p>
                    <a:p>
                      <a:endParaRPr lang="en-US" altLang="zh-CN" dirty="0" smtClean="0"/>
                    </a:p>
                    <a:p>
                      <a:r>
                        <a:rPr lang="zh-CN" altLang="en-US" dirty="0" smtClean="0"/>
                        <a:t>中                                   高                              高                      无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2020</Words>
  <Application>Microsoft Office PowerPoint</Application>
  <PresentationFormat>全屏显示(4:3)</PresentationFormat>
  <Paragraphs>185</Paragraphs>
  <Slides>16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16</vt:i4>
      </vt:variant>
    </vt:vector>
  </HeadingPairs>
  <TitlesOfParts>
    <vt:vector size="17" baseType="lpstr">
      <vt:lpstr>Office 主题</vt:lpstr>
      <vt:lpstr>第十一章  跨国公司管理策略（4） ——人力资源管理</vt:lpstr>
      <vt:lpstr>1.跨国公司的人力资源政策</vt:lpstr>
      <vt:lpstr>1.2跨国公司人力资源政策的四种模式</vt:lpstr>
      <vt:lpstr>1.2.2多中心政策</vt:lpstr>
      <vt:lpstr>1.2.3全球中心政策</vt:lpstr>
      <vt:lpstr>1.2.4混合人事政策</vt:lpstr>
      <vt:lpstr>2.驻外经理人的选择与培训</vt:lpstr>
      <vt:lpstr>2.2驻外经理人选拔方法</vt:lpstr>
      <vt:lpstr>2.3驻外经理人任职特点约束下成功因素的优先程度</vt:lpstr>
      <vt:lpstr>2.4驻外经理人的培训</vt:lpstr>
      <vt:lpstr>2.4（续）：驻外经理人培训</vt:lpstr>
      <vt:lpstr>3.跨国公司多国籍员工的管理</vt:lpstr>
      <vt:lpstr>3.2跨国公司多国籍员工管理的基本内容</vt:lpstr>
      <vt:lpstr>4.跨国公司人力资源的跨国调配</vt:lpstr>
      <vt:lpstr>5.跨国公司的国际报酬政策</vt:lpstr>
      <vt:lpstr>5.3跨国公司员工的工资和福利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第十一章  跨国公司管理策略（4） ——人力资源管理</dc:title>
  <dc:creator>ms</dc:creator>
  <cp:lastModifiedBy>Administrator</cp:lastModifiedBy>
  <cp:revision>28</cp:revision>
  <dcterms:created xsi:type="dcterms:W3CDTF">2011-08-08T03:39:23Z</dcterms:created>
  <dcterms:modified xsi:type="dcterms:W3CDTF">2020-12-30T07:24:06Z</dcterms:modified>
</cp:coreProperties>
</file>